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397" r:id="rId2"/>
    <p:sldId id="258" r:id="rId3"/>
    <p:sldId id="260" r:id="rId4"/>
    <p:sldId id="261" r:id="rId5"/>
    <p:sldId id="263" r:id="rId6"/>
    <p:sldId id="319" r:id="rId7"/>
    <p:sldId id="320" r:id="rId8"/>
    <p:sldId id="321" r:id="rId9"/>
    <p:sldId id="327" r:id="rId10"/>
    <p:sldId id="264" r:id="rId11"/>
    <p:sldId id="265" r:id="rId12"/>
    <p:sldId id="266" r:id="rId13"/>
    <p:sldId id="325" r:id="rId14"/>
    <p:sldId id="368" r:id="rId15"/>
    <p:sldId id="370" r:id="rId16"/>
    <p:sldId id="371" r:id="rId17"/>
    <p:sldId id="380" r:id="rId18"/>
    <p:sldId id="267" r:id="rId19"/>
    <p:sldId id="322" r:id="rId20"/>
    <p:sldId id="323" r:id="rId21"/>
    <p:sldId id="324" r:id="rId22"/>
    <p:sldId id="268" r:id="rId23"/>
    <p:sldId id="269" r:id="rId24"/>
    <p:sldId id="398" r:id="rId25"/>
    <p:sldId id="399" r:id="rId26"/>
    <p:sldId id="316" r:id="rId27"/>
    <p:sldId id="270" r:id="rId28"/>
    <p:sldId id="326" r:id="rId29"/>
    <p:sldId id="330" r:id="rId30"/>
    <p:sldId id="400" r:id="rId31"/>
    <p:sldId id="331" r:id="rId32"/>
    <p:sldId id="332" r:id="rId33"/>
    <p:sldId id="274" r:id="rId34"/>
    <p:sldId id="275" r:id="rId35"/>
    <p:sldId id="328" r:id="rId36"/>
    <p:sldId id="376" r:id="rId37"/>
    <p:sldId id="377" r:id="rId38"/>
    <p:sldId id="378" r:id="rId39"/>
    <p:sldId id="379" r:id="rId40"/>
    <p:sldId id="271" r:id="rId41"/>
    <p:sldId id="273" r:id="rId42"/>
    <p:sldId id="280" r:id="rId43"/>
    <p:sldId id="281" r:id="rId44"/>
    <p:sldId id="285" r:id="rId45"/>
    <p:sldId id="291" r:id="rId46"/>
    <p:sldId id="383" r:id="rId47"/>
    <p:sldId id="301" r:id="rId48"/>
    <p:sldId id="302" r:id="rId49"/>
    <p:sldId id="303" r:id="rId50"/>
    <p:sldId id="304" r:id="rId51"/>
    <p:sldId id="284" r:id="rId52"/>
    <p:sldId id="286" r:id="rId53"/>
    <p:sldId id="287" r:id="rId54"/>
    <p:sldId id="289" r:id="rId55"/>
    <p:sldId id="290" r:id="rId56"/>
    <p:sldId id="381" r:id="rId57"/>
    <p:sldId id="292" r:id="rId58"/>
    <p:sldId id="384" r:id="rId59"/>
    <p:sldId id="382" r:id="rId60"/>
    <p:sldId id="395" r:id="rId61"/>
    <p:sldId id="385" r:id="rId62"/>
    <p:sldId id="387" r:id="rId63"/>
    <p:sldId id="293" r:id="rId64"/>
    <p:sldId id="294" r:id="rId65"/>
    <p:sldId id="295" r:id="rId66"/>
    <p:sldId id="389" r:id="rId67"/>
    <p:sldId id="390" r:id="rId68"/>
    <p:sldId id="391" r:id="rId69"/>
    <p:sldId id="392" r:id="rId70"/>
    <p:sldId id="393" r:id="rId71"/>
    <p:sldId id="396" r:id="rId72"/>
    <p:sldId id="394" r:id="rId73"/>
    <p:sldId id="305" r:id="rId74"/>
    <p:sldId id="317" r:id="rId75"/>
    <p:sldId id="308" r:id="rId76"/>
    <p:sldId id="309" r:id="rId77"/>
    <p:sldId id="310" r:id="rId78"/>
    <p:sldId id="311" r:id="rId79"/>
    <p:sldId id="313" r:id="rId80"/>
    <p:sldId id="318" r:id="rId81"/>
    <p:sldId id="315" r:id="rId82"/>
    <p:sldId id="386" r:id="rId83"/>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6600"/>
    <a:srgbClr val="A50021"/>
    <a:srgbClr val="69B3F1"/>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93146" autoAdjust="0"/>
  </p:normalViewPr>
  <p:slideViewPr>
    <p:cSldViewPr>
      <p:cViewPr varScale="1">
        <p:scale>
          <a:sx n="107" d="100"/>
          <a:sy n="107" d="100"/>
        </p:scale>
        <p:origin x="144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127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204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204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204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8FBF5AC-4AB3-4B4F-9F14-2DA17B9781C2}"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13DD1DE-814E-47DD-BC31-EEFE1EEF296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10A418-EAAB-4F81-99EB-E314A862BB87}" type="slidenum">
              <a:rPr lang="en-US" altLang="zh-CN"/>
              <a:pPr/>
              <a:t>2</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D43341-6F27-40E8-9AC8-DB88325BD365}" type="slidenum">
              <a:rPr lang="en-US" altLang="zh-CN"/>
              <a:pPr/>
              <a:t>11</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A19A74-DF3F-41EB-BEFC-70FFDBACDA40}" type="slidenum">
              <a:rPr lang="en-US" altLang="zh-CN"/>
              <a:pPr/>
              <a:t>12</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13</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8710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14</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2945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15</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8675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16</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84626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17</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385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18</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2E614-EEC2-4EDA-98E8-FF7C3DE5E09C}" type="slidenum">
              <a:rPr lang="en-US" altLang="zh-CN"/>
              <a:pPr/>
              <a:t>19</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594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4B75C-1C27-4DFE-95BC-FB213E443F85}" type="slidenum">
              <a:rPr lang="en-US" altLang="zh-CN"/>
              <a:pPr/>
              <a:t>20</a:t>
            </a:fld>
            <a:endParaRPr lang="en-US" altLang="zh-CN"/>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0953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F30262-AAB3-41AD-A6A3-86872D83A25C}" type="slidenum">
              <a:rPr lang="en-US" altLang="zh-CN"/>
              <a:pPr/>
              <a:t>3</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21</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88306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416920-4233-4AA2-A34A-FFC68B2DE643}" type="slidenum">
              <a:rPr lang="en-US" altLang="zh-CN"/>
              <a:pPr/>
              <a:t>22</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AD4AA-6AB0-4A85-B05C-D884F2FD3D30}" type="slidenum">
              <a:rPr lang="en-US" altLang="zh-CN"/>
              <a:pPr/>
              <a:t>23</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AD4AA-6AB0-4A85-B05C-D884F2FD3D30}" type="slidenum">
              <a:rPr lang="en-US" altLang="zh-CN"/>
              <a:pPr/>
              <a:t>24</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44396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3D406-00AF-466A-B139-3A9FA22C1810}" type="slidenum">
              <a:rPr lang="en-US" altLang="zh-CN"/>
              <a:pPr/>
              <a:t>25</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90880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3D406-00AF-466A-B139-3A9FA22C1810}" type="slidenum">
              <a:rPr lang="en-US" altLang="zh-CN"/>
              <a:pPr/>
              <a:t>26</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27</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28</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027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29</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9635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30</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9607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4763E-D626-4B35-81B9-0C0A3226C1EB}" type="slidenum">
              <a:rPr lang="en-US" altLang="zh-CN"/>
              <a:pPr/>
              <a:t>4</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31</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4994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32</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0748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B93CB-5077-422E-9291-30AE0F78B296}" type="slidenum">
              <a:rPr lang="en-US" altLang="zh-CN"/>
              <a:pPr/>
              <a:t>33</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67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EABC0-B693-438C-B2C8-D56E1C99F2D7}" type="slidenum">
              <a:rPr lang="en-US" altLang="zh-CN"/>
              <a:pPr/>
              <a:t>34</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7337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EABC0-B693-438C-B2C8-D56E1C99F2D7}" type="slidenum">
              <a:rPr lang="en-US" altLang="zh-CN"/>
              <a:pPr/>
              <a:t>35</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08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7BAD2-A0F0-438F-9FC9-4B3B6378A620}" type="slidenum">
              <a:rPr lang="en-US" altLang="zh-CN"/>
              <a:pPr/>
              <a:t>36</a:t>
            </a:fld>
            <a:endParaRPr lang="en-US" altLang="zh-CN"/>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71782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A0D455-7395-44E7-96E6-BEAFBEF88A5D}" type="slidenum">
              <a:rPr lang="en-US" altLang="zh-CN"/>
              <a:pPr/>
              <a:t>37</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5271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E8914-0BE8-416F-9160-970C28170DB9}" type="slidenum">
              <a:rPr lang="en-US" altLang="zh-CN"/>
              <a:pPr/>
              <a:t>38</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3576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E8914-0BE8-416F-9160-970C28170DB9}" type="slidenum">
              <a:rPr lang="en-US" altLang="zh-CN"/>
              <a:pPr/>
              <a:t>39</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8068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9C4718-525B-40BF-957F-5D043C077757}" type="slidenum">
              <a:rPr lang="en-US" altLang="zh-CN"/>
              <a:pPr/>
              <a:t>40</a:t>
            </a:fld>
            <a:endParaRPr lang="en-US" altLang="zh-CN"/>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zh-CN" altLang="en-US" dirty="0"/>
              <a:t>同构的应用？化学分子式同分异构体、电路等价验证</a:t>
            </a: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E3C7A5-793E-4350-B575-5B5077A24E94}" type="slidenum">
              <a:rPr lang="en-US" altLang="zh-CN"/>
              <a:pPr/>
              <a:t>5</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E14BF1-5B18-4921-8551-89A20CDA2417}" type="slidenum">
              <a:rPr lang="en-US" altLang="zh-CN"/>
              <a:pPr/>
              <a:t>41</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5F56F-A2C7-4611-A7E0-E457AEFAEE79}" type="slidenum">
              <a:rPr lang="en-US" altLang="zh-CN"/>
              <a:pPr/>
              <a:t>42</a:t>
            </a:fld>
            <a:endParaRPr lang="en-US" altLang="zh-CN"/>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AC6CB-5829-4426-B6D7-A4281F088D7D}" type="slidenum">
              <a:rPr lang="en-US" altLang="zh-CN"/>
              <a:pPr/>
              <a:t>43</a:t>
            </a:fld>
            <a:endParaRPr lang="en-US" altLang="zh-CN"/>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1462C-5A0A-4308-890F-0BEB2CC030F1}" type="slidenum">
              <a:rPr lang="en-US" altLang="zh-CN"/>
              <a:pPr/>
              <a:t>44</a:t>
            </a:fld>
            <a:endParaRPr lang="en-US" altLang="zh-CN"/>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16ADE-A4F8-4E34-A687-6B7A63FD3947}" type="slidenum">
              <a:rPr lang="en-US" altLang="zh-CN"/>
              <a:pPr/>
              <a:t>45</a:t>
            </a:fld>
            <a:endParaRPr lang="en-US" altLang="zh-CN"/>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1550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E238EE-136F-4857-B0BC-FEDCB53BF838}" type="slidenum">
              <a:rPr lang="en-US" altLang="zh-CN"/>
              <a:pPr/>
              <a:t>46</a:t>
            </a:fld>
            <a:endParaRPr lang="en-US" altLang="zh-CN"/>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890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708321-CEB9-43CD-9628-78579C223C71}" type="slidenum">
              <a:rPr lang="en-US" altLang="zh-CN"/>
              <a:pPr/>
              <a:t>47</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8D104-F915-445A-899E-22DDC2DA427F}" type="slidenum">
              <a:rPr lang="en-US" altLang="zh-CN"/>
              <a:pPr/>
              <a:t>48</a:t>
            </a:fld>
            <a:endParaRPr lang="en-US" altLang="zh-CN"/>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4B9B0-E058-4257-9A31-47F90C571C17}" type="slidenum">
              <a:rPr lang="en-US" altLang="zh-CN"/>
              <a:pPr/>
              <a:t>49</a:t>
            </a:fld>
            <a:endParaRPr lang="en-US" altLang="zh-CN"/>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FCC5D8-7271-4164-A15D-DA50FCB39FFC}" type="slidenum">
              <a:rPr lang="en-US" altLang="zh-CN"/>
              <a:pPr/>
              <a:t>50</a:t>
            </a:fld>
            <a:endParaRPr lang="en-US" altLang="zh-CN"/>
          </a:p>
        </p:txBody>
      </p:sp>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2E614-EEC2-4EDA-98E8-FF7C3DE5E09C}" type="slidenum">
              <a:rPr lang="en-US" altLang="zh-CN"/>
              <a:pPr/>
              <a:t>6</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927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0DED01-127A-4576-A289-5118D35B39C6}" type="slidenum">
              <a:rPr lang="en-US" altLang="zh-CN"/>
              <a:pPr/>
              <a:t>51</a:t>
            </a:fld>
            <a:endParaRPr lang="en-US" altLang="zh-CN"/>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r>
              <a:rPr lang="zh-CN" altLang="en-US" dirty="0"/>
              <a:t>考试做题</a:t>
            </a:r>
            <a:r>
              <a:rPr lang="en-US" altLang="zh-CN" dirty="0"/>
              <a:t>vs</a:t>
            </a:r>
            <a:r>
              <a:rPr lang="zh-CN" altLang="en-US" dirty="0"/>
              <a:t>编写程序？</a:t>
            </a:r>
            <a:endParaRPr lang="en-US" altLang="zh-CN" dirty="0"/>
          </a:p>
          <a:p>
            <a:r>
              <a:rPr lang="zh-CN" altLang="en-US" dirty="0"/>
              <a:t>图的遍历</a:t>
            </a:r>
            <a:endParaRPr lang="zh-CN" altLang="zh-CN" dirty="0"/>
          </a:p>
        </p:txBody>
      </p:sp>
    </p:spTree>
    <p:extLst>
      <p:ext uri="{BB962C8B-B14F-4D97-AF65-F5344CB8AC3E}">
        <p14:creationId xmlns:p14="http://schemas.microsoft.com/office/powerpoint/2010/main" val="1527467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A5B50E-BA9C-4A46-A2BE-6E4C8E066264}" type="slidenum">
              <a:rPr lang="en-US" altLang="zh-CN"/>
              <a:pPr/>
              <a:t>52</a:t>
            </a:fld>
            <a:endParaRPr lang="en-US" altLang="zh-CN"/>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8870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D42812-0B83-429D-B3FD-A3A6BAEEE3EC}" type="slidenum">
              <a:rPr lang="en-US" altLang="zh-CN"/>
              <a:pPr/>
              <a:t>53</a:t>
            </a:fld>
            <a:endParaRPr lang="en-US" altLang="zh-CN"/>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26772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262AA-5AE8-45E8-A9D6-3E8EC56379FD}" type="slidenum">
              <a:rPr lang="en-US" altLang="zh-CN"/>
              <a:pPr/>
              <a:t>54</a:t>
            </a:fld>
            <a:endParaRPr lang="en-US" altLang="zh-CN"/>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r>
              <a:rPr lang="en-US" altLang="zh-CN" dirty="0"/>
              <a:t>kappa</a:t>
            </a:r>
            <a:r>
              <a:rPr lang="zh-CN" altLang="en-US" dirty="0"/>
              <a:t>、</a:t>
            </a:r>
            <a:r>
              <a:rPr lang="en-US" altLang="zh-CN" dirty="0"/>
              <a:t>lambda</a:t>
            </a:r>
            <a:endParaRPr lang="zh-CN" altLang="zh-CN" dirty="0"/>
          </a:p>
        </p:txBody>
      </p:sp>
    </p:spTree>
    <p:extLst>
      <p:ext uri="{BB962C8B-B14F-4D97-AF65-F5344CB8AC3E}">
        <p14:creationId xmlns:p14="http://schemas.microsoft.com/office/powerpoint/2010/main" val="2402955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91AB8-C6B8-49E8-BCE0-88D96CCE9378}" type="slidenum">
              <a:rPr lang="en-US" altLang="zh-CN"/>
              <a:pPr/>
              <a:t>55</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724528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91AB8-C6B8-49E8-BCE0-88D96CCE9378}" type="slidenum">
              <a:rPr lang="en-US" altLang="zh-CN"/>
              <a:pPr/>
              <a:t>56</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0631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57</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r>
              <a:rPr lang="zh-CN" altLang="en-US" dirty="0"/>
              <a:t>强连通：</a:t>
            </a:r>
            <a:r>
              <a:rPr lang="en-US" altLang="zh-CN" dirty="0" err="1"/>
              <a:t>Tarjan</a:t>
            </a:r>
            <a:r>
              <a:rPr lang="zh-CN" altLang="en-US" dirty="0"/>
              <a:t>算法</a:t>
            </a:r>
            <a:endParaRPr lang="en-US" altLang="zh-CN" dirty="0"/>
          </a:p>
          <a:p>
            <a:r>
              <a:rPr lang="zh-CN" altLang="en-US" dirty="0"/>
              <a:t>弱连通：无向图上</a:t>
            </a:r>
            <a:r>
              <a:rPr lang="en-US" altLang="zh-CN" dirty="0"/>
              <a:t>DFS</a:t>
            </a:r>
            <a:r>
              <a:rPr lang="zh-CN" altLang="en-US" dirty="0"/>
              <a:t>或</a:t>
            </a:r>
            <a:r>
              <a:rPr lang="en-US" altLang="zh-CN" dirty="0"/>
              <a:t>BFS</a:t>
            </a:r>
          </a:p>
          <a:p>
            <a:r>
              <a:rPr lang="zh-CN" altLang="en-US" dirty="0"/>
              <a:t>单向连通（实际应用较少遇到）：？</a:t>
            </a:r>
            <a:endParaRPr lang="zh-CN" altLang="zh-CN" dirty="0"/>
          </a:p>
        </p:txBody>
      </p:sp>
    </p:spTree>
    <p:extLst>
      <p:ext uri="{BB962C8B-B14F-4D97-AF65-F5344CB8AC3E}">
        <p14:creationId xmlns:p14="http://schemas.microsoft.com/office/powerpoint/2010/main" val="350447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58</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7931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59</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154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60</a:t>
            </a:fld>
            <a:endParaRPr lang="en-US" altLang="zh-CN"/>
          </a:p>
        </p:txBody>
      </p:sp>
    </p:spTree>
    <p:extLst>
      <p:ext uri="{BB962C8B-B14F-4D97-AF65-F5344CB8AC3E}">
        <p14:creationId xmlns:p14="http://schemas.microsoft.com/office/powerpoint/2010/main" val="1636253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4B75C-1C27-4DFE-95BC-FB213E443F85}" type="slidenum">
              <a:rPr lang="en-US" altLang="zh-CN"/>
              <a:pPr/>
              <a:t>7</a:t>
            </a:fld>
            <a:endParaRPr lang="en-US" altLang="zh-CN"/>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603505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61</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3563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62</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5391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339B8-BA44-43F7-B64C-A9F1AB59BC63}" type="slidenum">
              <a:rPr lang="en-US" altLang="zh-CN"/>
              <a:pPr/>
              <a:t>63</a:t>
            </a:fld>
            <a:endParaRPr lang="en-US" altLang="zh-CN"/>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7455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CD270-6615-4B6E-9B95-C38E6A6F7B2B}" type="slidenum">
              <a:rPr lang="en-US" altLang="zh-CN"/>
              <a:pPr/>
              <a:t>64</a:t>
            </a:fld>
            <a:endParaRPr lang="en-US" altLang="zh-CN"/>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038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65</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594114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66</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14533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67</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419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68</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83430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69</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6407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70</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44917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8</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30484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71</a:t>
            </a:fld>
            <a:endParaRPr lang="en-US" altLang="zh-CN"/>
          </a:p>
        </p:txBody>
      </p:sp>
    </p:spTree>
    <p:extLst>
      <p:ext uri="{BB962C8B-B14F-4D97-AF65-F5344CB8AC3E}">
        <p14:creationId xmlns:p14="http://schemas.microsoft.com/office/powerpoint/2010/main" val="769527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72</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296005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EC9BA2-5D88-4443-B897-6851E2734F20}" type="slidenum">
              <a:rPr lang="en-US" altLang="zh-CN"/>
              <a:pPr/>
              <a:t>73</a:t>
            </a:fld>
            <a:endParaRPr lang="en-US" altLang="zh-CN"/>
          </a:p>
        </p:txBody>
      </p:sp>
      <p:sp>
        <p:nvSpPr>
          <p:cNvPr id="365570" name="Rectangle 2"/>
          <p:cNvSpPr>
            <a:spLocks noGrp="1" noRot="1" noChangeAspect="1" noChangeArrowheads="1" noTextEdit="1"/>
          </p:cNvSpPr>
          <p:nvPr>
            <p:ph type="sldImg"/>
          </p:nvPr>
        </p:nvSpPr>
        <p:spPr>
          <a:ln/>
        </p:spPr>
      </p:sp>
      <p:sp>
        <p:nvSpPr>
          <p:cNvPr id="365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A2815-AAC4-40ED-BCEE-8DF5288D4D37}" type="slidenum">
              <a:rPr lang="en-US" altLang="zh-CN"/>
              <a:pPr/>
              <a:t>74</a:t>
            </a:fld>
            <a:endParaRPr lang="en-US" altLang="zh-CN"/>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AF2E6-AAA7-4461-B59C-99FCCE4031E5}" type="slidenum">
              <a:rPr lang="en-US" altLang="zh-CN"/>
              <a:pPr/>
              <a:t>75</a:t>
            </a:fld>
            <a:endParaRPr lang="en-US" altLang="zh-CN"/>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69D589-6626-4833-B23A-6CAB20D9D93C}" type="slidenum">
              <a:rPr lang="en-US" altLang="zh-CN"/>
              <a:pPr/>
              <a:t>76</a:t>
            </a:fld>
            <a:endParaRPr lang="en-US" altLang="zh-CN"/>
          </a:p>
        </p:txBody>
      </p:sp>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69C87-A57A-4FA4-815E-77C8E2608A2A}" type="slidenum">
              <a:rPr lang="en-US" altLang="zh-CN"/>
              <a:pPr/>
              <a:t>77</a:t>
            </a:fld>
            <a:endParaRPr lang="en-US" altLang="zh-CN"/>
          </a:p>
        </p:txBody>
      </p:sp>
      <p:sp>
        <p:nvSpPr>
          <p:cNvPr id="375810" name="Rectangle 2"/>
          <p:cNvSpPr>
            <a:spLocks noGrp="1" noRot="1" noChangeAspect="1" noChangeArrowheads="1" noTextEdit="1"/>
          </p:cNvSpPr>
          <p:nvPr>
            <p:ph type="sldImg"/>
          </p:nvPr>
        </p:nvSpPr>
        <p:spPr>
          <a:ln/>
        </p:spPr>
      </p:sp>
      <p:sp>
        <p:nvSpPr>
          <p:cNvPr id="375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29CB1-F42E-4D04-90D3-C04796BCFF08}" type="slidenum">
              <a:rPr lang="en-US" altLang="zh-CN"/>
              <a:pPr/>
              <a:t>78</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971A0-0AE0-4067-85A1-88A43781E610}" type="slidenum">
              <a:rPr lang="en-US" altLang="zh-CN"/>
              <a:pPr/>
              <a:t>79</a:t>
            </a:fld>
            <a:endParaRPr lang="en-US" altLang="zh-CN"/>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52A0D-BE95-4642-823D-7D64F87B383A}" type="slidenum">
              <a:rPr lang="en-US" altLang="zh-CN"/>
              <a:pPr/>
              <a:t>80</a:t>
            </a:fld>
            <a:endParaRPr lang="en-US" altLang="zh-CN"/>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9</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05213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1D9B53-769F-4A05-A501-E16939DA6906}" type="slidenum">
              <a:rPr lang="en-US" altLang="zh-CN"/>
              <a:pPr/>
              <a:t>81</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F0B04-F0F3-423D-B68C-CAA0E763C770}" type="slidenum">
              <a:rPr lang="en-US" altLang="zh-CN"/>
              <a:pPr/>
              <a:t>10</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78A2FF4-ED16-409B-83CB-CA619F737040}" type="slidenum">
              <a:rPr lang="en-US" altLang="zh-CN"/>
              <a:pPr/>
              <a:t>‹#›</a:t>
            </a:fld>
            <a:endParaRPr lang="en-US" altLang="zh-CN"/>
          </a:p>
        </p:txBody>
      </p:sp>
    </p:spTree>
    <p:extLst>
      <p:ext uri="{BB962C8B-B14F-4D97-AF65-F5344CB8AC3E}">
        <p14:creationId xmlns:p14="http://schemas.microsoft.com/office/powerpoint/2010/main" val="417618763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7AEB03D-6ACF-4F50-A205-B509CE97FB5B}" type="slidenum">
              <a:rPr lang="en-US" altLang="zh-CN"/>
              <a:pPr/>
              <a:t>‹#›</a:t>
            </a:fld>
            <a:endParaRPr lang="en-US" altLang="zh-CN"/>
          </a:p>
        </p:txBody>
      </p:sp>
    </p:spTree>
    <p:extLst>
      <p:ext uri="{BB962C8B-B14F-4D97-AF65-F5344CB8AC3E}">
        <p14:creationId xmlns:p14="http://schemas.microsoft.com/office/powerpoint/2010/main" val="1497620922"/>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0350"/>
            <a:ext cx="6019800" cy="586581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E34504-09FA-460A-8471-08897F48F287}" type="slidenum">
              <a:rPr lang="en-US" altLang="zh-CN"/>
              <a:pPr/>
              <a:t>‹#›</a:t>
            </a:fld>
            <a:endParaRPr lang="en-US" altLang="zh-CN"/>
          </a:p>
        </p:txBody>
      </p:sp>
    </p:spTree>
    <p:extLst>
      <p:ext uri="{BB962C8B-B14F-4D97-AF65-F5344CB8AC3E}">
        <p14:creationId xmlns:p14="http://schemas.microsoft.com/office/powerpoint/2010/main" val="193495823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79613" y="260350"/>
            <a:ext cx="6121400" cy="41751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9DACA497-C4BE-45AA-92BB-66AE51676BE3}" type="slidenum">
              <a:rPr lang="en-US" altLang="zh-CN"/>
              <a:pPr/>
              <a:t>‹#›</a:t>
            </a:fld>
            <a:endParaRPr lang="en-US" altLang="zh-CN"/>
          </a:p>
        </p:txBody>
      </p:sp>
    </p:spTree>
    <p:extLst>
      <p:ext uri="{BB962C8B-B14F-4D97-AF65-F5344CB8AC3E}">
        <p14:creationId xmlns:p14="http://schemas.microsoft.com/office/powerpoint/2010/main" val="286118793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FBD7DCF-C75C-431D-B995-067459C8B42F}" type="slidenum">
              <a:rPr lang="en-US" altLang="zh-CN"/>
              <a:pPr/>
              <a:t>‹#›</a:t>
            </a:fld>
            <a:endParaRPr lang="en-US" altLang="zh-CN"/>
          </a:p>
        </p:txBody>
      </p:sp>
    </p:spTree>
    <p:extLst>
      <p:ext uri="{BB962C8B-B14F-4D97-AF65-F5344CB8AC3E}">
        <p14:creationId xmlns:p14="http://schemas.microsoft.com/office/powerpoint/2010/main" val="224757459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3A11A75-11DD-47D2-B875-30B9F2CAE6DD}" type="slidenum">
              <a:rPr lang="en-US" altLang="zh-CN"/>
              <a:pPr/>
              <a:t>‹#›</a:t>
            </a:fld>
            <a:endParaRPr lang="en-US" altLang="zh-CN"/>
          </a:p>
        </p:txBody>
      </p:sp>
    </p:spTree>
    <p:extLst>
      <p:ext uri="{BB962C8B-B14F-4D97-AF65-F5344CB8AC3E}">
        <p14:creationId xmlns:p14="http://schemas.microsoft.com/office/powerpoint/2010/main" val="428275042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AB03A6B-D59B-4352-99CE-4E7B405775D9}" type="slidenum">
              <a:rPr lang="en-US" altLang="zh-CN"/>
              <a:pPr/>
              <a:t>‹#›</a:t>
            </a:fld>
            <a:endParaRPr lang="en-US" altLang="zh-CN"/>
          </a:p>
        </p:txBody>
      </p:sp>
    </p:spTree>
    <p:extLst>
      <p:ext uri="{BB962C8B-B14F-4D97-AF65-F5344CB8AC3E}">
        <p14:creationId xmlns:p14="http://schemas.microsoft.com/office/powerpoint/2010/main" val="83701343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CC758BE-72B5-45B1-8B40-733777E2B6B4}" type="slidenum">
              <a:rPr lang="en-US" altLang="zh-CN"/>
              <a:pPr/>
              <a:t>‹#›</a:t>
            </a:fld>
            <a:endParaRPr lang="en-US" altLang="zh-CN"/>
          </a:p>
        </p:txBody>
      </p:sp>
    </p:spTree>
    <p:extLst>
      <p:ext uri="{BB962C8B-B14F-4D97-AF65-F5344CB8AC3E}">
        <p14:creationId xmlns:p14="http://schemas.microsoft.com/office/powerpoint/2010/main" val="1552717655"/>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1636AFD-68A5-4824-BA23-E722A0AA294E}" type="slidenum">
              <a:rPr lang="en-US" altLang="zh-CN"/>
              <a:pPr/>
              <a:t>‹#›</a:t>
            </a:fld>
            <a:endParaRPr lang="en-US" altLang="zh-CN"/>
          </a:p>
        </p:txBody>
      </p:sp>
    </p:spTree>
    <p:extLst>
      <p:ext uri="{BB962C8B-B14F-4D97-AF65-F5344CB8AC3E}">
        <p14:creationId xmlns:p14="http://schemas.microsoft.com/office/powerpoint/2010/main" val="4179054507"/>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AF53A68F-0993-4D6D-8D43-3D1235A1236A}" type="slidenum">
              <a:rPr lang="en-US" altLang="zh-CN"/>
              <a:pPr/>
              <a:t>‹#›</a:t>
            </a:fld>
            <a:endParaRPr lang="en-US" altLang="zh-CN"/>
          </a:p>
        </p:txBody>
      </p:sp>
    </p:spTree>
    <p:extLst>
      <p:ext uri="{BB962C8B-B14F-4D97-AF65-F5344CB8AC3E}">
        <p14:creationId xmlns:p14="http://schemas.microsoft.com/office/powerpoint/2010/main" val="32675760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9096473-C0AD-484A-8DF3-F3DE0DDC0CAD}" type="slidenum">
              <a:rPr lang="en-US" altLang="zh-CN"/>
              <a:pPr/>
              <a:t>‹#›</a:t>
            </a:fld>
            <a:endParaRPr lang="en-US" altLang="zh-CN"/>
          </a:p>
        </p:txBody>
      </p:sp>
    </p:spTree>
    <p:extLst>
      <p:ext uri="{BB962C8B-B14F-4D97-AF65-F5344CB8AC3E}">
        <p14:creationId xmlns:p14="http://schemas.microsoft.com/office/powerpoint/2010/main" val="212306521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6A2EA-9AE0-4DC5-8E78-BB22952C0403}" type="slidenum">
              <a:rPr lang="en-US" altLang="zh-CN"/>
              <a:pPr/>
              <a:t>‹#›</a:t>
            </a:fld>
            <a:endParaRPr lang="en-US" altLang="zh-CN"/>
          </a:p>
        </p:txBody>
      </p:sp>
    </p:spTree>
    <p:extLst>
      <p:ext uri="{BB962C8B-B14F-4D97-AF65-F5344CB8AC3E}">
        <p14:creationId xmlns:p14="http://schemas.microsoft.com/office/powerpoint/2010/main" val="319713773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9C292861-58B3-4AE4-9868-884A540EC27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hf hdr="0" ftr="0" dt="0"/>
  <p:txStyles>
    <p:titleStyle>
      <a:lvl1pPr algn="r" rtl="0" fontAlgn="base">
        <a:spcBef>
          <a:spcPct val="0"/>
        </a:spcBef>
        <a:spcAft>
          <a:spcPct val="0"/>
        </a:spcAft>
        <a:defRPr sz="3200" b="1" kern="1200">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2pPr>
      <a:lvl3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3pPr>
      <a:lvl4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4pPr>
      <a:lvl5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rgbClr val="69B3F1"/>
        </a:buClr>
        <a:buFont typeface="Wingdings" panose="05000000000000000000" pitchFamily="2" charset="2"/>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2pPr>
      <a:lvl3pPr marL="11430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3pPr>
      <a:lvl4pPr marL="16002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4pPr>
      <a:lvl5pPr marL="20574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qq.com/form/page/DZmFPY0tsbWtSeHd4" TargetMode="External"/><Relationship Id="rId2" Type="http://schemas.openxmlformats.org/officeDocument/2006/relationships/hyperlink" Target="https://docs.qq.com/form/page/DZk5uZ2xFZlFVVWt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image" Target="../media/image15.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7.w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23.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 Id="rId9" Type="http://schemas.openxmlformats.org/officeDocument/2006/relationships/image" Target="../media/image2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2.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2.wmf"/><Relationship Id="rId4" Type="http://schemas.openxmlformats.org/officeDocument/2006/relationships/oleObject" Target="../embeddings/oleObject13.bin"/><Relationship Id="rId9" Type="http://schemas.openxmlformats.org/officeDocument/2006/relationships/image" Target="../media/image24.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7.wmf"/><Relationship Id="rId3" Type="http://schemas.openxmlformats.org/officeDocument/2006/relationships/notesSlide" Target="../notesSlides/notesSlide46.xml"/><Relationship Id="rId7" Type="http://schemas.openxmlformats.org/officeDocument/2006/relationships/image" Target="../media/image34.wmf"/><Relationship Id="rId12"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5.wmf"/><Relationship Id="rId14" Type="http://schemas.openxmlformats.org/officeDocument/2006/relationships/oleObject" Target="../embeddings/oleObject22.bin"/></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9.png"/><Relationship Id="rId5" Type="http://schemas.openxmlformats.org/officeDocument/2006/relationships/image" Target="../media/image40.wmf"/><Relationship Id="rId4"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49.xml"/><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41.wmf"/><Relationship Id="rId4" Type="http://schemas.openxmlformats.org/officeDocument/2006/relationships/oleObject" Target="../embeddings/oleObject24.bin"/><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7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6.png"/><Relationship Id="rId11" Type="http://schemas.openxmlformats.org/officeDocument/2006/relationships/image" Target="../media/image54.wmf"/><Relationship Id="rId5" Type="http://schemas.openxmlformats.org/officeDocument/2006/relationships/image" Target="../media/image55.png"/><Relationship Id="rId10" Type="http://schemas.openxmlformats.org/officeDocument/2006/relationships/oleObject" Target="../embeddings/oleObject27.bin"/><Relationship Id="rId4" Type="http://schemas.openxmlformats.org/officeDocument/2006/relationships/audio" Target="../media/audio1.wav"/><Relationship Id="rId9" Type="http://schemas.openxmlformats.org/officeDocument/2006/relationships/image" Target="../media/image53.wmf"/></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9.wmf"/><Relationship Id="rId4" Type="http://schemas.openxmlformats.org/officeDocument/2006/relationships/oleObject" Target="../embeddings/oleObject28.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1</a:t>
            </a:fld>
            <a:endParaRPr lang="en-US" altLang="zh-CN"/>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2025-03-21</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2"/>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https://docs.qq.com/form/page/DZmFPY0tsbWtSeHd4</a:t>
            </a:r>
            <a:endParaRPr lang="zh-CN" altLang="en-US" sz="1000" dirty="0"/>
          </a:p>
        </p:txBody>
      </p:sp>
      <p:sp>
        <p:nvSpPr>
          <p:cNvPr id="9" name="矩形 8">
            <a:extLst>
              <a:ext uri="{FF2B5EF4-FFF2-40B4-BE49-F238E27FC236}">
                <a16:creationId xmlns:a16="http://schemas.microsoft.com/office/drawing/2014/main" id="{E061A7F1-9057-4936-8231-C862A170EE0D}"/>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974753447</a:t>
            </a:r>
          </a:p>
          <a:p>
            <a:pPr lvl="0" algn="ctr" fontAlgn="auto">
              <a:spcBef>
                <a:spcPts val="0"/>
              </a:spcBef>
              <a:spcAft>
                <a:spcPts val="0"/>
              </a:spcAf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lang="en-US" altLang="zh-CN" sz="2000" b="1" dirty="0">
                <a:solidFill>
                  <a:prstClr val="black"/>
                </a:solidFill>
                <a:latin typeface="Calibri"/>
              </a:rPr>
              <a:t>OO778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矩形 9">
            <a:extLst>
              <a:ext uri="{FF2B5EF4-FFF2-40B4-BE49-F238E27FC236}">
                <a16:creationId xmlns:a16="http://schemas.microsoft.com/office/drawing/2014/main" id="{5A240926-980D-4159-BDB5-8C2C2785030A}"/>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963651252"/>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134398-C414-4BF0-8921-4692F0FD5A7C}" type="slidenum">
              <a:rPr lang="en-US" altLang="zh-CN"/>
              <a:pPr/>
              <a:t>10</a:t>
            </a:fld>
            <a:endParaRPr lang="en-US" altLang="zh-CN"/>
          </a:p>
        </p:txBody>
      </p:sp>
      <p:sp>
        <p:nvSpPr>
          <p:cNvPr id="280583" name="Rectangle 7"/>
          <p:cNvSpPr>
            <a:spLocks noGrp="1" noChangeArrowheads="1"/>
          </p:cNvSpPr>
          <p:nvPr>
            <p:ph type="title"/>
          </p:nvPr>
        </p:nvSpPr>
        <p:spPr/>
        <p:txBody>
          <a:bodyPr/>
          <a:lstStyle/>
          <a:p>
            <a:pPr algn="ctr"/>
            <a:r>
              <a:rPr lang="zh-CN" altLang="en-US"/>
              <a:t>相关概念</a:t>
            </a:r>
          </a:p>
        </p:txBody>
      </p:sp>
      <p:sp>
        <p:nvSpPr>
          <p:cNvPr id="280584" name="Rectangle 8"/>
          <p:cNvSpPr>
            <a:spLocks noGrp="1" noChangeArrowheads="1"/>
          </p:cNvSpPr>
          <p:nvPr>
            <p:ph type="body" idx="1"/>
          </p:nvPr>
        </p:nvSpPr>
        <p:spPr>
          <a:xfrm>
            <a:off x="468313" y="981075"/>
            <a:ext cx="8229600" cy="5472113"/>
          </a:xfrm>
        </p:spPr>
        <p:txBody>
          <a:bodyPr/>
          <a:lstStyle/>
          <a:p>
            <a:pPr marL="457200" indent="-457200">
              <a:lnSpc>
                <a:spcPct val="90000"/>
              </a:lnSpc>
            </a:pPr>
            <a:r>
              <a:rPr lang="en-US" altLang="zh-CN" dirty="0">
                <a:latin typeface="Times New Roman" panose="02020603050405020304" pitchFamily="18" charset="0"/>
              </a:rPr>
              <a:t>1.  </a:t>
            </a:r>
            <a:r>
              <a:rPr lang="zh-CN" altLang="en-US" dirty="0">
                <a:latin typeface="Times New Roman" panose="02020603050405020304" pitchFamily="18" charset="0"/>
              </a:rPr>
              <a:t>图</a:t>
            </a:r>
          </a:p>
          <a:p>
            <a:pPr marL="457200" indent="-457200">
              <a:lnSpc>
                <a:spcPct val="90000"/>
              </a:lnSpc>
            </a:pPr>
            <a:r>
              <a:rPr lang="zh-CN" altLang="en-US" dirty="0">
                <a:latin typeface="Times New Roman" panose="02020603050405020304" pitchFamily="18" charset="0"/>
              </a:rPr>
              <a:t>     ① 可用</a:t>
            </a:r>
            <a:r>
              <a:rPr lang="en-US" altLang="zh-CN" i="1" dirty="0">
                <a:latin typeface="Times New Roman" panose="02020603050405020304" pitchFamily="18" charset="0"/>
              </a:rPr>
              <a:t>G</a:t>
            </a:r>
            <a:r>
              <a:rPr lang="zh-CN" altLang="en-US" dirty="0">
                <a:latin typeface="Times New Roman" panose="02020603050405020304" pitchFamily="18" charset="0"/>
              </a:rPr>
              <a:t>泛指图（无向的或有向的）</a:t>
            </a:r>
          </a:p>
          <a:p>
            <a:pPr marL="457200" indent="-457200">
              <a:lnSpc>
                <a:spcPct val="90000"/>
              </a:lnSpc>
            </a:pPr>
            <a:r>
              <a:rPr lang="zh-CN" altLang="en-US" dirty="0">
                <a:latin typeface="Times New Roman" panose="02020603050405020304" pitchFamily="18" charset="0"/>
              </a:rPr>
              <a:t>     ②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p>
          <a:p>
            <a:pPr marL="457200" indent="-457200">
              <a:lnSpc>
                <a:spcPct val="90000"/>
              </a:lnSpc>
            </a:pPr>
            <a:r>
              <a:rPr lang="en-US" altLang="zh-CN" dirty="0">
                <a:latin typeface="Times New Roman" panose="02020603050405020304" pitchFamily="18" charset="0"/>
              </a:rPr>
              <a:t>2.  </a:t>
            </a:r>
            <a:r>
              <a:rPr lang="en-US" altLang="zh-CN" i="1" dirty="0">
                <a:latin typeface="Times New Roman" panose="02020603050405020304" pitchFamily="18" charset="0"/>
              </a:rPr>
              <a:t>n</a:t>
            </a:r>
            <a:r>
              <a:rPr lang="zh-CN" altLang="en-US" dirty="0">
                <a:latin typeface="Times New Roman" panose="02020603050405020304" pitchFamily="18" charset="0"/>
              </a:rPr>
              <a:t>阶图</a:t>
            </a: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3.</a:t>
            </a:r>
            <a:r>
              <a:rPr lang="en-US" altLang="zh-CN" i="1" dirty="0">
                <a:latin typeface="Times New Roman" panose="02020603050405020304" pitchFamily="18" charset="0"/>
              </a:rPr>
              <a:t>  n </a:t>
            </a:r>
            <a:r>
              <a:rPr lang="zh-CN" altLang="en-US" dirty="0">
                <a:latin typeface="Times New Roman" panose="02020603050405020304" pitchFamily="18" charset="0"/>
              </a:rPr>
              <a:t>阶零图与平凡图</a:t>
            </a: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4.  </a:t>
            </a:r>
            <a:r>
              <a:rPr lang="zh-CN" altLang="en-US" dirty="0">
                <a:latin typeface="Times New Roman" panose="02020603050405020304" pitchFamily="18" charset="0"/>
              </a:rPr>
              <a:t>空图</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5.  </a:t>
            </a:r>
            <a:r>
              <a:rPr lang="zh-CN" altLang="en-US" dirty="0">
                <a:latin typeface="Times New Roman" panose="02020603050405020304" pitchFamily="18" charset="0"/>
              </a:rPr>
              <a:t>用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k</a:t>
            </a:r>
            <a:r>
              <a:rPr lang="en-US" altLang="zh-CN" i="1" baseline="-25000" dirty="0">
                <a:latin typeface="Times New Roman" panose="02020603050405020304" pitchFamily="18" charset="0"/>
              </a:rPr>
              <a:t> </a:t>
            </a:r>
            <a:r>
              <a:rPr lang="zh-CN" altLang="en-US" dirty="0">
                <a:latin typeface="Times New Roman" panose="02020603050405020304" pitchFamily="18" charset="0"/>
              </a:rPr>
              <a:t>表示无向边或有向边</a:t>
            </a:r>
          </a:p>
          <a:p>
            <a:pPr marL="457200" indent="-457200">
              <a:lnSpc>
                <a:spcPct val="90000"/>
              </a:lnSpc>
            </a:pPr>
            <a:r>
              <a:rPr lang="en-US" altLang="zh-CN" dirty="0">
                <a:latin typeface="Times New Roman" panose="02020603050405020304" pitchFamily="18" charset="0"/>
              </a:rPr>
              <a:t>6.  </a:t>
            </a:r>
            <a:r>
              <a:rPr lang="zh-CN" altLang="en-US" dirty="0">
                <a:latin typeface="Times New Roman" panose="02020603050405020304" pitchFamily="18" charset="0"/>
              </a:rPr>
              <a:t>顶点与边的关联关系</a:t>
            </a:r>
          </a:p>
          <a:p>
            <a:pPr marL="457200" indent="-457200">
              <a:lnSpc>
                <a:spcPct val="90000"/>
              </a:lnSpc>
            </a:pPr>
            <a:r>
              <a:rPr lang="zh-CN" altLang="en-US" dirty="0">
                <a:latin typeface="Times New Roman" panose="02020603050405020304" pitchFamily="18" charset="0"/>
              </a:rPr>
              <a:t>     ① 关联、关联次数</a:t>
            </a:r>
          </a:p>
          <a:p>
            <a:pPr marL="457200" indent="-457200">
              <a:lnSpc>
                <a:spcPct val="90000"/>
              </a:lnSpc>
            </a:pPr>
            <a:r>
              <a:rPr lang="zh-CN" altLang="en-US" dirty="0">
                <a:latin typeface="Times New Roman" panose="02020603050405020304" pitchFamily="18" charset="0"/>
              </a:rPr>
              <a:t>     ② 环</a:t>
            </a:r>
          </a:p>
          <a:p>
            <a:pPr marL="457200" indent="-457200">
              <a:lnSpc>
                <a:spcPct val="90000"/>
              </a:lnSpc>
            </a:pPr>
            <a:r>
              <a:rPr lang="zh-CN" altLang="en-US" dirty="0">
                <a:latin typeface="Times New Roman" panose="02020603050405020304" pitchFamily="18" charset="0"/>
              </a:rPr>
              <a:t>     ③ 孤立点</a:t>
            </a:r>
          </a:p>
          <a:p>
            <a:pPr marL="457200" indent="-457200">
              <a:lnSpc>
                <a:spcPct val="90000"/>
              </a:lnSpc>
            </a:pPr>
            <a:r>
              <a:rPr lang="en-US" altLang="zh-CN" dirty="0">
                <a:latin typeface="Times New Roman" panose="02020603050405020304" pitchFamily="18" charset="0"/>
              </a:rPr>
              <a:t>7.  </a:t>
            </a:r>
            <a:r>
              <a:rPr lang="zh-CN" altLang="en-US" dirty="0">
                <a:latin typeface="Times New Roman" panose="02020603050405020304" pitchFamily="18" charset="0"/>
              </a:rPr>
              <a:t>顶点之间的相邻与邻接关系</a:t>
            </a:r>
          </a:p>
        </p:txBody>
      </p:sp>
      <p:sp>
        <p:nvSpPr>
          <p:cNvPr id="5" name="文本框 4">
            <a:extLst>
              <a:ext uri="{FF2B5EF4-FFF2-40B4-BE49-F238E27FC236}">
                <a16:creationId xmlns:a16="http://schemas.microsoft.com/office/drawing/2014/main" id="{3C184465-3BE2-4EBA-82AB-0940B1DF6BF2}"/>
              </a:ext>
            </a:extLst>
          </p:cNvPr>
          <p:cNvSpPr txBox="1"/>
          <p:nvPr/>
        </p:nvSpPr>
        <p:spPr>
          <a:xfrm>
            <a:off x="2945185" y="2184726"/>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阶数对应顶点数</a:t>
            </a:r>
          </a:p>
        </p:txBody>
      </p:sp>
      <p:sp>
        <p:nvSpPr>
          <p:cNvPr id="7" name="文本框 6">
            <a:extLst>
              <a:ext uri="{FF2B5EF4-FFF2-40B4-BE49-F238E27FC236}">
                <a16:creationId xmlns:a16="http://schemas.microsoft.com/office/drawing/2014/main" id="{8687C17D-8747-43DF-9189-CC01FA2AC79A}"/>
              </a:ext>
            </a:extLst>
          </p:cNvPr>
          <p:cNvSpPr txBox="1"/>
          <p:nvPr/>
        </p:nvSpPr>
        <p:spPr>
          <a:xfrm>
            <a:off x="1475656" y="4579828"/>
            <a:ext cx="5976664"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起止点均为同一节点，为避免歧义建议称为自环</a:t>
            </a:r>
          </a:p>
        </p:txBody>
      </p:sp>
      <p:sp>
        <p:nvSpPr>
          <p:cNvPr id="8" name="文本框 7">
            <a:extLst>
              <a:ext uri="{FF2B5EF4-FFF2-40B4-BE49-F238E27FC236}">
                <a16:creationId xmlns:a16="http://schemas.microsoft.com/office/drawing/2014/main" id="{619D91D7-0761-40BF-8175-B669AEB6E30E}"/>
              </a:ext>
            </a:extLst>
          </p:cNvPr>
          <p:cNvSpPr txBox="1"/>
          <p:nvPr/>
        </p:nvSpPr>
        <p:spPr>
          <a:xfrm>
            <a:off x="3239344" y="2569597"/>
            <a:ext cx="421297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仅有孤立节点、仅有一个节点</a:t>
            </a:r>
          </a:p>
        </p:txBody>
      </p:sp>
      <p:sp>
        <p:nvSpPr>
          <p:cNvPr id="9" name="文本框 8">
            <a:extLst>
              <a:ext uri="{FF2B5EF4-FFF2-40B4-BE49-F238E27FC236}">
                <a16:creationId xmlns:a16="http://schemas.microsoft.com/office/drawing/2014/main" id="{94BBB9B7-7863-43E5-AC5A-4E73FD872ADA}"/>
              </a:ext>
            </a:extLst>
          </p:cNvPr>
          <p:cNvSpPr txBox="1"/>
          <p:nvPr/>
        </p:nvSpPr>
        <p:spPr>
          <a:xfrm>
            <a:off x="2339752" y="5013176"/>
            <a:ext cx="2520019"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不和任何边关联</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90445F1D-12BB-4FE9-A60F-847B0B0A46D6}" type="slidenum">
              <a:rPr lang="en-US" altLang="zh-CN"/>
              <a:pPr/>
              <a:t>11</a:t>
            </a:fld>
            <a:endParaRPr lang="en-US" altLang="zh-CN"/>
          </a:p>
        </p:txBody>
      </p:sp>
      <p:graphicFrame>
        <p:nvGraphicFramePr>
          <p:cNvPr id="282633" name="Object 9"/>
          <p:cNvGraphicFramePr>
            <a:graphicFrameLocks noChangeAspect="1"/>
          </p:cNvGraphicFramePr>
          <p:nvPr/>
        </p:nvGraphicFramePr>
        <p:xfrm>
          <a:off x="1116013" y="1889125"/>
          <a:ext cx="7200900" cy="917575"/>
        </p:xfrm>
        <a:graphic>
          <a:graphicData uri="http://schemas.openxmlformats.org/presentationml/2006/ole">
            <mc:AlternateContent xmlns:mc="http://schemas.openxmlformats.org/markup-compatibility/2006">
              <mc:Choice xmlns:v="urn:schemas-microsoft-com:vml" Requires="v">
                <p:oleObj spid="_x0000_s282970" name="公式" r:id="rId4" imgW="3809880" imgH="482400" progId="Equation.3">
                  <p:embed/>
                </p:oleObj>
              </mc:Choice>
              <mc:Fallback>
                <p:oleObj name="公式" r:id="rId4" imgW="3809880" imgH="4824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89125"/>
                        <a:ext cx="72009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2632" name="Object 8"/>
          <p:cNvGraphicFramePr>
            <a:graphicFrameLocks noChangeAspect="1"/>
          </p:cNvGraphicFramePr>
          <p:nvPr/>
        </p:nvGraphicFramePr>
        <p:xfrm>
          <a:off x="2771775" y="2798763"/>
          <a:ext cx="4224338" cy="433387"/>
        </p:xfrm>
        <a:graphic>
          <a:graphicData uri="http://schemas.openxmlformats.org/presentationml/2006/ole">
            <mc:AlternateContent xmlns:mc="http://schemas.openxmlformats.org/markup-compatibility/2006">
              <mc:Choice xmlns:v="urn:schemas-microsoft-com:vml" Requires="v">
                <p:oleObj spid="_x0000_s282971" name="公式" r:id="rId6" imgW="2070000" imgH="215640" progId="Equation.3">
                  <p:embed/>
                </p:oleObj>
              </mc:Choice>
              <mc:Fallback>
                <p:oleObj name="公式" r:id="rId6" imgW="2070000" imgH="2156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2798763"/>
                        <a:ext cx="4224338"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2631" name="Object 7"/>
          <p:cNvGraphicFramePr>
            <a:graphicFrameLocks noChangeAspect="1"/>
          </p:cNvGraphicFramePr>
          <p:nvPr/>
        </p:nvGraphicFramePr>
        <p:xfrm>
          <a:off x="1042988" y="3730625"/>
          <a:ext cx="7180262" cy="1855788"/>
        </p:xfrm>
        <a:graphic>
          <a:graphicData uri="http://schemas.openxmlformats.org/presentationml/2006/ole">
            <mc:AlternateContent xmlns:mc="http://schemas.openxmlformats.org/markup-compatibility/2006">
              <mc:Choice xmlns:v="urn:schemas-microsoft-com:vml" Requires="v">
                <p:oleObj spid="_x0000_s282972" name="公式" r:id="rId8" imgW="3949560" imgH="1015920" progId="Equation.3">
                  <p:embed/>
                </p:oleObj>
              </mc:Choice>
              <mc:Fallback>
                <p:oleObj name="公式" r:id="rId8" imgW="3949560" imgH="101592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3730625"/>
                        <a:ext cx="7180262"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2641" name="Rectangle 17"/>
          <p:cNvSpPr>
            <a:spLocks noChangeArrowheads="1"/>
          </p:cNvSpPr>
          <p:nvPr/>
        </p:nvSpPr>
        <p:spPr bwMode="auto">
          <a:xfrm>
            <a:off x="395288" y="1052513"/>
            <a:ext cx="8064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8. </a:t>
            </a:r>
            <a:r>
              <a:rPr lang="zh-CN" altLang="en-US" b="1">
                <a:latin typeface="Times New Roman" panose="02020603050405020304" pitchFamily="18" charset="0"/>
              </a:rPr>
              <a:t>邻域与关联集</a:t>
            </a:r>
          </a:p>
          <a:p>
            <a:r>
              <a:rPr lang="zh-CN" altLang="en-US" b="1">
                <a:latin typeface="Times New Roman" panose="02020603050405020304" pitchFamily="18" charset="0"/>
              </a:rPr>
              <a:t>    ① </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G</a:t>
            </a:r>
            <a:r>
              <a:rPr lang="en-US" altLang="zh-CN" b="1">
                <a:latin typeface="Times New Roman" panose="02020603050405020304" pitchFamily="18" charset="0"/>
                <a:sym typeface="Symbol" panose="05050102010706020507" pitchFamily="18" charset="2"/>
              </a:rPr>
              <a:t>) (</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为无向图</a:t>
            </a:r>
            <a:r>
              <a:rPr lang="en-US" altLang="zh-CN" b="1">
                <a:latin typeface="Times New Roman" panose="02020603050405020304" pitchFamily="18" charset="0"/>
                <a:sym typeface="Symbol" panose="05050102010706020507" pitchFamily="18" charset="2"/>
              </a:rPr>
              <a:t>)</a:t>
            </a:r>
            <a:r>
              <a:rPr lang="en-US" altLang="zh-CN">
                <a:sym typeface="Symbol" panose="05050102010706020507" pitchFamily="18" charset="2"/>
              </a:rPr>
              <a:t>   </a:t>
            </a:r>
          </a:p>
        </p:txBody>
      </p:sp>
      <p:sp>
        <p:nvSpPr>
          <p:cNvPr id="282642" name="Rectangle 18"/>
          <p:cNvSpPr>
            <a:spLocks noChangeArrowheads="1"/>
          </p:cNvSpPr>
          <p:nvPr/>
        </p:nvSpPr>
        <p:spPr bwMode="auto">
          <a:xfrm>
            <a:off x="1079500" y="278130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a:latin typeface="Times New Roman" panose="02020603050405020304" pitchFamily="18" charset="0"/>
              </a:rPr>
              <a:t>v </a:t>
            </a:r>
            <a:r>
              <a:rPr lang="zh-CN" altLang="en-US" b="1" dirty="0">
                <a:latin typeface="Times New Roman" panose="02020603050405020304" pitchFamily="18" charset="0"/>
              </a:rPr>
              <a:t>的关联集</a:t>
            </a:r>
          </a:p>
        </p:txBody>
      </p:sp>
      <p:sp>
        <p:nvSpPr>
          <p:cNvPr id="282643" name="Rectangle 19"/>
          <p:cNvSpPr>
            <a:spLocks noChangeArrowheads="1"/>
          </p:cNvSpPr>
          <p:nvPr/>
        </p:nvSpPr>
        <p:spPr bwMode="auto">
          <a:xfrm>
            <a:off x="684213" y="3213100"/>
            <a:ext cx="327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② </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D</a:t>
            </a:r>
            <a:r>
              <a:rPr lang="en-US" altLang="zh-CN" b="1">
                <a:latin typeface="Times New Roman" panose="02020603050405020304" pitchFamily="18" charset="0"/>
                <a:sym typeface="Symbol" panose="05050102010706020507" pitchFamily="18" charset="2"/>
              </a:rPr>
              <a:t>) (</a:t>
            </a:r>
            <a:r>
              <a:rPr lang="en-US" altLang="zh-CN" b="1" i="1">
                <a:latin typeface="Times New Roman" panose="02020603050405020304" pitchFamily="18" charset="0"/>
                <a:sym typeface="Symbol" panose="05050102010706020507" pitchFamily="18" charset="2"/>
              </a:rPr>
              <a:t>D</a:t>
            </a:r>
            <a:r>
              <a:rPr lang="zh-CN" altLang="en-US" b="1">
                <a:latin typeface="Times New Roman" panose="02020603050405020304" pitchFamily="18" charset="0"/>
                <a:sym typeface="Symbol" panose="05050102010706020507" pitchFamily="18" charset="2"/>
              </a:rPr>
              <a:t>为有向图</a:t>
            </a:r>
            <a:r>
              <a:rPr lang="en-US" altLang="zh-CN" b="1">
                <a:latin typeface="Times New Roman" panose="02020603050405020304" pitchFamily="18" charset="0"/>
                <a:sym typeface="Symbol" panose="05050102010706020507" pitchFamily="18" charset="2"/>
              </a:rPr>
              <a:t>)</a:t>
            </a:r>
          </a:p>
        </p:txBody>
      </p:sp>
      <p:sp>
        <p:nvSpPr>
          <p:cNvPr id="282644" name="Rectangle 20"/>
          <p:cNvSpPr>
            <a:spLocks noChangeArrowheads="1"/>
          </p:cNvSpPr>
          <p:nvPr/>
        </p:nvSpPr>
        <p:spPr bwMode="auto">
          <a:xfrm>
            <a:off x="539750" y="5516563"/>
            <a:ext cx="457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latin typeface="Times New Roman" panose="02020603050405020304" pitchFamily="18" charset="0"/>
              </a:rPr>
              <a:t>9.   </a:t>
            </a:r>
            <a:r>
              <a:rPr lang="zh-CN" altLang="en-US" b="1" dirty="0">
                <a:latin typeface="Times New Roman" panose="02020603050405020304" pitchFamily="18" charset="0"/>
              </a:rPr>
              <a:t>标定图与非标定图</a:t>
            </a:r>
          </a:p>
          <a:p>
            <a:r>
              <a:rPr lang="en-US" altLang="zh-CN" b="1" dirty="0">
                <a:latin typeface="Times New Roman" panose="02020603050405020304" pitchFamily="18" charset="0"/>
              </a:rPr>
              <a:t>10. </a:t>
            </a:r>
            <a:r>
              <a:rPr lang="zh-CN" altLang="en-US" b="1" dirty="0">
                <a:latin typeface="Times New Roman" panose="02020603050405020304" pitchFamily="18" charset="0"/>
              </a:rPr>
              <a:t>基图</a:t>
            </a:r>
          </a:p>
        </p:txBody>
      </p:sp>
      <p:sp>
        <p:nvSpPr>
          <p:cNvPr id="282645" name="Rectangle 2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相关概念</a:t>
            </a:r>
          </a:p>
        </p:txBody>
      </p:sp>
      <p:sp>
        <p:nvSpPr>
          <p:cNvPr id="11" name="文本框 10">
            <a:extLst>
              <a:ext uri="{FF2B5EF4-FFF2-40B4-BE49-F238E27FC236}">
                <a16:creationId xmlns:a16="http://schemas.microsoft.com/office/drawing/2014/main" id="{FB15A9E2-3512-429E-B91B-8089E0148705}"/>
              </a:ext>
            </a:extLst>
          </p:cNvPr>
          <p:cNvSpPr txBox="1"/>
          <p:nvPr/>
        </p:nvSpPr>
        <p:spPr>
          <a:xfrm>
            <a:off x="3977060" y="5562540"/>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带标签</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属性，</a:t>
            </a:r>
            <a:r>
              <a:rPr lang="en-US" altLang="zh-CN" sz="2000" dirty="0">
                <a:solidFill>
                  <a:srgbClr val="FF9900"/>
                </a:solidFill>
                <a:latin typeface="Times New Roman" panose="02020603050405020304" pitchFamily="18" charset="0"/>
              </a:rPr>
              <a:t>labeled</a:t>
            </a:r>
            <a:endParaRPr lang="zh-CN" altLang="en-US"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0EE120E0-518C-4BB9-B3A5-21AD81670105}"/>
              </a:ext>
            </a:extLst>
          </p:cNvPr>
          <p:cNvSpPr txBox="1"/>
          <p:nvPr/>
        </p:nvSpPr>
        <p:spPr>
          <a:xfrm>
            <a:off x="4947903" y="236849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论文中</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v</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也很常见</a:t>
            </a:r>
          </a:p>
        </p:txBody>
      </p:sp>
      <p:sp>
        <p:nvSpPr>
          <p:cNvPr id="14" name="文本框 13">
            <a:extLst>
              <a:ext uri="{FF2B5EF4-FFF2-40B4-BE49-F238E27FC236}">
                <a16:creationId xmlns:a16="http://schemas.microsoft.com/office/drawing/2014/main" id="{D35FED25-CE30-4AF1-ADC5-42D0BE9CED8F}"/>
              </a:ext>
            </a:extLst>
          </p:cNvPr>
          <p:cNvSpPr txBox="1"/>
          <p:nvPr/>
        </p:nvSpPr>
        <p:spPr>
          <a:xfrm>
            <a:off x="4874086" y="154293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邻域中的节点称为其邻居</a:t>
            </a:r>
          </a:p>
        </p:txBody>
      </p:sp>
      <p:sp>
        <p:nvSpPr>
          <p:cNvPr id="15" name="文本框 14">
            <a:extLst>
              <a:ext uri="{FF2B5EF4-FFF2-40B4-BE49-F238E27FC236}">
                <a16:creationId xmlns:a16="http://schemas.microsoft.com/office/drawing/2014/main" id="{FB15A9E2-3512-429E-B91B-8089E0148705}"/>
              </a:ext>
            </a:extLst>
          </p:cNvPr>
          <p:cNvSpPr txBox="1"/>
          <p:nvPr/>
        </p:nvSpPr>
        <p:spPr>
          <a:xfrm>
            <a:off x="1753716" y="5915200"/>
            <a:ext cx="6706072"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用无向边替换有向边得到的无向图称为该有向图的基图</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1F7ED59-34CA-4C5B-9058-9F5A0DC6E93E}" type="slidenum">
              <a:rPr lang="en-US" altLang="zh-CN"/>
              <a:pPr/>
              <a:t>12</a:t>
            </a:fld>
            <a:endParaRPr lang="en-US" altLang="zh-CN"/>
          </a:p>
        </p:txBody>
      </p:sp>
      <p:sp>
        <p:nvSpPr>
          <p:cNvPr id="284680" name="Rectangle 8"/>
          <p:cNvSpPr>
            <a:spLocks noGrp="1" noChangeArrowheads="1"/>
          </p:cNvSpPr>
          <p:nvPr>
            <p:ph type="title"/>
          </p:nvPr>
        </p:nvSpPr>
        <p:spPr/>
        <p:txBody>
          <a:bodyPr/>
          <a:lstStyle/>
          <a:p>
            <a:pPr algn="ctr"/>
            <a:r>
              <a:rPr lang="zh-CN" altLang="en-US">
                <a:latin typeface="Times New Roman" panose="02020603050405020304" pitchFamily="18" charset="0"/>
              </a:rPr>
              <a:t>多重图与简单图</a:t>
            </a:r>
          </a:p>
        </p:txBody>
      </p:sp>
      <p:sp>
        <p:nvSpPr>
          <p:cNvPr id="284681" name="Rectangle 9"/>
          <p:cNvSpPr>
            <a:spLocks noGrp="1" noChangeArrowheads="1"/>
          </p:cNvSpPr>
          <p:nvPr>
            <p:ph type="body" idx="1"/>
          </p:nvPr>
        </p:nvSpPr>
        <p:spPr>
          <a:xfrm>
            <a:off x="395288" y="1196975"/>
            <a:ext cx="8229600" cy="4525963"/>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14.7 </a:t>
            </a:r>
          </a:p>
          <a:p>
            <a:r>
              <a:rPr lang="en-US" altLang="zh-CN" dirty="0">
                <a:latin typeface="Times New Roman" panose="02020603050405020304" pitchFamily="18" charset="0"/>
              </a:rPr>
              <a:t> (1) </a:t>
            </a:r>
            <a:r>
              <a:rPr lang="zh-CN" altLang="en-US" dirty="0">
                <a:latin typeface="Times New Roman" panose="02020603050405020304" pitchFamily="18" charset="0"/>
              </a:rPr>
              <a:t>无向图中的平行边及重数</a:t>
            </a:r>
          </a:p>
          <a:p>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有向图中的平行边及重数（注意方向性）</a:t>
            </a:r>
          </a:p>
          <a:p>
            <a:r>
              <a:rPr lang="zh-CN" altLang="en-US" dirty="0">
                <a:latin typeface="Times New Roman" panose="02020603050405020304" pitchFamily="18" charset="0"/>
              </a:rPr>
              <a:t> </a:t>
            </a:r>
            <a:r>
              <a:rPr lang="en-US" altLang="zh-CN" dirty="0">
                <a:latin typeface="Times New Roman" panose="02020603050405020304" pitchFamily="18" charset="0"/>
              </a:rPr>
              <a:t>(3) </a:t>
            </a:r>
            <a:r>
              <a:rPr lang="zh-CN" altLang="en-US" dirty="0">
                <a:latin typeface="Times New Roman" panose="02020603050405020304" pitchFamily="18" charset="0"/>
              </a:rPr>
              <a:t>多重图</a:t>
            </a:r>
          </a:p>
          <a:p>
            <a:r>
              <a:rPr lang="zh-CN" altLang="en-US" dirty="0">
                <a:latin typeface="Times New Roman" panose="02020603050405020304" pitchFamily="18" charset="0"/>
              </a:rPr>
              <a:t> </a:t>
            </a:r>
            <a:r>
              <a:rPr lang="en-US" altLang="zh-CN" dirty="0">
                <a:latin typeface="Times New Roman" panose="02020603050405020304" pitchFamily="18" charset="0"/>
              </a:rPr>
              <a:t>(4) </a:t>
            </a:r>
            <a:r>
              <a:rPr lang="zh-CN" altLang="en-US" dirty="0">
                <a:latin typeface="Times New Roman" panose="02020603050405020304" pitchFamily="18" charset="0"/>
              </a:rPr>
              <a:t>简单图</a:t>
            </a:r>
          </a:p>
        </p:txBody>
      </p:sp>
      <p:sp>
        <p:nvSpPr>
          <p:cNvPr id="10" name="文本框 9">
            <a:extLst>
              <a:ext uri="{FF2B5EF4-FFF2-40B4-BE49-F238E27FC236}">
                <a16:creationId xmlns:a16="http://schemas.microsoft.com/office/drawing/2014/main" id="{4017A13A-0E63-425F-A6D0-AEF4707DD989}"/>
              </a:ext>
            </a:extLst>
          </p:cNvPr>
          <p:cNvSpPr txBox="1"/>
          <p:nvPr/>
        </p:nvSpPr>
        <p:spPr>
          <a:xfrm>
            <a:off x="1619672" y="2961057"/>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无平行边且无自环</a:t>
            </a:r>
          </a:p>
        </p:txBody>
      </p:sp>
      <p:sp>
        <p:nvSpPr>
          <p:cNvPr id="12" name="文本框 11">
            <a:extLst>
              <a:ext uri="{FF2B5EF4-FFF2-40B4-BE49-F238E27FC236}">
                <a16:creationId xmlns:a16="http://schemas.microsoft.com/office/drawing/2014/main" id="{CE0BE5AC-6D10-4E3E-AA7E-973FD25E198A}"/>
              </a:ext>
            </a:extLst>
          </p:cNvPr>
          <p:cNvSpPr txBox="1"/>
          <p:nvPr/>
        </p:nvSpPr>
        <p:spPr>
          <a:xfrm>
            <a:off x="0" y="6449474"/>
            <a:ext cx="5724128" cy="400110"/>
          </a:xfrm>
          <a:prstGeom prst="rect">
            <a:avLst/>
          </a:prstGeom>
          <a:noFill/>
        </p:spPr>
        <p:txBody>
          <a:bodyPr wrap="square" rtlCol="0">
            <a:spAutoFit/>
          </a:bodyPr>
          <a:lstStyle/>
          <a:p>
            <a:r>
              <a:rPr lang="en-US" altLang="zh-CN" sz="2000" b="1"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en-US" altLang="zh-CN" sz="2000" b="1" i="1" dirty="0" err="1">
                <a:solidFill>
                  <a:srgbClr val="FF9900"/>
                </a:solidFill>
                <a:latin typeface="Times New Roman" panose="02020603050405020304" pitchFamily="18" charset="0"/>
              </a:rPr>
              <a:t>V</a:t>
            </a:r>
            <a:r>
              <a:rPr lang="en-US" altLang="zh-CN" sz="2000" dirty="0" err="1">
                <a:solidFill>
                  <a:srgbClr val="FF9900"/>
                </a:solidFill>
                <a:latin typeface="Times New Roman" panose="02020603050405020304" pitchFamily="18" charset="0"/>
              </a:rPr>
              <a:t>,</a:t>
            </a:r>
            <a:r>
              <a:rPr lang="en-US" altLang="zh-CN" sz="2000" b="1" i="1" dirty="0" err="1">
                <a:solidFill>
                  <a:srgbClr val="FF9900"/>
                </a:solidFill>
                <a:latin typeface="Times New Roman" panose="02020603050405020304" pitchFamily="18" charset="0"/>
              </a:rPr>
              <a:t>E</a:t>
            </a:r>
            <a:r>
              <a:rPr lang="en-US" altLang="zh-CN" sz="2000" dirty="0" err="1">
                <a:solidFill>
                  <a:srgbClr val="FF9900"/>
                </a:solidFill>
                <a:latin typeface="Times New Roman" panose="02020603050405020304" pitchFamily="18" charset="0"/>
              </a:rPr>
              <a:t>,</a:t>
            </a:r>
            <a:r>
              <a:rPr lang="en-US" altLang="zh-CN" sz="2000" i="1" dirty="0" err="1">
                <a:solidFill>
                  <a:srgbClr val="FF9900"/>
                </a:solidFill>
                <a:latin typeface="Times New Roman" panose="02020603050405020304" pitchFamily="18" charset="0"/>
              </a:rPr>
              <a:t>f</a:t>
            </a:r>
            <a:r>
              <a:rPr lang="en-US" altLang="zh-CN" sz="2000" dirty="0" err="1">
                <a:solidFill>
                  <a:srgbClr val="FF9900"/>
                </a:solidFill>
                <a:latin typeface="Times New Roman" panose="02020603050405020304" pitchFamily="18" charset="0"/>
              </a:rPr>
              <a:t>,</a:t>
            </a:r>
            <a:r>
              <a:rPr lang="en-US" altLang="zh-CN" sz="2000" i="1" dirty="0" err="1">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点权和边权</a:t>
            </a:r>
          </a:p>
        </p:txBody>
      </p:sp>
      <p:sp>
        <p:nvSpPr>
          <p:cNvPr id="8" name="文本框 7">
            <a:extLst>
              <a:ext uri="{FF2B5EF4-FFF2-40B4-BE49-F238E27FC236}">
                <a16:creationId xmlns:a16="http://schemas.microsoft.com/office/drawing/2014/main" id="{CE0BE5AC-6D10-4E3E-AA7E-973FD25E198A}"/>
              </a:ext>
            </a:extLst>
          </p:cNvPr>
          <p:cNvSpPr txBox="1"/>
          <p:nvPr/>
        </p:nvSpPr>
        <p:spPr>
          <a:xfrm>
            <a:off x="3059832" y="6449474"/>
            <a:ext cx="6084167"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无平行边称为线图，无自环称为多重图（不常用）</a:t>
            </a:r>
          </a:p>
        </p:txBody>
      </p:sp>
      <p:sp>
        <p:nvSpPr>
          <p:cNvPr id="11" name="文本框 10">
            <a:extLst>
              <a:ext uri="{FF2B5EF4-FFF2-40B4-BE49-F238E27FC236}">
                <a16:creationId xmlns:a16="http://schemas.microsoft.com/office/drawing/2014/main" id="{5A1F6495-33FF-493E-AA0B-E45D07476FFD}"/>
              </a:ext>
            </a:extLst>
          </p:cNvPr>
          <p:cNvSpPr txBox="1"/>
          <p:nvPr/>
        </p:nvSpPr>
        <p:spPr>
          <a:xfrm>
            <a:off x="7383271" y="4829634"/>
            <a:ext cx="1760729" cy="1323439"/>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线图在外文文献中也被用来表示点和边互换构成的图</a:t>
            </a:r>
          </a:p>
        </p:txBody>
      </p:sp>
      <p:pic>
        <p:nvPicPr>
          <p:cNvPr id="3" name="图片 2">
            <a:extLst>
              <a:ext uri="{FF2B5EF4-FFF2-40B4-BE49-F238E27FC236}">
                <a16:creationId xmlns:a16="http://schemas.microsoft.com/office/drawing/2014/main" id="{230DE23C-93F8-4C58-AD26-3B420355398A}"/>
              </a:ext>
            </a:extLst>
          </p:cNvPr>
          <p:cNvPicPr>
            <a:picLocks noChangeAspect="1"/>
          </p:cNvPicPr>
          <p:nvPr/>
        </p:nvPicPr>
        <p:blipFill>
          <a:blip r:embed="rId3"/>
          <a:stretch>
            <a:fillRect/>
          </a:stretch>
        </p:blipFill>
        <p:spPr>
          <a:xfrm>
            <a:off x="1435587" y="3561222"/>
            <a:ext cx="5774220" cy="2842232"/>
          </a:xfrm>
          <a:prstGeom prst="rect">
            <a:avLst/>
          </a:prstGeom>
        </p:spPr>
      </p:pic>
      <p:sp>
        <p:nvSpPr>
          <p:cNvPr id="13" name="文本框 12">
            <a:extLst>
              <a:ext uri="{FF2B5EF4-FFF2-40B4-BE49-F238E27FC236}">
                <a16:creationId xmlns:a16="http://schemas.microsoft.com/office/drawing/2014/main" id="{B14A132E-F238-449D-89B2-1EA2CE2E1BC1}"/>
              </a:ext>
            </a:extLst>
          </p:cNvPr>
          <p:cNvSpPr txBox="1"/>
          <p:nvPr/>
        </p:nvSpPr>
        <p:spPr>
          <a:xfrm>
            <a:off x="4958852" y="2956863"/>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简单图的应用最为广泛</a:t>
            </a:r>
          </a:p>
        </p:txBody>
      </p:sp>
      <p:sp>
        <p:nvSpPr>
          <p:cNvPr id="14" name="文本框 13">
            <a:extLst>
              <a:ext uri="{FF2B5EF4-FFF2-40B4-BE49-F238E27FC236}">
                <a16:creationId xmlns:a16="http://schemas.microsoft.com/office/drawing/2014/main" id="{F793BCC3-F040-4632-9D87-590FA7BB115D}"/>
              </a:ext>
            </a:extLst>
          </p:cNvPr>
          <p:cNvSpPr txBox="1"/>
          <p:nvPr/>
        </p:nvSpPr>
        <p:spPr>
          <a:xfrm>
            <a:off x="5206723" y="3379796"/>
            <a:ext cx="3275856" cy="70788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大多数非简单图上的问题可转换为简单图上的问题</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13</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14.8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删除边</a:t>
            </a:r>
            <a:r>
              <a:rPr lang="en-US" altLang="zh-CN" i="1" dirty="0">
                <a:latin typeface="Times New Roman" panose="02020603050405020304" pitchFamily="18" charset="0"/>
              </a:rPr>
              <a:t>e</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14.9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新增边</a:t>
            </a:r>
            <a:r>
              <a:rPr lang="en-US" altLang="zh-CN" i="1" dirty="0">
                <a:latin typeface="Times New Roman" panose="02020603050405020304" pitchFamily="18" charset="0"/>
              </a:rPr>
              <a:t>e</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b="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14.10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删除节点</a:t>
            </a:r>
            <a:r>
              <a:rPr lang="en-US" altLang="zh-CN" i="1" dirty="0">
                <a:latin typeface="Times New Roman" panose="02020603050405020304" pitchFamily="18" charset="0"/>
              </a:rPr>
              <a:t>v</a:t>
            </a:r>
            <a:r>
              <a:rPr lang="zh-CN" altLang="en-US" dirty="0">
                <a:latin typeface="Times New Roman" panose="02020603050405020304" pitchFamily="18" charset="0"/>
              </a:rPr>
              <a:t>表示删除该节点及其关联的边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14.11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收缩边</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u, v</a:t>
            </a:r>
            <a:r>
              <a:rPr lang="en-US" altLang="zh-CN" dirty="0">
                <a:latin typeface="Times New Roman" panose="02020603050405020304" pitchFamily="18" charset="0"/>
              </a:rPr>
              <a:t>)</a:t>
            </a:r>
            <a:r>
              <a:rPr lang="zh-CN" altLang="en-US" dirty="0">
                <a:latin typeface="Times New Roman" panose="02020603050405020304" pitchFamily="18" charset="0"/>
              </a:rPr>
              <a:t>表示将两端的节点合并为一个节点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59135917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14</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14.12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并</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为点集和边集分别取并集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若两个图无公共节点</a:t>
            </a:r>
            <a:r>
              <a:rPr lang="en-US" altLang="zh-CN" dirty="0">
                <a:latin typeface="Times New Roman" panose="02020603050405020304" pitchFamily="18" charset="0"/>
              </a:rPr>
              <a:t>, </a:t>
            </a:r>
            <a:r>
              <a:rPr lang="zh-CN" altLang="en-US" dirty="0">
                <a:latin typeface="Times New Roman" panose="02020603050405020304" pitchFamily="18" charset="0"/>
              </a:rPr>
              <a:t>称为直接并</a:t>
            </a:r>
            <a:r>
              <a:rPr lang="en-US" altLang="zh-CN" dirty="0">
                <a:latin typeface="Times New Roman" panose="02020603050405020304" pitchFamily="18" charset="0"/>
              </a:rPr>
              <a:t>, </a:t>
            </a:r>
            <a:r>
              <a:rPr lang="zh-CN" altLang="en-US" dirty="0">
                <a:latin typeface="Times New Roman" panose="02020603050405020304" pitchFamily="18" charset="0"/>
              </a:rPr>
              <a:t>记为</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14.13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交</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为点集和边集分别取交集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14.14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差</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为边集分别取差集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14.15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对称差</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b="0" dirty="0">
                <a:latin typeface="Times New Roman" panose="02020603050405020304" pitchFamily="18" charset="0"/>
              </a:rPr>
              <a:t>)</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a:endParaRPr lang="zh-CN" altLang="en-US" dirty="0">
              <a:latin typeface="Times New Roman" panose="02020603050405020304" pitchFamily="18" charset="0"/>
            </a:endParaRPr>
          </a:p>
        </p:txBody>
      </p:sp>
      <p:sp>
        <p:nvSpPr>
          <p:cNvPr id="7" name="文本框 6">
            <a:extLst>
              <a:ext uri="{FF2B5EF4-FFF2-40B4-BE49-F238E27FC236}">
                <a16:creationId xmlns:a16="http://schemas.microsoft.com/office/drawing/2014/main" id="{6B2C73C0-1551-4431-AB27-F7D5948D9D45}"/>
              </a:ext>
            </a:extLst>
          </p:cNvPr>
          <p:cNvSpPr txBox="1"/>
          <p:nvPr/>
        </p:nvSpPr>
        <p:spPr>
          <a:xfrm>
            <a:off x="3059832" y="6449474"/>
            <a:ext cx="6084167" cy="400110"/>
          </a:xfrm>
          <a:prstGeom prst="rect">
            <a:avLst/>
          </a:prstGeom>
          <a:noFill/>
        </p:spPr>
        <p:txBody>
          <a:bodyPr wrap="square" rtlCol="0">
            <a:spAutoFit/>
          </a:bodyPr>
          <a:lstStyle/>
          <a:p>
            <a:pPr algn="r"/>
            <a:r>
              <a:rPr lang="en-US" altLang="zh-CN" sz="2000" i="1" dirty="0">
                <a:solidFill>
                  <a:srgbClr val="FF9900"/>
                </a:solidFill>
                <a:latin typeface="Times New Roman" panose="02020603050405020304" pitchFamily="18" charset="0"/>
              </a:rPr>
              <a:t>V</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表示图</a:t>
            </a:r>
            <a:r>
              <a:rPr lang="en-US" altLang="zh-CN" sz="2000" i="1"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的点集，</a:t>
            </a:r>
            <a:r>
              <a:rPr lang="en-US" altLang="zh-CN" sz="2000" i="1" dirty="0">
                <a:solidFill>
                  <a:srgbClr val="FF9900"/>
                </a:solidFill>
                <a:latin typeface="Times New Roman" panose="02020603050405020304" pitchFamily="18" charset="0"/>
              </a:rPr>
              <a:t> E</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表示图</a:t>
            </a:r>
            <a:r>
              <a:rPr lang="en-US" altLang="zh-CN" sz="2000" i="1"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的边集</a:t>
            </a:r>
          </a:p>
        </p:txBody>
      </p:sp>
      <p:sp>
        <p:nvSpPr>
          <p:cNvPr id="8" name="文本框 7">
            <a:extLst>
              <a:ext uri="{FF2B5EF4-FFF2-40B4-BE49-F238E27FC236}">
                <a16:creationId xmlns:a16="http://schemas.microsoft.com/office/drawing/2014/main" id="{F218B8F0-D384-49BD-8879-D53118934EE5}"/>
              </a:ext>
            </a:extLst>
          </p:cNvPr>
          <p:cNvSpPr txBox="1"/>
          <p:nvPr/>
        </p:nvSpPr>
        <p:spPr>
          <a:xfrm>
            <a:off x="4139952" y="4509120"/>
            <a:ext cx="4320480"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除非另行说明，差集仅移除重合边</a:t>
            </a:r>
          </a:p>
        </p:txBody>
      </p:sp>
    </p:spTree>
    <p:extLst>
      <p:ext uri="{BB962C8B-B14F-4D97-AF65-F5344CB8AC3E}">
        <p14:creationId xmlns:p14="http://schemas.microsoft.com/office/powerpoint/2010/main" val="305361416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15</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14.16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联</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为在两个图的并集的基础上</a:t>
            </a:r>
            <a:r>
              <a:rPr lang="en-US" altLang="zh-CN" dirty="0">
                <a:latin typeface="Times New Roman" panose="02020603050405020304" pitchFamily="18" charset="0"/>
              </a:rPr>
              <a:t>, </a:t>
            </a:r>
            <a:r>
              <a:rPr lang="zh-CN" altLang="en-US" dirty="0">
                <a:latin typeface="Times New Roman" panose="02020603050405020304" pitchFamily="18" charset="0"/>
              </a:rPr>
              <a:t>为两图间的所有节点对连边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14.17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积</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的节点集为两个图的节点集的笛卡尔积</a:t>
            </a:r>
            <a:r>
              <a:rPr lang="en-US" altLang="zh-CN" dirty="0">
                <a:latin typeface="Times New Roman" panose="02020603050405020304" pitchFamily="18" charset="0"/>
              </a:rPr>
              <a:t>, </a:t>
            </a:r>
            <a:r>
              <a:rPr lang="zh-CN" altLang="en-US" dirty="0">
                <a:latin typeface="Times New Roman" panose="02020603050405020304" pitchFamily="18" charset="0"/>
              </a:rPr>
              <a:t>任意两个新节点二元组中有一个原节点相同另一个原节点相邻则连一条边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且</a:t>
            </a:r>
            <a:endParaRPr lang="en-US" altLang="zh-CN" dirty="0">
              <a:latin typeface="Times New Roman" panose="02020603050405020304" pitchFamily="18" charset="0"/>
            </a:endParaRP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或</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p:txBody>
      </p:sp>
    </p:spTree>
    <p:extLst>
      <p:ext uri="{BB962C8B-B14F-4D97-AF65-F5344CB8AC3E}">
        <p14:creationId xmlns:p14="http://schemas.microsoft.com/office/powerpoint/2010/main" val="341537584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16</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14.18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合成</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的节点集为两个图的节点集的笛卡尔积</a:t>
            </a:r>
            <a:r>
              <a:rPr lang="en-US" altLang="zh-CN" dirty="0">
                <a:latin typeface="Times New Roman" panose="02020603050405020304" pitchFamily="18" charset="0"/>
              </a:rPr>
              <a:t>, </a:t>
            </a:r>
            <a:r>
              <a:rPr lang="zh-CN" altLang="en-US" dirty="0">
                <a:latin typeface="Times New Roman" panose="02020603050405020304" pitchFamily="18" charset="0"/>
              </a:rPr>
              <a:t>任意两个新节点二元组中第一对原节点相邻或第一对原节点相同第二对原节点相邻则连一条边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且</a:t>
            </a:r>
            <a:endParaRPr lang="en-US" altLang="zh-CN" dirty="0">
              <a:latin typeface="Times New Roman" panose="02020603050405020304" pitchFamily="18" charset="0"/>
            </a:endParaRP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或</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p:txBody>
      </p:sp>
      <p:sp>
        <p:nvSpPr>
          <p:cNvPr id="7" name="文本框 6">
            <a:extLst>
              <a:ext uri="{FF2B5EF4-FFF2-40B4-BE49-F238E27FC236}">
                <a16:creationId xmlns:a16="http://schemas.microsoft.com/office/drawing/2014/main" id="{1529931D-301F-4D0E-B809-59648709354E}"/>
              </a:ext>
            </a:extLst>
          </p:cNvPr>
          <p:cNvSpPr txBox="1"/>
          <p:nvPr/>
        </p:nvSpPr>
        <p:spPr>
          <a:xfrm>
            <a:off x="2699792" y="3645024"/>
            <a:ext cx="4320480"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不要求</a:t>
            </a:r>
            <a:r>
              <a:rPr lang="en-US" altLang="zh-CN" sz="2000" i="1" dirty="0">
                <a:solidFill>
                  <a:srgbClr val="FF9900"/>
                </a:solidFill>
                <a:latin typeface="Times New Roman" panose="02020603050405020304" pitchFamily="18" charset="0"/>
              </a:rPr>
              <a:t>u</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8" name="椭圆 7">
            <a:extLst>
              <a:ext uri="{FF2B5EF4-FFF2-40B4-BE49-F238E27FC236}">
                <a16:creationId xmlns:a16="http://schemas.microsoft.com/office/drawing/2014/main" id="{380A8DEF-E766-4443-99D5-7ABC8E20DD34}"/>
              </a:ext>
            </a:extLst>
          </p:cNvPr>
          <p:cNvSpPr/>
          <p:nvPr/>
        </p:nvSpPr>
        <p:spPr>
          <a:xfrm>
            <a:off x="490117" y="5589587"/>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0</a:t>
            </a:r>
            <a:endParaRPr lang="zh-CN" altLang="en-US" sz="1200" dirty="0">
              <a:solidFill>
                <a:schemeClr val="tx1"/>
              </a:solidFill>
            </a:endParaRPr>
          </a:p>
        </p:txBody>
      </p:sp>
      <p:sp>
        <p:nvSpPr>
          <p:cNvPr id="10" name="椭圆 9">
            <a:extLst>
              <a:ext uri="{FF2B5EF4-FFF2-40B4-BE49-F238E27FC236}">
                <a16:creationId xmlns:a16="http://schemas.microsoft.com/office/drawing/2014/main" id="{361C2DF4-4519-44C8-95C3-5873AC78EB0A}"/>
              </a:ext>
            </a:extLst>
          </p:cNvPr>
          <p:cNvSpPr/>
          <p:nvPr/>
        </p:nvSpPr>
        <p:spPr>
          <a:xfrm>
            <a:off x="489816" y="482251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a:t>
            </a:r>
            <a:endParaRPr lang="zh-CN" altLang="en-US" sz="1200" dirty="0">
              <a:solidFill>
                <a:schemeClr val="tx1"/>
              </a:solidFill>
            </a:endParaRPr>
          </a:p>
        </p:txBody>
      </p:sp>
      <p:sp>
        <p:nvSpPr>
          <p:cNvPr id="11" name="椭圆 10">
            <a:extLst>
              <a:ext uri="{FF2B5EF4-FFF2-40B4-BE49-F238E27FC236}">
                <a16:creationId xmlns:a16="http://schemas.microsoft.com/office/drawing/2014/main" id="{E4A53A32-FCF0-43A2-88C2-3DFEBDA3A78D}"/>
              </a:ext>
            </a:extLst>
          </p:cNvPr>
          <p:cNvSpPr/>
          <p:nvPr/>
        </p:nvSpPr>
        <p:spPr>
          <a:xfrm>
            <a:off x="1285912" y="444731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2</a:t>
            </a:r>
            <a:endParaRPr lang="zh-CN" altLang="en-US" sz="1200" dirty="0">
              <a:solidFill>
                <a:schemeClr val="tx1"/>
              </a:solidFill>
            </a:endParaRPr>
          </a:p>
        </p:txBody>
      </p:sp>
      <p:sp>
        <p:nvSpPr>
          <p:cNvPr id="12" name="椭圆 11">
            <a:extLst>
              <a:ext uri="{FF2B5EF4-FFF2-40B4-BE49-F238E27FC236}">
                <a16:creationId xmlns:a16="http://schemas.microsoft.com/office/drawing/2014/main" id="{4A8EFD66-572A-4B56-9428-8263EFCA8821}"/>
              </a:ext>
            </a:extLst>
          </p:cNvPr>
          <p:cNvSpPr/>
          <p:nvPr/>
        </p:nvSpPr>
        <p:spPr>
          <a:xfrm>
            <a:off x="1285912" y="521259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3</a:t>
            </a:r>
            <a:endParaRPr lang="zh-CN" altLang="en-US" sz="1200" dirty="0">
              <a:solidFill>
                <a:schemeClr val="tx1"/>
              </a:solidFill>
            </a:endParaRPr>
          </a:p>
        </p:txBody>
      </p:sp>
      <p:sp>
        <p:nvSpPr>
          <p:cNvPr id="13" name="椭圆 12">
            <a:extLst>
              <a:ext uri="{FF2B5EF4-FFF2-40B4-BE49-F238E27FC236}">
                <a16:creationId xmlns:a16="http://schemas.microsoft.com/office/drawing/2014/main" id="{3447CAE8-64FD-4BB3-AA6E-A892DA80E35E}"/>
              </a:ext>
            </a:extLst>
          </p:cNvPr>
          <p:cNvSpPr/>
          <p:nvPr/>
        </p:nvSpPr>
        <p:spPr>
          <a:xfrm>
            <a:off x="1285912" y="597788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14" name="直接箭头连接符 13">
            <a:extLst>
              <a:ext uri="{FF2B5EF4-FFF2-40B4-BE49-F238E27FC236}">
                <a16:creationId xmlns:a16="http://schemas.microsoft.com/office/drawing/2014/main" id="{C410A2FE-ED2F-4CEB-A11C-42CDB4CFDCB2}"/>
              </a:ext>
            </a:extLst>
          </p:cNvPr>
          <p:cNvCxnSpPr>
            <a:cxnSpLocks/>
            <a:stCxn id="12" idx="4"/>
            <a:endCxn id="13" idx="0"/>
          </p:cNvCxnSpPr>
          <p:nvPr/>
        </p:nvCxnSpPr>
        <p:spPr>
          <a:xfrm>
            <a:off x="1513239" y="5667250"/>
            <a:ext cx="0" cy="3106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16CF371-4EA2-452F-B513-0D7378F0D0C7}"/>
              </a:ext>
            </a:extLst>
          </p:cNvPr>
          <p:cNvCxnSpPr>
            <a:cxnSpLocks/>
            <a:stCxn id="8" idx="0"/>
            <a:endCxn id="10" idx="4"/>
          </p:cNvCxnSpPr>
          <p:nvPr/>
        </p:nvCxnSpPr>
        <p:spPr>
          <a:xfrm flipH="1" flipV="1">
            <a:off x="717143" y="5277167"/>
            <a:ext cx="301" cy="31242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F61133C-DBD2-4E66-BABC-69DB984898EC}"/>
              </a:ext>
            </a:extLst>
          </p:cNvPr>
          <p:cNvCxnSpPr>
            <a:cxnSpLocks/>
            <a:stCxn id="11" idx="4"/>
            <a:endCxn id="12" idx="0"/>
          </p:cNvCxnSpPr>
          <p:nvPr/>
        </p:nvCxnSpPr>
        <p:spPr>
          <a:xfrm>
            <a:off x="1513239" y="4901966"/>
            <a:ext cx="0" cy="3106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0F725D5-9EFD-4851-A1A3-161DC1D1E54E}"/>
              </a:ext>
            </a:extLst>
          </p:cNvPr>
          <p:cNvSpPr txBox="1"/>
          <p:nvPr/>
        </p:nvSpPr>
        <p:spPr>
          <a:xfrm>
            <a:off x="213037" y="6433061"/>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21" name="文本框 20">
            <a:extLst>
              <a:ext uri="{FF2B5EF4-FFF2-40B4-BE49-F238E27FC236}">
                <a16:creationId xmlns:a16="http://schemas.microsoft.com/office/drawing/2014/main" id="{FBD91071-406D-4429-B829-964A463124C2}"/>
              </a:ext>
            </a:extLst>
          </p:cNvPr>
          <p:cNvSpPr txBox="1"/>
          <p:nvPr/>
        </p:nvSpPr>
        <p:spPr>
          <a:xfrm>
            <a:off x="1009133" y="6433061"/>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22" name="椭圆 21">
            <a:extLst>
              <a:ext uri="{FF2B5EF4-FFF2-40B4-BE49-F238E27FC236}">
                <a16:creationId xmlns:a16="http://schemas.microsoft.com/office/drawing/2014/main" id="{EEEF75F4-FCE4-4DCA-A4AF-E96E3F1052CD}"/>
              </a:ext>
            </a:extLst>
          </p:cNvPr>
          <p:cNvSpPr/>
          <p:nvPr/>
        </p:nvSpPr>
        <p:spPr>
          <a:xfrm>
            <a:off x="2534746" y="51349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23" name="椭圆 22">
            <a:extLst>
              <a:ext uri="{FF2B5EF4-FFF2-40B4-BE49-F238E27FC236}">
                <a16:creationId xmlns:a16="http://schemas.microsoft.com/office/drawing/2014/main" id="{E0887E3A-6413-4CA1-8E86-3C44410803AF}"/>
              </a:ext>
            </a:extLst>
          </p:cNvPr>
          <p:cNvSpPr/>
          <p:nvPr/>
        </p:nvSpPr>
        <p:spPr>
          <a:xfrm>
            <a:off x="3193111" y="433596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24" name="椭圆 23">
            <a:extLst>
              <a:ext uri="{FF2B5EF4-FFF2-40B4-BE49-F238E27FC236}">
                <a16:creationId xmlns:a16="http://schemas.microsoft.com/office/drawing/2014/main" id="{D91DA415-3323-45C2-AAA5-C4C7252CEEC7}"/>
              </a:ext>
            </a:extLst>
          </p:cNvPr>
          <p:cNvSpPr/>
          <p:nvPr/>
        </p:nvSpPr>
        <p:spPr>
          <a:xfrm>
            <a:off x="4186147" y="43484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25" name="椭圆 24">
            <a:extLst>
              <a:ext uri="{FF2B5EF4-FFF2-40B4-BE49-F238E27FC236}">
                <a16:creationId xmlns:a16="http://schemas.microsoft.com/office/drawing/2014/main" id="{366BA356-9DC6-414E-A771-A5BA34E57E87}"/>
              </a:ext>
            </a:extLst>
          </p:cNvPr>
          <p:cNvSpPr/>
          <p:nvPr/>
        </p:nvSpPr>
        <p:spPr>
          <a:xfrm>
            <a:off x="4860032" y="51349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sp>
        <p:nvSpPr>
          <p:cNvPr id="26" name="椭圆 25">
            <a:extLst>
              <a:ext uri="{FF2B5EF4-FFF2-40B4-BE49-F238E27FC236}">
                <a16:creationId xmlns:a16="http://schemas.microsoft.com/office/drawing/2014/main" id="{C3C24EE7-01B5-4698-B49A-192C9C750C26}"/>
              </a:ext>
            </a:extLst>
          </p:cNvPr>
          <p:cNvSpPr/>
          <p:nvPr/>
        </p:nvSpPr>
        <p:spPr>
          <a:xfrm>
            <a:off x="4186147" y="58790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14</a:t>
            </a:r>
            <a:endParaRPr lang="zh-CN" altLang="en-US" sz="1200" dirty="0">
              <a:solidFill>
                <a:schemeClr val="tx1"/>
              </a:solidFill>
            </a:endParaRPr>
          </a:p>
        </p:txBody>
      </p:sp>
      <p:cxnSp>
        <p:nvCxnSpPr>
          <p:cNvPr id="27" name="直接箭头连接符 26">
            <a:extLst>
              <a:ext uri="{FF2B5EF4-FFF2-40B4-BE49-F238E27FC236}">
                <a16:creationId xmlns:a16="http://schemas.microsoft.com/office/drawing/2014/main" id="{640C09A2-8AC5-4A78-A3AC-52CDFD7BF3E4}"/>
              </a:ext>
            </a:extLst>
          </p:cNvPr>
          <p:cNvCxnSpPr>
            <a:cxnSpLocks/>
            <a:stCxn id="25" idx="3"/>
            <a:endCxn id="26" idx="7"/>
          </p:cNvCxnSpPr>
          <p:nvPr/>
        </p:nvCxnSpPr>
        <p:spPr>
          <a:xfrm flipH="1">
            <a:off x="4574218" y="5523004"/>
            <a:ext cx="352397"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C6A8818-4808-406E-9ECF-72A9F40A1D53}"/>
              </a:ext>
            </a:extLst>
          </p:cNvPr>
          <p:cNvCxnSpPr>
            <a:cxnSpLocks/>
            <a:stCxn id="22" idx="7"/>
            <a:endCxn id="23" idx="3"/>
          </p:cNvCxnSpPr>
          <p:nvPr/>
        </p:nvCxnSpPr>
        <p:spPr>
          <a:xfrm flipV="1">
            <a:off x="2922817" y="4724035"/>
            <a:ext cx="336877" cy="47748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4A48304-22B1-4C62-A8B2-3C19CCEA3687}"/>
              </a:ext>
            </a:extLst>
          </p:cNvPr>
          <p:cNvCxnSpPr>
            <a:cxnSpLocks/>
            <a:stCxn id="24" idx="5"/>
            <a:endCxn id="25" idx="1"/>
          </p:cNvCxnSpPr>
          <p:nvPr/>
        </p:nvCxnSpPr>
        <p:spPr>
          <a:xfrm>
            <a:off x="4574218" y="4736504"/>
            <a:ext cx="352397" cy="46501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DD9AF8C0-DCA0-4EB3-BBA8-A9ED7EC5001D}"/>
              </a:ext>
            </a:extLst>
          </p:cNvPr>
          <p:cNvSpPr/>
          <p:nvPr/>
        </p:nvSpPr>
        <p:spPr>
          <a:xfrm>
            <a:off x="3190684" y="58790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04</a:t>
            </a:r>
            <a:endParaRPr lang="zh-CN" altLang="en-US" sz="1200" dirty="0">
              <a:solidFill>
                <a:schemeClr val="tx1"/>
              </a:solidFill>
            </a:endParaRPr>
          </a:p>
        </p:txBody>
      </p:sp>
      <p:cxnSp>
        <p:nvCxnSpPr>
          <p:cNvPr id="49" name="直接箭头连接符 48">
            <a:extLst>
              <a:ext uri="{FF2B5EF4-FFF2-40B4-BE49-F238E27FC236}">
                <a16:creationId xmlns:a16="http://schemas.microsoft.com/office/drawing/2014/main" id="{A1165539-105E-443A-90DB-268CE6CA9F8C}"/>
              </a:ext>
            </a:extLst>
          </p:cNvPr>
          <p:cNvCxnSpPr>
            <a:cxnSpLocks/>
            <a:stCxn id="22" idx="5"/>
            <a:endCxn id="31" idx="1"/>
          </p:cNvCxnSpPr>
          <p:nvPr/>
        </p:nvCxnSpPr>
        <p:spPr>
          <a:xfrm>
            <a:off x="2922817" y="5523004"/>
            <a:ext cx="334450"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B790-87F2-4383-8E8C-8A7AB8F9AB27}"/>
              </a:ext>
            </a:extLst>
          </p:cNvPr>
          <p:cNvCxnSpPr>
            <a:cxnSpLocks/>
            <a:stCxn id="26" idx="2"/>
            <a:endCxn id="31" idx="6"/>
          </p:cNvCxnSpPr>
          <p:nvPr/>
        </p:nvCxnSpPr>
        <p:spPr>
          <a:xfrm flipH="1">
            <a:off x="3645338" y="6106328"/>
            <a:ext cx="54080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CB1A7F-E136-47D3-B4D6-F6DF270FBBDF}"/>
              </a:ext>
            </a:extLst>
          </p:cNvPr>
          <p:cNvCxnSpPr>
            <a:cxnSpLocks/>
            <a:stCxn id="24" idx="2"/>
            <a:endCxn id="23" idx="6"/>
          </p:cNvCxnSpPr>
          <p:nvPr/>
        </p:nvCxnSpPr>
        <p:spPr>
          <a:xfrm flipH="1" flipV="1">
            <a:off x="3647765" y="4563291"/>
            <a:ext cx="538382" cy="124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C779010-0246-4C35-8433-315C79F1AB78}"/>
              </a:ext>
            </a:extLst>
          </p:cNvPr>
          <p:cNvCxnSpPr>
            <a:cxnSpLocks/>
            <a:stCxn id="25" idx="2"/>
            <a:endCxn id="22" idx="6"/>
          </p:cNvCxnSpPr>
          <p:nvPr/>
        </p:nvCxnSpPr>
        <p:spPr>
          <a:xfrm flipH="1">
            <a:off x="2989400" y="5362260"/>
            <a:ext cx="187063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A717C445-C210-4D75-AD39-EB09EA43AE8E}"/>
              </a:ext>
            </a:extLst>
          </p:cNvPr>
          <p:cNvSpPr/>
          <p:nvPr/>
        </p:nvSpPr>
        <p:spPr>
          <a:xfrm>
            <a:off x="5744012" y="51279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62" name="椭圆 61">
            <a:extLst>
              <a:ext uri="{FF2B5EF4-FFF2-40B4-BE49-F238E27FC236}">
                <a16:creationId xmlns:a16="http://schemas.microsoft.com/office/drawing/2014/main" id="{84916F20-26AF-432C-AE8F-7BB159C7412C}"/>
              </a:ext>
            </a:extLst>
          </p:cNvPr>
          <p:cNvSpPr/>
          <p:nvPr/>
        </p:nvSpPr>
        <p:spPr>
          <a:xfrm>
            <a:off x="6402377" y="432897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63" name="椭圆 62">
            <a:extLst>
              <a:ext uri="{FF2B5EF4-FFF2-40B4-BE49-F238E27FC236}">
                <a16:creationId xmlns:a16="http://schemas.microsoft.com/office/drawing/2014/main" id="{3A28CAC9-3350-4C91-81A5-DED7548B91AC}"/>
              </a:ext>
            </a:extLst>
          </p:cNvPr>
          <p:cNvSpPr/>
          <p:nvPr/>
        </p:nvSpPr>
        <p:spPr>
          <a:xfrm>
            <a:off x="7395413" y="43414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64" name="椭圆 63">
            <a:extLst>
              <a:ext uri="{FF2B5EF4-FFF2-40B4-BE49-F238E27FC236}">
                <a16:creationId xmlns:a16="http://schemas.microsoft.com/office/drawing/2014/main" id="{09677459-080A-4B29-BD24-43839CC6B4F3}"/>
              </a:ext>
            </a:extLst>
          </p:cNvPr>
          <p:cNvSpPr/>
          <p:nvPr/>
        </p:nvSpPr>
        <p:spPr>
          <a:xfrm>
            <a:off x="8069298" y="51279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sp>
        <p:nvSpPr>
          <p:cNvPr id="65" name="椭圆 64">
            <a:extLst>
              <a:ext uri="{FF2B5EF4-FFF2-40B4-BE49-F238E27FC236}">
                <a16:creationId xmlns:a16="http://schemas.microsoft.com/office/drawing/2014/main" id="{F9654D6A-F172-451C-92C9-59053B7D1900}"/>
              </a:ext>
            </a:extLst>
          </p:cNvPr>
          <p:cNvSpPr/>
          <p:nvPr/>
        </p:nvSpPr>
        <p:spPr>
          <a:xfrm>
            <a:off x="7395413" y="587200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14</a:t>
            </a:r>
            <a:endParaRPr lang="zh-CN" altLang="en-US" sz="1200" dirty="0">
              <a:solidFill>
                <a:schemeClr val="tx1"/>
              </a:solidFill>
            </a:endParaRPr>
          </a:p>
        </p:txBody>
      </p:sp>
      <p:cxnSp>
        <p:nvCxnSpPr>
          <p:cNvPr id="66" name="直接箭头连接符 65">
            <a:extLst>
              <a:ext uri="{FF2B5EF4-FFF2-40B4-BE49-F238E27FC236}">
                <a16:creationId xmlns:a16="http://schemas.microsoft.com/office/drawing/2014/main" id="{2F448627-D527-48B0-AFA8-C5F8D5AB2E7C}"/>
              </a:ext>
            </a:extLst>
          </p:cNvPr>
          <p:cNvCxnSpPr>
            <a:cxnSpLocks/>
            <a:stCxn id="64" idx="3"/>
            <a:endCxn id="65" idx="7"/>
          </p:cNvCxnSpPr>
          <p:nvPr/>
        </p:nvCxnSpPr>
        <p:spPr>
          <a:xfrm flipH="1">
            <a:off x="7783484" y="5516011"/>
            <a:ext cx="352397"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AAABE7B-C082-4937-959B-265678EBA243}"/>
              </a:ext>
            </a:extLst>
          </p:cNvPr>
          <p:cNvCxnSpPr>
            <a:cxnSpLocks/>
            <a:stCxn id="61" idx="7"/>
            <a:endCxn id="62" idx="3"/>
          </p:cNvCxnSpPr>
          <p:nvPr/>
        </p:nvCxnSpPr>
        <p:spPr>
          <a:xfrm flipV="1">
            <a:off x="6132083" y="4717042"/>
            <a:ext cx="336877" cy="47748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FA64153-1F28-4453-B6A5-13B32F9F9C65}"/>
              </a:ext>
            </a:extLst>
          </p:cNvPr>
          <p:cNvCxnSpPr>
            <a:cxnSpLocks/>
            <a:stCxn id="63" idx="5"/>
            <a:endCxn id="64" idx="1"/>
          </p:cNvCxnSpPr>
          <p:nvPr/>
        </p:nvCxnSpPr>
        <p:spPr>
          <a:xfrm>
            <a:off x="7783484" y="4729511"/>
            <a:ext cx="352397" cy="46501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23F6EA7C-809D-41CA-BF54-2A5A0BFE018F}"/>
              </a:ext>
            </a:extLst>
          </p:cNvPr>
          <p:cNvSpPr/>
          <p:nvPr/>
        </p:nvSpPr>
        <p:spPr>
          <a:xfrm>
            <a:off x="6399950" y="587200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04</a:t>
            </a:r>
            <a:endParaRPr lang="zh-CN" altLang="en-US" sz="1200" dirty="0">
              <a:solidFill>
                <a:schemeClr val="tx1"/>
              </a:solidFill>
            </a:endParaRPr>
          </a:p>
        </p:txBody>
      </p:sp>
      <p:cxnSp>
        <p:nvCxnSpPr>
          <p:cNvPr id="70" name="直接箭头连接符 69">
            <a:extLst>
              <a:ext uri="{FF2B5EF4-FFF2-40B4-BE49-F238E27FC236}">
                <a16:creationId xmlns:a16="http://schemas.microsoft.com/office/drawing/2014/main" id="{484739E9-050F-426E-AC76-30F597B75C0C}"/>
              </a:ext>
            </a:extLst>
          </p:cNvPr>
          <p:cNvCxnSpPr>
            <a:cxnSpLocks/>
            <a:stCxn id="61" idx="5"/>
            <a:endCxn id="69" idx="1"/>
          </p:cNvCxnSpPr>
          <p:nvPr/>
        </p:nvCxnSpPr>
        <p:spPr>
          <a:xfrm>
            <a:off x="6132083" y="5516011"/>
            <a:ext cx="334450"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CF6244E4-D57D-4CA0-B00E-890A4BBB37C4}"/>
              </a:ext>
            </a:extLst>
          </p:cNvPr>
          <p:cNvCxnSpPr>
            <a:cxnSpLocks/>
            <a:stCxn id="65" idx="2"/>
            <a:endCxn id="69" idx="6"/>
          </p:cNvCxnSpPr>
          <p:nvPr/>
        </p:nvCxnSpPr>
        <p:spPr>
          <a:xfrm flipH="1">
            <a:off x="6854604" y="6099335"/>
            <a:ext cx="54080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B9ED8676-67F5-4BDC-B488-633BE83B18B1}"/>
              </a:ext>
            </a:extLst>
          </p:cNvPr>
          <p:cNvCxnSpPr>
            <a:cxnSpLocks/>
            <a:stCxn id="63" idx="2"/>
            <a:endCxn id="62" idx="6"/>
          </p:cNvCxnSpPr>
          <p:nvPr/>
        </p:nvCxnSpPr>
        <p:spPr>
          <a:xfrm flipH="1" flipV="1">
            <a:off x="6857031" y="4556298"/>
            <a:ext cx="538382" cy="124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26FF6CA-BB28-4CE5-A08D-692B0B0C76C5}"/>
              </a:ext>
            </a:extLst>
          </p:cNvPr>
          <p:cNvCxnSpPr>
            <a:cxnSpLocks/>
            <a:stCxn id="64" idx="2"/>
            <a:endCxn id="61" idx="6"/>
          </p:cNvCxnSpPr>
          <p:nvPr/>
        </p:nvCxnSpPr>
        <p:spPr>
          <a:xfrm flipH="1">
            <a:off x="6198666" y="5355267"/>
            <a:ext cx="187063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D8E6647-41F0-43AB-8431-204280274B20}"/>
              </a:ext>
            </a:extLst>
          </p:cNvPr>
          <p:cNvCxnSpPr>
            <a:cxnSpLocks/>
            <a:stCxn id="65" idx="1"/>
            <a:endCxn id="62" idx="5"/>
          </p:cNvCxnSpPr>
          <p:nvPr/>
        </p:nvCxnSpPr>
        <p:spPr>
          <a:xfrm flipH="1" flipV="1">
            <a:off x="6790448" y="4717042"/>
            <a:ext cx="671548" cy="1221549"/>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3898DAD4-F8AC-4DC0-87AA-3A1D0868F200}"/>
              </a:ext>
            </a:extLst>
          </p:cNvPr>
          <p:cNvCxnSpPr>
            <a:cxnSpLocks/>
            <a:stCxn id="63" idx="3"/>
            <a:endCxn id="69" idx="7"/>
          </p:cNvCxnSpPr>
          <p:nvPr/>
        </p:nvCxnSpPr>
        <p:spPr>
          <a:xfrm flipH="1">
            <a:off x="6788021" y="4729511"/>
            <a:ext cx="673975" cy="1209080"/>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94DBCBFE-DB5F-453E-B287-EABDE4BA113E}"/>
              </a:ext>
            </a:extLst>
          </p:cNvPr>
          <p:cNvCxnSpPr>
            <a:cxnSpLocks/>
            <a:stCxn id="62" idx="5"/>
            <a:endCxn id="64" idx="2"/>
          </p:cNvCxnSpPr>
          <p:nvPr/>
        </p:nvCxnSpPr>
        <p:spPr>
          <a:xfrm>
            <a:off x="6790448" y="4717042"/>
            <a:ext cx="1278850" cy="638225"/>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22BEC19-1464-48DD-90F8-7E7FBA73E8D1}"/>
              </a:ext>
            </a:extLst>
          </p:cNvPr>
          <p:cNvCxnSpPr>
            <a:cxnSpLocks/>
            <a:stCxn id="69" idx="7"/>
            <a:endCxn id="64" idx="2"/>
          </p:cNvCxnSpPr>
          <p:nvPr/>
        </p:nvCxnSpPr>
        <p:spPr>
          <a:xfrm flipV="1">
            <a:off x="6788021" y="5355267"/>
            <a:ext cx="1281277" cy="583324"/>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E609059-612F-47AF-A18F-36FEEA6B2E73}"/>
              </a:ext>
            </a:extLst>
          </p:cNvPr>
          <p:cNvCxnSpPr>
            <a:cxnSpLocks/>
            <a:stCxn id="61" idx="6"/>
            <a:endCxn id="65" idx="1"/>
          </p:cNvCxnSpPr>
          <p:nvPr/>
        </p:nvCxnSpPr>
        <p:spPr>
          <a:xfrm>
            <a:off x="6198666" y="5355267"/>
            <a:ext cx="1263330" cy="583324"/>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DF07051B-047F-43E7-8C80-51B619BB09CC}"/>
              </a:ext>
            </a:extLst>
          </p:cNvPr>
          <p:cNvCxnSpPr>
            <a:cxnSpLocks/>
            <a:stCxn id="61" idx="6"/>
            <a:endCxn id="63" idx="3"/>
          </p:cNvCxnSpPr>
          <p:nvPr/>
        </p:nvCxnSpPr>
        <p:spPr>
          <a:xfrm flipV="1">
            <a:off x="6198666" y="4729511"/>
            <a:ext cx="1263330" cy="625756"/>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662BE66-4031-4F55-9E17-05C38E7130EC}"/>
              </a:ext>
            </a:extLst>
          </p:cNvPr>
          <p:cNvSpPr txBox="1"/>
          <p:nvPr/>
        </p:nvSpPr>
        <p:spPr>
          <a:xfrm>
            <a:off x="3465683" y="6483350"/>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4" name="文本框 93">
            <a:extLst>
              <a:ext uri="{FF2B5EF4-FFF2-40B4-BE49-F238E27FC236}">
                <a16:creationId xmlns:a16="http://schemas.microsoft.com/office/drawing/2014/main" id="{27604A9C-255F-407C-B3BE-138C07C43016}"/>
              </a:ext>
            </a:extLst>
          </p:cNvPr>
          <p:cNvSpPr txBox="1"/>
          <p:nvPr/>
        </p:nvSpPr>
        <p:spPr>
          <a:xfrm>
            <a:off x="6629876" y="6433425"/>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spTree>
    <p:extLst>
      <p:ext uri="{BB962C8B-B14F-4D97-AF65-F5344CB8AC3E}">
        <p14:creationId xmlns:p14="http://schemas.microsoft.com/office/powerpoint/2010/main" val="240979490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17</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图的运算的应用</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latin typeface="Times New Roman" panose="02020603050405020304" pitchFamily="18" charset="0"/>
              </a:rPr>
              <a:t>图的积运算是网络构造的常用方法</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并行计算机中的网络拓扑常采用所谓的 </a:t>
            </a:r>
            <a:r>
              <a:rPr lang="en-US" altLang="zh-CN" dirty="0">
                <a:latin typeface="Times New Roman" panose="02020603050405020304" pitchFamily="18" charset="0"/>
              </a:rPr>
              <a:t>“</a:t>
            </a:r>
            <a:r>
              <a:rPr lang="zh-CN" altLang="en-US" dirty="0">
                <a:latin typeface="Times New Roman" panose="02020603050405020304" pitchFamily="18" charset="0"/>
              </a:rPr>
              <a:t>超立方体</a:t>
            </a:r>
            <a:r>
              <a:rPr lang="en-US" altLang="zh-CN" dirty="0">
                <a:latin typeface="Times New Roman" panose="02020603050405020304" pitchFamily="18" charset="0"/>
              </a:rPr>
              <a:t>” </a:t>
            </a:r>
            <a:r>
              <a:rPr lang="zh-CN" altLang="en-US" dirty="0">
                <a:latin typeface="Times New Roman" panose="02020603050405020304" pitchFamily="18" charset="0"/>
              </a:rPr>
              <a:t>结构</a:t>
            </a:r>
            <a:r>
              <a:rPr lang="en-US" altLang="zh-CN" dirty="0">
                <a:latin typeface="Times New Roman" panose="02020603050405020304" pitchFamily="18" charset="0"/>
              </a:rPr>
              <a:t>,</a:t>
            </a:r>
            <a:r>
              <a:rPr lang="zh-CN" altLang="en-US" dirty="0">
                <a:latin typeface="Times New Roman" panose="02020603050405020304" pitchFamily="18" charset="0"/>
              </a:rPr>
              <a:t> 使网络具有较高的可靠性和可扩展</a:t>
            </a:r>
            <a:r>
              <a:rPr lang="en-US" altLang="zh-CN" dirty="0">
                <a:latin typeface="Times New Roman" panose="02020603050405020304" pitchFamily="18" charset="0"/>
              </a:rPr>
              <a:t>, </a:t>
            </a:r>
            <a:r>
              <a:rPr lang="zh-CN" altLang="en-US" dirty="0">
                <a:latin typeface="Times New Roman" panose="02020603050405020304" pitchFamily="18" charset="0"/>
              </a:rPr>
              <a:t>以及通信延迟较小且便于并行编程等优点</a:t>
            </a:r>
            <a:r>
              <a:rPr lang="en-US" altLang="zh-CN" dirty="0">
                <a:latin typeface="Times New Roman" panose="02020603050405020304" pitchFamily="18" charset="0"/>
              </a:rPr>
              <a:t>.</a:t>
            </a:r>
          </a:p>
          <a:p>
            <a:pPr marL="0" indent="0"/>
            <a:r>
              <a:rPr lang="en-US" altLang="zh-CN" dirty="0">
                <a:latin typeface="Times New Roman" panose="02020603050405020304" pitchFamily="18" charset="0"/>
              </a:rPr>
              <a:t>“</a:t>
            </a:r>
            <a:r>
              <a:rPr lang="zh-CN" altLang="en-US" dirty="0">
                <a:latin typeface="Times New Roman" panose="02020603050405020304" pitchFamily="18" charset="0"/>
              </a:rPr>
              <a:t>超立方体</a:t>
            </a:r>
            <a:r>
              <a:rPr lang="en-US" altLang="zh-CN" dirty="0">
                <a:latin typeface="Times New Roman" panose="02020603050405020304" pitchFamily="18" charset="0"/>
              </a:rPr>
              <a:t>” </a:t>
            </a:r>
            <a:r>
              <a:rPr lang="zh-CN" altLang="en-US" dirty="0">
                <a:latin typeface="Times New Roman" panose="02020603050405020304" pitchFamily="18" charset="0"/>
              </a:rPr>
              <a:t>可以采用积图来递归构造</a:t>
            </a:r>
            <a:r>
              <a:rPr lang="en-US" altLang="zh-CN" dirty="0">
                <a:latin typeface="Times New Roman" panose="02020603050405020304" pitchFamily="18" charset="0"/>
              </a:rPr>
              <a:t>. </a:t>
            </a:r>
            <a:r>
              <a:rPr lang="zh-CN" altLang="en-US" dirty="0">
                <a:latin typeface="Times New Roman" panose="02020603050405020304" pitchFamily="18" charset="0"/>
              </a:rPr>
              <a:t>定义如下</a:t>
            </a:r>
            <a:r>
              <a:rPr lang="en-US" altLang="zh-CN" dirty="0">
                <a:latin typeface="Times New Roman" panose="02020603050405020304" pitchFamily="18" charset="0"/>
              </a:rPr>
              <a:t>:</a:t>
            </a:r>
          </a:p>
          <a:p>
            <a:pPr marL="0" indent="0"/>
            <a:r>
              <a:rPr lang="en-US" altLang="zh-CN" i="1" dirty="0">
                <a:latin typeface="Times New Roman" panose="02020603050405020304" pitchFamily="18" charset="0"/>
              </a:rPr>
              <a:t>Q</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baseline="-25000" dirty="0">
                <a:latin typeface="Times New Roman" panose="02020603050405020304" pitchFamily="18" charset="0"/>
              </a:rPr>
              <a:t>2</a:t>
            </a:r>
          </a:p>
          <a:p>
            <a:pPr marL="0" indent="0"/>
            <a:r>
              <a:rPr lang="en-US" altLang="zh-CN" i="1" dirty="0" err="1">
                <a:latin typeface="Times New Roman" panose="02020603050405020304" pitchFamily="18" charset="0"/>
              </a:rPr>
              <a:t>Q</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baseline="-25000" dirty="0">
                <a:latin typeface="Times New Roman" panose="02020603050405020304" pitchFamily="18" charset="0"/>
              </a:rPr>
              <a:t>2</a:t>
            </a:r>
            <a:r>
              <a:rPr lang="en-US" altLang="zh-CN" b="0" dirty="0">
                <a:latin typeface="Times New Roman" panose="02020603050405020304" pitchFamily="18" charset="0"/>
              </a:rPr>
              <a:t>×</a:t>
            </a:r>
            <a:r>
              <a:rPr lang="en-US" altLang="zh-CN" i="1" dirty="0">
                <a:latin typeface="Times New Roman" panose="02020603050405020304" pitchFamily="18" charset="0"/>
              </a:rPr>
              <a:t>Q</a:t>
            </a:r>
            <a:r>
              <a:rPr lang="en-US" altLang="zh-CN" i="1" baseline="-25000" dirty="0">
                <a:latin typeface="Times New Roman" panose="02020603050405020304" pitchFamily="18" charset="0"/>
              </a:rPr>
              <a:t>n</a:t>
            </a:r>
            <a:r>
              <a:rPr lang="en-US" altLang="zh-CN" baseline="-25000" dirty="0">
                <a:latin typeface="Times New Roman" panose="02020603050405020304" pitchFamily="18" charset="0"/>
              </a:rPr>
              <a:t>−1</a:t>
            </a:r>
          </a:p>
        </p:txBody>
      </p:sp>
      <p:sp>
        <p:nvSpPr>
          <p:cNvPr id="8" name="椭圆 7">
            <a:extLst>
              <a:ext uri="{FF2B5EF4-FFF2-40B4-BE49-F238E27FC236}">
                <a16:creationId xmlns:a16="http://schemas.microsoft.com/office/drawing/2014/main" id="{380A8DEF-E766-4443-99D5-7ABC8E20DD34}"/>
              </a:ext>
            </a:extLst>
          </p:cNvPr>
          <p:cNvSpPr/>
          <p:nvPr/>
        </p:nvSpPr>
        <p:spPr>
          <a:xfrm>
            <a:off x="3284112" y="515662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0</a:t>
            </a:r>
            <a:endParaRPr lang="zh-CN" altLang="en-US" sz="1200" dirty="0">
              <a:solidFill>
                <a:schemeClr val="tx1"/>
              </a:solidFill>
            </a:endParaRPr>
          </a:p>
        </p:txBody>
      </p:sp>
      <p:sp>
        <p:nvSpPr>
          <p:cNvPr id="10" name="椭圆 9">
            <a:extLst>
              <a:ext uri="{FF2B5EF4-FFF2-40B4-BE49-F238E27FC236}">
                <a16:creationId xmlns:a16="http://schemas.microsoft.com/office/drawing/2014/main" id="{361C2DF4-4519-44C8-95C3-5873AC78EB0A}"/>
              </a:ext>
            </a:extLst>
          </p:cNvPr>
          <p:cNvSpPr/>
          <p:nvPr/>
        </p:nvSpPr>
        <p:spPr>
          <a:xfrm>
            <a:off x="3283811"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a:t>
            </a:r>
            <a:endParaRPr lang="zh-CN" altLang="en-US" sz="1200" dirty="0">
              <a:solidFill>
                <a:schemeClr val="tx1"/>
              </a:solidFill>
            </a:endParaRPr>
          </a:p>
        </p:txBody>
      </p:sp>
      <p:cxnSp>
        <p:nvCxnSpPr>
          <p:cNvPr id="15" name="直接箭头连接符 14">
            <a:extLst>
              <a:ext uri="{FF2B5EF4-FFF2-40B4-BE49-F238E27FC236}">
                <a16:creationId xmlns:a16="http://schemas.microsoft.com/office/drawing/2014/main" id="{416CF371-4EA2-452F-B513-0D7378F0D0C7}"/>
              </a:ext>
            </a:extLst>
          </p:cNvPr>
          <p:cNvCxnSpPr>
            <a:cxnSpLocks/>
            <a:stCxn id="8" idx="0"/>
            <a:endCxn id="10" idx="4"/>
          </p:cNvCxnSpPr>
          <p:nvPr/>
        </p:nvCxnSpPr>
        <p:spPr>
          <a:xfrm flipH="1" flipV="1">
            <a:off x="3511138" y="4844200"/>
            <a:ext cx="301" cy="31242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0F725D5-9EFD-4851-A1A3-161DC1D1E54E}"/>
              </a:ext>
            </a:extLst>
          </p:cNvPr>
          <p:cNvSpPr txBox="1"/>
          <p:nvPr/>
        </p:nvSpPr>
        <p:spPr>
          <a:xfrm>
            <a:off x="3007032" y="6000094"/>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22" name="椭圆 21">
            <a:extLst>
              <a:ext uri="{FF2B5EF4-FFF2-40B4-BE49-F238E27FC236}">
                <a16:creationId xmlns:a16="http://schemas.microsoft.com/office/drawing/2014/main" id="{EEEF75F4-FCE4-4DCA-A4AF-E96E3F1052CD}"/>
              </a:ext>
            </a:extLst>
          </p:cNvPr>
          <p:cNvSpPr/>
          <p:nvPr/>
        </p:nvSpPr>
        <p:spPr>
          <a:xfrm>
            <a:off x="4542275" y="51321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endParaRPr lang="zh-CN" altLang="en-US" sz="1200" dirty="0">
              <a:solidFill>
                <a:schemeClr val="tx1"/>
              </a:solidFill>
            </a:endParaRPr>
          </a:p>
        </p:txBody>
      </p:sp>
      <p:sp>
        <p:nvSpPr>
          <p:cNvPr id="23" name="椭圆 22">
            <a:extLst>
              <a:ext uri="{FF2B5EF4-FFF2-40B4-BE49-F238E27FC236}">
                <a16:creationId xmlns:a16="http://schemas.microsoft.com/office/drawing/2014/main" id="{E0887E3A-6413-4CA1-8E86-3C44410803AF}"/>
              </a:ext>
            </a:extLst>
          </p:cNvPr>
          <p:cNvSpPr/>
          <p:nvPr/>
        </p:nvSpPr>
        <p:spPr>
          <a:xfrm>
            <a:off x="4536679"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24" name="椭圆 23">
            <a:extLst>
              <a:ext uri="{FF2B5EF4-FFF2-40B4-BE49-F238E27FC236}">
                <a16:creationId xmlns:a16="http://schemas.microsoft.com/office/drawing/2014/main" id="{D91DA415-3323-45C2-AAA5-C4C7252CEEC7}"/>
              </a:ext>
            </a:extLst>
          </p:cNvPr>
          <p:cNvSpPr/>
          <p:nvPr/>
        </p:nvSpPr>
        <p:spPr>
          <a:xfrm>
            <a:off x="5328936" y="439519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25" name="椭圆 24">
            <a:extLst>
              <a:ext uri="{FF2B5EF4-FFF2-40B4-BE49-F238E27FC236}">
                <a16:creationId xmlns:a16="http://schemas.microsoft.com/office/drawing/2014/main" id="{366BA356-9DC6-414E-A771-A5BA34E57E87}"/>
              </a:ext>
            </a:extLst>
          </p:cNvPr>
          <p:cNvSpPr/>
          <p:nvPr/>
        </p:nvSpPr>
        <p:spPr>
          <a:xfrm>
            <a:off x="5331156" y="51321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cxnSp>
        <p:nvCxnSpPr>
          <p:cNvPr id="28" name="直接箭头连接符 27">
            <a:extLst>
              <a:ext uri="{FF2B5EF4-FFF2-40B4-BE49-F238E27FC236}">
                <a16:creationId xmlns:a16="http://schemas.microsoft.com/office/drawing/2014/main" id="{8C6A8818-4808-406E-9ECF-72A9F40A1D53}"/>
              </a:ext>
            </a:extLst>
          </p:cNvPr>
          <p:cNvCxnSpPr>
            <a:cxnSpLocks/>
            <a:stCxn id="22" idx="0"/>
            <a:endCxn id="23" idx="4"/>
          </p:cNvCxnSpPr>
          <p:nvPr/>
        </p:nvCxnSpPr>
        <p:spPr>
          <a:xfrm flipH="1" flipV="1">
            <a:off x="4764006" y="4844200"/>
            <a:ext cx="5596" cy="28797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4A48304-22B1-4C62-A8B2-3C19CCEA3687}"/>
              </a:ext>
            </a:extLst>
          </p:cNvPr>
          <p:cNvCxnSpPr>
            <a:cxnSpLocks/>
            <a:stCxn id="24" idx="4"/>
            <a:endCxn id="25" idx="0"/>
          </p:cNvCxnSpPr>
          <p:nvPr/>
        </p:nvCxnSpPr>
        <p:spPr>
          <a:xfrm>
            <a:off x="5556263" y="4849845"/>
            <a:ext cx="2220" cy="28233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CB1A7F-E136-47D3-B4D6-F6DF270FBBDF}"/>
              </a:ext>
            </a:extLst>
          </p:cNvPr>
          <p:cNvCxnSpPr>
            <a:cxnSpLocks/>
            <a:stCxn id="24" idx="2"/>
            <a:endCxn id="23" idx="6"/>
          </p:cNvCxnSpPr>
          <p:nvPr/>
        </p:nvCxnSpPr>
        <p:spPr>
          <a:xfrm flipH="1" flipV="1">
            <a:off x="4991333" y="4616873"/>
            <a:ext cx="337603" cy="56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C779010-0246-4C35-8433-315C79F1AB78}"/>
              </a:ext>
            </a:extLst>
          </p:cNvPr>
          <p:cNvCxnSpPr>
            <a:cxnSpLocks/>
            <a:stCxn id="25" idx="2"/>
            <a:endCxn id="22" idx="6"/>
          </p:cNvCxnSpPr>
          <p:nvPr/>
        </p:nvCxnSpPr>
        <p:spPr>
          <a:xfrm flipH="1">
            <a:off x="4996929" y="5359506"/>
            <a:ext cx="33422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662BE66-4031-4F55-9E17-05C38E7130EC}"/>
              </a:ext>
            </a:extLst>
          </p:cNvPr>
          <p:cNvSpPr txBox="1"/>
          <p:nvPr/>
        </p:nvSpPr>
        <p:spPr>
          <a:xfrm>
            <a:off x="4656028" y="5996844"/>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4" name="文本框 93">
            <a:extLst>
              <a:ext uri="{FF2B5EF4-FFF2-40B4-BE49-F238E27FC236}">
                <a16:creationId xmlns:a16="http://schemas.microsoft.com/office/drawing/2014/main" id="{27604A9C-255F-407C-B3BE-138C07C43016}"/>
              </a:ext>
            </a:extLst>
          </p:cNvPr>
          <p:cNvSpPr txBox="1"/>
          <p:nvPr/>
        </p:nvSpPr>
        <p:spPr>
          <a:xfrm>
            <a:off x="6937938" y="6000458"/>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3</a:t>
            </a:r>
            <a:endParaRPr lang="zh-CN" altLang="en-US" sz="2000" dirty="0">
              <a:solidFill>
                <a:srgbClr val="FF9900"/>
              </a:solidFill>
              <a:latin typeface="Times New Roman" panose="02020603050405020304" pitchFamily="18" charset="0"/>
            </a:endParaRPr>
          </a:p>
        </p:txBody>
      </p:sp>
      <p:sp>
        <p:nvSpPr>
          <p:cNvPr id="86" name="椭圆 85">
            <a:extLst>
              <a:ext uri="{FF2B5EF4-FFF2-40B4-BE49-F238E27FC236}">
                <a16:creationId xmlns:a16="http://schemas.microsoft.com/office/drawing/2014/main" id="{909CCB57-D2C3-4D78-A48F-535229463A74}"/>
              </a:ext>
            </a:extLst>
          </p:cNvPr>
          <p:cNvSpPr/>
          <p:nvPr/>
        </p:nvSpPr>
        <p:spPr>
          <a:xfrm>
            <a:off x="6799349" y="512653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010</a:t>
            </a:r>
            <a:endParaRPr lang="zh-CN" altLang="en-US" sz="1200" dirty="0">
              <a:solidFill>
                <a:schemeClr val="tx1"/>
              </a:solidFill>
            </a:endParaRPr>
          </a:p>
        </p:txBody>
      </p:sp>
      <p:sp>
        <p:nvSpPr>
          <p:cNvPr id="88" name="椭圆 87">
            <a:extLst>
              <a:ext uri="{FF2B5EF4-FFF2-40B4-BE49-F238E27FC236}">
                <a16:creationId xmlns:a16="http://schemas.microsoft.com/office/drawing/2014/main" id="{E4CE6E08-413B-4FE6-B1E8-55B984F96929}"/>
              </a:ext>
            </a:extLst>
          </p:cNvPr>
          <p:cNvSpPr/>
          <p:nvPr/>
        </p:nvSpPr>
        <p:spPr>
          <a:xfrm>
            <a:off x="6793753" y="43839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011</a:t>
            </a:r>
            <a:endParaRPr lang="zh-CN" altLang="en-US" sz="1200" dirty="0">
              <a:solidFill>
                <a:schemeClr val="tx1"/>
              </a:solidFill>
            </a:endParaRPr>
          </a:p>
        </p:txBody>
      </p:sp>
      <p:sp>
        <p:nvSpPr>
          <p:cNvPr id="89" name="椭圆 88">
            <a:extLst>
              <a:ext uri="{FF2B5EF4-FFF2-40B4-BE49-F238E27FC236}">
                <a16:creationId xmlns:a16="http://schemas.microsoft.com/office/drawing/2014/main" id="{48B22232-D023-45F1-B249-AA8290844770}"/>
              </a:ext>
            </a:extLst>
          </p:cNvPr>
          <p:cNvSpPr/>
          <p:nvPr/>
        </p:nvSpPr>
        <p:spPr>
          <a:xfrm>
            <a:off x="7586010"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111</a:t>
            </a:r>
            <a:endParaRPr lang="zh-CN" altLang="en-US" sz="1200" dirty="0">
              <a:solidFill>
                <a:schemeClr val="tx1"/>
              </a:solidFill>
            </a:endParaRPr>
          </a:p>
        </p:txBody>
      </p:sp>
      <p:sp>
        <p:nvSpPr>
          <p:cNvPr id="91" name="椭圆 90">
            <a:extLst>
              <a:ext uri="{FF2B5EF4-FFF2-40B4-BE49-F238E27FC236}">
                <a16:creationId xmlns:a16="http://schemas.microsoft.com/office/drawing/2014/main" id="{3FF287CF-7743-49E3-9107-613FBB4E911F}"/>
              </a:ext>
            </a:extLst>
          </p:cNvPr>
          <p:cNvSpPr/>
          <p:nvPr/>
        </p:nvSpPr>
        <p:spPr>
          <a:xfrm>
            <a:off x="7588230" y="512653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110</a:t>
            </a:r>
            <a:endParaRPr lang="zh-CN" altLang="en-US" sz="1200" dirty="0">
              <a:solidFill>
                <a:schemeClr val="tx1"/>
              </a:solidFill>
            </a:endParaRPr>
          </a:p>
        </p:txBody>
      </p:sp>
      <p:cxnSp>
        <p:nvCxnSpPr>
          <p:cNvPr id="92" name="直接箭头连接符 91">
            <a:extLst>
              <a:ext uri="{FF2B5EF4-FFF2-40B4-BE49-F238E27FC236}">
                <a16:creationId xmlns:a16="http://schemas.microsoft.com/office/drawing/2014/main" id="{880E36C1-3A0C-4450-B159-923E50D96F1E}"/>
              </a:ext>
            </a:extLst>
          </p:cNvPr>
          <p:cNvCxnSpPr>
            <a:cxnSpLocks/>
            <a:stCxn id="86" idx="0"/>
            <a:endCxn id="88" idx="4"/>
          </p:cNvCxnSpPr>
          <p:nvPr/>
        </p:nvCxnSpPr>
        <p:spPr>
          <a:xfrm flipH="1" flipV="1">
            <a:off x="7021080" y="4838555"/>
            <a:ext cx="5596" cy="28797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67152737-ED95-4FA7-84FD-3523A785E8DD}"/>
              </a:ext>
            </a:extLst>
          </p:cNvPr>
          <p:cNvCxnSpPr>
            <a:cxnSpLocks/>
            <a:stCxn id="89" idx="4"/>
            <a:endCxn id="91" idx="0"/>
          </p:cNvCxnSpPr>
          <p:nvPr/>
        </p:nvCxnSpPr>
        <p:spPr>
          <a:xfrm>
            <a:off x="7813337" y="4844200"/>
            <a:ext cx="2220" cy="28233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F09B681-923F-4A19-876E-EE62B379299F}"/>
              </a:ext>
            </a:extLst>
          </p:cNvPr>
          <p:cNvCxnSpPr>
            <a:cxnSpLocks/>
            <a:stCxn id="89" idx="2"/>
            <a:endCxn id="88" idx="6"/>
          </p:cNvCxnSpPr>
          <p:nvPr/>
        </p:nvCxnSpPr>
        <p:spPr>
          <a:xfrm flipH="1" flipV="1">
            <a:off x="7248407" y="4611228"/>
            <a:ext cx="337603" cy="56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1BB5B25F-2767-4A0D-A29B-A5441FE2AB7F}"/>
              </a:ext>
            </a:extLst>
          </p:cNvPr>
          <p:cNvCxnSpPr>
            <a:cxnSpLocks/>
            <a:stCxn id="91" idx="2"/>
            <a:endCxn id="86" idx="6"/>
          </p:cNvCxnSpPr>
          <p:nvPr/>
        </p:nvCxnSpPr>
        <p:spPr>
          <a:xfrm flipH="1">
            <a:off x="7254003" y="5353861"/>
            <a:ext cx="33422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E9D75044-9CF3-463D-8256-5355C726E513}"/>
              </a:ext>
            </a:extLst>
          </p:cNvPr>
          <p:cNvSpPr/>
          <p:nvPr/>
        </p:nvSpPr>
        <p:spPr>
          <a:xfrm>
            <a:off x="6217858" y="56377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000</a:t>
            </a:r>
            <a:endParaRPr lang="zh-CN" altLang="en-US" sz="1200" dirty="0">
              <a:solidFill>
                <a:schemeClr val="tx1"/>
              </a:solidFill>
            </a:endParaRPr>
          </a:p>
        </p:txBody>
      </p:sp>
      <p:sp>
        <p:nvSpPr>
          <p:cNvPr id="99" name="椭圆 98">
            <a:extLst>
              <a:ext uri="{FF2B5EF4-FFF2-40B4-BE49-F238E27FC236}">
                <a16:creationId xmlns:a16="http://schemas.microsoft.com/office/drawing/2014/main" id="{104BA78A-CA6E-42CC-AA51-AD33878F6BC7}"/>
              </a:ext>
            </a:extLst>
          </p:cNvPr>
          <p:cNvSpPr/>
          <p:nvPr/>
        </p:nvSpPr>
        <p:spPr>
          <a:xfrm>
            <a:off x="6217858" y="386104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001</a:t>
            </a:r>
            <a:endParaRPr lang="zh-CN" altLang="en-US" sz="1200" dirty="0">
              <a:solidFill>
                <a:schemeClr val="tx1"/>
              </a:solidFill>
            </a:endParaRPr>
          </a:p>
        </p:txBody>
      </p:sp>
      <p:sp>
        <p:nvSpPr>
          <p:cNvPr id="100" name="椭圆 99">
            <a:extLst>
              <a:ext uri="{FF2B5EF4-FFF2-40B4-BE49-F238E27FC236}">
                <a16:creationId xmlns:a16="http://schemas.microsoft.com/office/drawing/2014/main" id="{F40A6A4A-35A8-4DB3-9419-BE87AA072AA7}"/>
              </a:ext>
            </a:extLst>
          </p:cNvPr>
          <p:cNvSpPr/>
          <p:nvPr/>
        </p:nvSpPr>
        <p:spPr>
          <a:xfrm>
            <a:off x="8149794" y="386104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101</a:t>
            </a:r>
            <a:endParaRPr lang="zh-CN" altLang="en-US" sz="1200" dirty="0">
              <a:solidFill>
                <a:schemeClr val="tx1"/>
              </a:solidFill>
            </a:endParaRPr>
          </a:p>
        </p:txBody>
      </p:sp>
      <p:sp>
        <p:nvSpPr>
          <p:cNvPr id="101" name="椭圆 100">
            <a:extLst>
              <a:ext uri="{FF2B5EF4-FFF2-40B4-BE49-F238E27FC236}">
                <a16:creationId xmlns:a16="http://schemas.microsoft.com/office/drawing/2014/main" id="{F4CC471B-BBC3-4E97-852A-37A1D8463055}"/>
              </a:ext>
            </a:extLst>
          </p:cNvPr>
          <p:cNvSpPr/>
          <p:nvPr/>
        </p:nvSpPr>
        <p:spPr>
          <a:xfrm>
            <a:off x="8149784" y="56377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100</a:t>
            </a:r>
            <a:endParaRPr lang="zh-CN" altLang="en-US" sz="1200" dirty="0">
              <a:solidFill>
                <a:schemeClr val="tx1"/>
              </a:solidFill>
            </a:endParaRPr>
          </a:p>
        </p:txBody>
      </p:sp>
      <p:cxnSp>
        <p:nvCxnSpPr>
          <p:cNvPr id="102" name="直接箭头连接符 101">
            <a:extLst>
              <a:ext uri="{FF2B5EF4-FFF2-40B4-BE49-F238E27FC236}">
                <a16:creationId xmlns:a16="http://schemas.microsoft.com/office/drawing/2014/main" id="{7BFD0AC8-3BA6-47A0-9D30-5A8D89C5BC6F}"/>
              </a:ext>
            </a:extLst>
          </p:cNvPr>
          <p:cNvCxnSpPr>
            <a:cxnSpLocks/>
            <a:stCxn id="98" idx="0"/>
            <a:endCxn id="99" idx="4"/>
          </p:cNvCxnSpPr>
          <p:nvPr/>
        </p:nvCxnSpPr>
        <p:spPr>
          <a:xfrm flipV="1">
            <a:off x="6445185" y="4315702"/>
            <a:ext cx="0" cy="132202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FF81F423-E5A4-4D16-B305-F16BE0A9A334}"/>
              </a:ext>
            </a:extLst>
          </p:cNvPr>
          <p:cNvCxnSpPr>
            <a:cxnSpLocks/>
            <a:stCxn id="100" idx="4"/>
            <a:endCxn id="101" idx="0"/>
          </p:cNvCxnSpPr>
          <p:nvPr/>
        </p:nvCxnSpPr>
        <p:spPr>
          <a:xfrm flipH="1">
            <a:off x="8377111" y="4315702"/>
            <a:ext cx="10" cy="132202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2C1F72-1976-4088-91C2-DD21A553D197}"/>
              </a:ext>
            </a:extLst>
          </p:cNvPr>
          <p:cNvCxnSpPr>
            <a:cxnSpLocks/>
            <a:stCxn id="100" idx="2"/>
            <a:endCxn id="99" idx="6"/>
          </p:cNvCxnSpPr>
          <p:nvPr/>
        </p:nvCxnSpPr>
        <p:spPr>
          <a:xfrm flipH="1">
            <a:off x="6672512" y="4088375"/>
            <a:ext cx="147728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38E21B6-9EF9-45A2-A844-A0BD2383A28C}"/>
              </a:ext>
            </a:extLst>
          </p:cNvPr>
          <p:cNvCxnSpPr>
            <a:cxnSpLocks/>
            <a:stCxn id="101" idx="2"/>
            <a:endCxn id="98" idx="6"/>
          </p:cNvCxnSpPr>
          <p:nvPr/>
        </p:nvCxnSpPr>
        <p:spPr>
          <a:xfrm flipH="1">
            <a:off x="6672512" y="5865050"/>
            <a:ext cx="14772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5E3BE3B9-A143-41FD-BF23-0297C970A19A}"/>
              </a:ext>
            </a:extLst>
          </p:cNvPr>
          <p:cNvCxnSpPr>
            <a:cxnSpLocks/>
            <a:stCxn id="99" idx="5"/>
            <a:endCxn id="88" idx="1"/>
          </p:cNvCxnSpPr>
          <p:nvPr/>
        </p:nvCxnSpPr>
        <p:spPr>
          <a:xfrm>
            <a:off x="6605929" y="4249119"/>
            <a:ext cx="254407" cy="201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D9AC98EA-FA5B-4C44-9EB9-92A871152878}"/>
              </a:ext>
            </a:extLst>
          </p:cNvPr>
          <p:cNvCxnSpPr>
            <a:cxnSpLocks/>
            <a:stCxn id="89" idx="7"/>
            <a:endCxn id="100" idx="3"/>
          </p:cNvCxnSpPr>
          <p:nvPr/>
        </p:nvCxnSpPr>
        <p:spPr>
          <a:xfrm flipV="1">
            <a:off x="7974081" y="4249119"/>
            <a:ext cx="242296" cy="2070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5F11DF17-FA0F-4FB8-9E76-715F4056E5C8}"/>
              </a:ext>
            </a:extLst>
          </p:cNvPr>
          <p:cNvCxnSpPr>
            <a:cxnSpLocks/>
            <a:stCxn id="98" idx="7"/>
            <a:endCxn id="86" idx="3"/>
          </p:cNvCxnSpPr>
          <p:nvPr/>
        </p:nvCxnSpPr>
        <p:spPr>
          <a:xfrm flipV="1">
            <a:off x="6605929" y="5514605"/>
            <a:ext cx="260003" cy="1897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0C71AEB-E296-4FBC-8331-83A8D6D672AC}"/>
              </a:ext>
            </a:extLst>
          </p:cNvPr>
          <p:cNvCxnSpPr>
            <a:cxnSpLocks/>
            <a:stCxn id="91" idx="5"/>
            <a:endCxn id="101" idx="1"/>
          </p:cNvCxnSpPr>
          <p:nvPr/>
        </p:nvCxnSpPr>
        <p:spPr>
          <a:xfrm>
            <a:off x="7976301" y="5514605"/>
            <a:ext cx="240066" cy="1897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E450E88F-81CE-4F4E-B240-21FB81920DC9}"/>
              </a:ext>
            </a:extLst>
          </p:cNvPr>
          <p:cNvSpPr txBox="1"/>
          <p:nvPr/>
        </p:nvSpPr>
        <p:spPr>
          <a:xfrm>
            <a:off x="0" y="6457890"/>
            <a:ext cx="7380312" cy="400110"/>
          </a:xfrm>
          <a:prstGeom prst="rect">
            <a:avLst/>
          </a:prstGeom>
          <a:noFill/>
        </p:spPr>
        <p:txBody>
          <a:bodyPr wrap="square" rtlCol="0" anchor="b">
            <a:spAutoFit/>
          </a:bodyPr>
          <a:lstStyle/>
          <a:p>
            <a:r>
              <a:rPr lang="en-US" altLang="zh-CN" sz="2000" i="1" dirty="0" err="1">
                <a:solidFill>
                  <a:srgbClr val="FF9900"/>
                </a:solidFill>
                <a:latin typeface="Times New Roman" panose="02020603050405020304" pitchFamily="18" charset="0"/>
              </a:rPr>
              <a:t>Q</a:t>
            </a:r>
            <a:r>
              <a:rPr lang="en-US" altLang="zh-CN" sz="2000" i="1" baseline="-25000" dirty="0" err="1">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的节点数？度？任意两点间的最少跳数？</a:t>
            </a:r>
          </a:p>
        </p:txBody>
      </p:sp>
      <p:sp>
        <p:nvSpPr>
          <p:cNvPr id="122" name="文本框 121">
            <a:extLst>
              <a:ext uri="{FF2B5EF4-FFF2-40B4-BE49-F238E27FC236}">
                <a16:creationId xmlns:a16="http://schemas.microsoft.com/office/drawing/2014/main" id="{C6BDA5EA-59F5-4FE4-9B85-D4C0D3E5126B}"/>
              </a:ext>
            </a:extLst>
          </p:cNvPr>
          <p:cNvSpPr txBox="1"/>
          <p:nvPr/>
        </p:nvSpPr>
        <p:spPr>
          <a:xfrm>
            <a:off x="7524328" y="6457890"/>
            <a:ext cx="16196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格雷码</a:t>
            </a:r>
          </a:p>
        </p:txBody>
      </p:sp>
      <p:sp>
        <p:nvSpPr>
          <p:cNvPr id="123" name="文本框 122">
            <a:extLst>
              <a:ext uri="{FF2B5EF4-FFF2-40B4-BE49-F238E27FC236}">
                <a16:creationId xmlns:a16="http://schemas.microsoft.com/office/drawing/2014/main" id="{DD4C8FD8-C7F9-4FF1-8CEB-D5DCB311F652}"/>
              </a:ext>
            </a:extLst>
          </p:cNvPr>
          <p:cNvSpPr txBox="1"/>
          <p:nvPr/>
        </p:nvSpPr>
        <p:spPr>
          <a:xfrm>
            <a:off x="-1054" y="4849845"/>
            <a:ext cx="3218143"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左侧相同时，得到两个</a:t>
            </a:r>
            <a:r>
              <a:rPr lang="en-US" altLang="zh-CN" sz="2000" i="1" dirty="0">
                <a:solidFill>
                  <a:srgbClr val="FF9900"/>
                </a:solidFill>
                <a:latin typeface="Times New Roman" panose="02020603050405020304" pitchFamily="18" charset="0"/>
              </a:rPr>
              <a:t>Q</a:t>
            </a:r>
            <a:r>
              <a:rPr lang="en-US" altLang="zh-CN" sz="2000" i="1" baseline="-25000" dirty="0">
                <a:solidFill>
                  <a:srgbClr val="FF9900"/>
                </a:solidFill>
                <a:latin typeface="Times New Roman" panose="02020603050405020304" pitchFamily="18" charset="0"/>
              </a:rPr>
              <a:t>n</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24" name="文本框 123">
            <a:extLst>
              <a:ext uri="{FF2B5EF4-FFF2-40B4-BE49-F238E27FC236}">
                <a16:creationId xmlns:a16="http://schemas.microsoft.com/office/drawing/2014/main" id="{0AFF455E-E12E-42FD-9D2E-B02D2F182FE3}"/>
              </a:ext>
            </a:extLst>
          </p:cNvPr>
          <p:cNvSpPr txBox="1"/>
          <p:nvPr/>
        </p:nvSpPr>
        <p:spPr>
          <a:xfrm>
            <a:off x="1491" y="5287388"/>
            <a:ext cx="3218143"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右侧相同时，上面两个</a:t>
            </a:r>
            <a:r>
              <a:rPr lang="en-US" altLang="zh-CN" sz="2000" i="1" dirty="0">
                <a:solidFill>
                  <a:srgbClr val="FF9900"/>
                </a:solidFill>
                <a:latin typeface="Times New Roman" panose="02020603050405020304" pitchFamily="18" charset="0"/>
              </a:rPr>
              <a:t>Q</a:t>
            </a:r>
            <a:r>
              <a:rPr lang="en-US" altLang="zh-CN" sz="2000" i="1" baseline="-25000" dirty="0">
                <a:solidFill>
                  <a:srgbClr val="FF9900"/>
                </a:solidFill>
                <a:latin typeface="Times New Roman" panose="02020603050405020304" pitchFamily="18" charset="0"/>
              </a:rPr>
              <a:t>n</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中编号相同的节点连边</a:t>
            </a:r>
          </a:p>
        </p:txBody>
      </p:sp>
    </p:spTree>
    <p:extLst>
      <p:ext uri="{BB962C8B-B14F-4D97-AF65-F5344CB8AC3E}">
        <p14:creationId xmlns:p14="http://schemas.microsoft.com/office/powerpoint/2010/main" val="269833900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18</a:t>
            </a:fld>
            <a:endParaRPr lang="en-US" altLang="zh-CN"/>
          </a:p>
        </p:txBody>
      </p:sp>
      <p:sp>
        <p:nvSpPr>
          <p:cNvPr id="286727" name="Rectangle 7"/>
          <p:cNvSpPr>
            <a:spLocks noGrp="1" noChangeArrowheads="1"/>
          </p:cNvSpPr>
          <p:nvPr>
            <p:ph type="title"/>
          </p:nvPr>
        </p:nvSpPr>
        <p:spPr/>
        <p:txBody>
          <a:bodyPr/>
          <a:lstStyle/>
          <a:p>
            <a:pPr algn="ctr"/>
            <a:r>
              <a:rPr lang="zh-CN" altLang="en-US">
                <a:latin typeface="Times New Roman" panose="02020603050405020304" pitchFamily="18" charset="0"/>
              </a:rPr>
              <a:t>顶点的度数</a:t>
            </a:r>
          </a:p>
        </p:txBody>
      </p:sp>
      <p:sp>
        <p:nvSpPr>
          <p:cNvPr id="286728" name="Rectangle 8"/>
          <p:cNvSpPr>
            <a:spLocks noGrp="1" noChangeArrowheads="1"/>
          </p:cNvSpPr>
          <p:nvPr>
            <p:ph type="body" idx="1"/>
          </p:nvPr>
        </p:nvSpPr>
        <p:spPr>
          <a:xfrm>
            <a:off x="323850" y="1268413"/>
            <a:ext cx="8229600" cy="4525962"/>
          </a:xfrm>
        </p:spPr>
        <p:txBody>
          <a:bodyPr/>
          <a:lstStyle/>
          <a:p>
            <a:pPr marL="609600" indent="-6096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14.19</a:t>
            </a:r>
            <a:endParaRPr lang="en-US" altLang="zh-CN" dirty="0">
              <a:latin typeface="Times New Roman" panose="02020603050405020304" pitchFamily="18" charset="0"/>
            </a:endParaRPr>
          </a:p>
          <a:p>
            <a:pPr marL="609600" indent="-609600"/>
            <a:r>
              <a:rPr lang="en-US" altLang="zh-CN" dirty="0">
                <a:latin typeface="Times New Roman" panose="02020603050405020304" pitchFamily="18" charset="0"/>
              </a:rPr>
              <a:t>  (1)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为无向图</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的度数</a:t>
            </a:r>
            <a:r>
              <a:rPr lang="en-US" altLang="zh-CN" dirty="0">
                <a:latin typeface="Times New Roman" panose="02020603050405020304" pitchFamily="18" charset="0"/>
              </a:rPr>
              <a:t>, </a:t>
            </a:r>
            <a:r>
              <a:rPr lang="zh-CN" altLang="en-US" dirty="0">
                <a:latin typeface="Times New Roman" panose="02020603050405020304" pitchFamily="18" charset="0"/>
              </a:rPr>
              <a:t>简称度</a:t>
            </a:r>
          </a:p>
          <a:p>
            <a:pPr marL="609600" indent="-609600"/>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p>
          <a:p>
            <a:pPr marL="609600" indent="-609600"/>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的出度</a:t>
            </a:r>
          </a:p>
          <a:p>
            <a:pPr marL="609600" indent="-609600"/>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的入度</a:t>
            </a:r>
          </a:p>
          <a:p>
            <a:pPr marL="609600" indent="-609600"/>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的度或度数</a:t>
            </a:r>
          </a:p>
          <a:p>
            <a:pPr marL="609600" indent="-609600"/>
            <a:r>
              <a:rPr lang="zh-CN" altLang="en-US" dirty="0">
                <a:latin typeface="Times New Roman" panose="02020603050405020304" pitchFamily="18" charset="0"/>
              </a:rPr>
              <a:t>  </a:t>
            </a:r>
            <a:r>
              <a:rPr lang="en-US" altLang="zh-CN" dirty="0">
                <a:latin typeface="Times New Roman" panose="02020603050405020304" pitchFamily="18" charset="0"/>
              </a:rPr>
              <a:t>(3)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marL="609600" indent="-609600"/>
            <a:r>
              <a:rPr lang="en-US" altLang="zh-CN" dirty="0">
                <a:latin typeface="Times New Roman" panose="02020603050405020304" pitchFamily="18" charset="0"/>
              </a:rPr>
              <a:t>  (4)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p>
          <a:p>
            <a:pPr marL="609600" indent="-609600"/>
            <a:r>
              <a:rPr lang="en-US" altLang="zh-CN" dirty="0">
                <a:latin typeface="Times New Roman" panose="02020603050405020304" pitchFamily="18" charset="0"/>
              </a:rPr>
              <a:t>  (5) </a:t>
            </a:r>
            <a:r>
              <a:rPr lang="zh-CN" altLang="en-US" dirty="0">
                <a:latin typeface="Times New Roman" panose="02020603050405020304" pitchFamily="18" charset="0"/>
              </a:rPr>
              <a:t>奇度顶点与偶度顶点</a:t>
            </a:r>
          </a:p>
        </p:txBody>
      </p:sp>
      <p:sp>
        <p:nvSpPr>
          <p:cNvPr id="5" name="文本框 4">
            <a:extLst>
              <a:ext uri="{FF2B5EF4-FFF2-40B4-BE49-F238E27FC236}">
                <a16:creationId xmlns:a16="http://schemas.microsoft.com/office/drawing/2014/main" id="{E9819D21-73B0-4D50-AFA1-CDF547CE7A7C}"/>
              </a:ext>
            </a:extLst>
          </p:cNvPr>
          <p:cNvSpPr txBox="1"/>
          <p:nvPr/>
        </p:nvSpPr>
        <p:spPr>
          <a:xfrm>
            <a:off x="2195736" y="3964994"/>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最大度、最小度</a:t>
            </a:r>
          </a:p>
        </p:txBody>
      </p:sp>
      <p:sp>
        <p:nvSpPr>
          <p:cNvPr id="7" name="文本框 6">
            <a:extLst>
              <a:ext uri="{FF2B5EF4-FFF2-40B4-BE49-F238E27FC236}">
                <a16:creationId xmlns:a16="http://schemas.microsoft.com/office/drawing/2014/main" id="{C390EE1C-29D1-425D-B4E5-E4CACF74CC8E}"/>
              </a:ext>
            </a:extLst>
          </p:cNvPr>
          <p:cNvSpPr txBox="1"/>
          <p:nvPr/>
        </p:nvSpPr>
        <p:spPr>
          <a:xfrm>
            <a:off x="5381359" y="1412776"/>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注意自环一般计度为</a:t>
            </a:r>
            <a:r>
              <a:rPr lang="en-US" altLang="zh-CN" sz="2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CE0BE5AC-6D10-4E3E-AA7E-973FD25E198A}"/>
              </a:ext>
            </a:extLst>
          </p:cNvPr>
          <p:cNvSpPr txBox="1"/>
          <p:nvPr/>
        </p:nvSpPr>
        <p:spPr>
          <a:xfrm>
            <a:off x="3059832" y="6449474"/>
            <a:ext cx="6084167"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度为</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的点称为悬挂节点，其所连边为悬挂边</a:t>
            </a:r>
          </a:p>
        </p:txBody>
      </p:sp>
      <p:sp>
        <p:nvSpPr>
          <p:cNvPr id="10" name="文本框 9">
            <a:extLst>
              <a:ext uri="{FF2B5EF4-FFF2-40B4-BE49-F238E27FC236}">
                <a16:creationId xmlns:a16="http://schemas.microsoft.com/office/drawing/2014/main" id="{CE0BE5AC-6D10-4E3E-AA7E-973FD25E198A}"/>
              </a:ext>
            </a:extLst>
          </p:cNvPr>
          <p:cNvSpPr txBox="1"/>
          <p:nvPr/>
        </p:nvSpPr>
        <p:spPr>
          <a:xfrm>
            <a:off x="0" y="6449474"/>
            <a:ext cx="269979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邻接矩阵下节点的度？</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280CECB-7FA8-4D1B-8029-9D682885FFE2}" type="slidenum">
              <a:rPr lang="en-US" altLang="zh-CN"/>
              <a:pPr/>
              <a:t>19</a:t>
            </a:fld>
            <a:endParaRPr lang="en-US" altLang="zh-CN"/>
          </a:p>
        </p:txBody>
      </p:sp>
      <p:sp>
        <p:nvSpPr>
          <p:cNvPr id="350211" name="Rectangle 3"/>
          <p:cNvSpPr>
            <a:spLocks noGrp="1" noChangeArrowheads="1"/>
          </p:cNvSpPr>
          <p:nvPr>
            <p:ph type="title"/>
          </p:nvPr>
        </p:nvSpPr>
        <p:spPr/>
        <p:txBody>
          <a:bodyPr/>
          <a:lstStyle/>
          <a:p>
            <a:pPr algn="ctr"/>
            <a:r>
              <a:rPr lang="zh-CN" altLang="en-US" dirty="0">
                <a:solidFill>
                  <a:schemeClr val="tx1"/>
                </a:solidFill>
                <a:latin typeface="华文中宋" panose="02010600040101010101" pitchFamily="2" charset="-122"/>
              </a:rPr>
              <a:t>图的矩阵表示下度的计算</a:t>
            </a:r>
          </a:p>
        </p:txBody>
      </p:sp>
      <p:sp>
        <p:nvSpPr>
          <p:cNvPr id="350216" name="Rectangle 8"/>
          <p:cNvSpPr>
            <a:spLocks noGrp="1" noChangeArrowheads="1"/>
          </p:cNvSpPr>
          <p:nvPr>
            <p:ph type="body" idx="1"/>
          </p:nvPr>
        </p:nvSpPr>
        <p:spPr>
          <a:xfrm>
            <a:off x="395288" y="1125538"/>
            <a:ext cx="8229600" cy="4525962"/>
          </a:xfrm>
        </p:spPr>
        <p:txBody>
          <a:bodyPr/>
          <a:lstStyle/>
          <a:p>
            <a:r>
              <a:rPr lang="zh-CN" altLang="en-US" dirty="0">
                <a:latin typeface="Times New Roman" panose="02020603050405020304" pitchFamily="18" charset="0"/>
              </a:rPr>
              <a:t>无向图的关联矩阵（对图无限制）</a:t>
            </a:r>
          </a:p>
          <a:p>
            <a:pPr>
              <a:spcBef>
                <a:spcPct val="5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14.20</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m</a:t>
            </a:r>
            <a:r>
              <a:rPr lang="zh-CN" altLang="en-US" dirty="0">
                <a:latin typeface="Times New Roman" panose="02020603050405020304" pitchFamily="18" charset="0"/>
              </a:rPr>
              <a:t>，令 </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r>
              <a:rPr lang="zh-CN" altLang="en-US" dirty="0">
                <a:latin typeface="Times New Roman" panose="02020603050405020304" pitchFamily="18" charset="0"/>
              </a:rPr>
              <a:t>的关联次数，称</a:t>
            </a:r>
            <a:r>
              <a:rPr lang="en-US" altLang="zh-CN" dirty="0">
                <a:latin typeface="Times New Roman" panose="02020603050405020304" pitchFamily="18" charset="0"/>
              </a:rPr>
              <a:t>(</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sym typeface="Symbol" panose="05050102010706020507" pitchFamily="18" charset="2"/>
              </a:rPr>
              <a:t></a:t>
            </a:r>
            <a:r>
              <a:rPr lang="en-US" altLang="zh-CN" i="1" baseline="-25000" dirty="0" err="1">
                <a:latin typeface="Times New Roman" panose="02020603050405020304" pitchFamily="18" charset="0"/>
              </a:rPr>
              <a:t>m</a:t>
            </a:r>
            <a:r>
              <a:rPr lang="zh-CN" altLang="en-US" dirty="0">
                <a:latin typeface="Times New Roman" panose="02020603050405020304" pitchFamily="18" charset="0"/>
              </a:rPr>
              <a:t>为</a:t>
            </a:r>
            <a:r>
              <a:rPr lang="en-US" altLang="zh-CN" i="1" dirty="0">
                <a:latin typeface="Times New Roman" panose="02020603050405020304" pitchFamily="18" charset="0"/>
              </a:rPr>
              <a:t>G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关联矩阵</a:t>
            </a:r>
            <a:r>
              <a:rPr lang="zh-CN" altLang="en-US" dirty="0">
                <a:latin typeface="Times New Roman" panose="02020603050405020304" pitchFamily="18" charset="0"/>
              </a:rPr>
              <a:t>，记为</a:t>
            </a:r>
            <a:r>
              <a:rPr lang="en-US" altLang="zh-CN" i="1" dirty="0">
                <a:latin typeface="Times New Roman" panose="02020603050405020304" pitchFamily="18" charset="0"/>
              </a:rPr>
              <a:t>M</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p>
          <a:p>
            <a:pPr>
              <a:spcBef>
                <a:spcPct val="55000"/>
              </a:spcBef>
            </a:pPr>
            <a:r>
              <a:rPr lang="zh-CN" altLang="en-US" dirty="0">
                <a:latin typeface="Times New Roman" panose="02020603050405020304" pitchFamily="18" charset="0"/>
              </a:rPr>
              <a:t>性质</a:t>
            </a:r>
          </a:p>
        </p:txBody>
      </p:sp>
      <p:graphicFrame>
        <p:nvGraphicFramePr>
          <p:cNvPr id="350217" name="Object 9"/>
          <p:cNvGraphicFramePr>
            <a:graphicFrameLocks noChangeAspect="1"/>
          </p:cNvGraphicFramePr>
          <p:nvPr/>
        </p:nvGraphicFramePr>
        <p:xfrm>
          <a:off x="779463" y="3074988"/>
          <a:ext cx="4440237" cy="2476500"/>
        </p:xfrm>
        <a:graphic>
          <a:graphicData uri="http://schemas.openxmlformats.org/presentationml/2006/ole">
            <mc:AlternateContent xmlns:mc="http://schemas.openxmlformats.org/markup-compatibility/2006">
              <mc:Choice xmlns:v="urn:schemas-microsoft-com:vml" Requires="v">
                <p:oleObj spid="_x0000_s448595" name="公式" r:id="rId4" imgW="2234880" imgH="1244520" progId="Equation.3">
                  <p:embed/>
                </p:oleObj>
              </mc:Choice>
              <mc:Fallback>
                <p:oleObj name="公式" r:id="rId4" imgW="2234880" imgH="1244520" progId="Equation.3">
                  <p:embed/>
                  <p:pic>
                    <p:nvPicPr>
                      <p:cNvPr id="35021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463" y="3074988"/>
                        <a:ext cx="4440237" cy="247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FFFE014A-006A-44E5-865C-3F5EA4C2C478}"/>
              </a:ext>
            </a:extLst>
          </p:cNvPr>
          <p:cNvSpPr txBox="1"/>
          <p:nvPr/>
        </p:nvSpPr>
        <p:spPr>
          <a:xfrm>
            <a:off x="4139952" y="2427258"/>
            <a:ext cx="1241623"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incident</a:t>
            </a:r>
            <a:endParaRPr lang="zh-CN" altLang="en-US" sz="2000" dirty="0">
              <a:solidFill>
                <a:srgbClr val="FF9900"/>
              </a:solidFill>
              <a:latin typeface="Times New Roman" panose="02020603050405020304" pitchFamily="18" charset="0"/>
            </a:endParaRPr>
          </a:p>
        </p:txBody>
      </p:sp>
      <p:sp>
        <p:nvSpPr>
          <p:cNvPr id="8" name="文本框 7">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关联次数非</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即</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09CB1417-2627-4090-9EAA-83603452D50C}"/>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关联矩阵为节点到边的关系</a:t>
            </a:r>
          </a:p>
        </p:txBody>
      </p:sp>
      <p:sp>
        <p:nvSpPr>
          <p:cNvPr id="10" name="文本框 9">
            <a:extLst>
              <a:ext uri="{FF2B5EF4-FFF2-40B4-BE49-F238E27FC236}">
                <a16:creationId xmlns:a16="http://schemas.microsoft.com/office/drawing/2014/main" id="{E77FDAAA-8852-448A-AF8E-BC01B700475E}"/>
              </a:ext>
            </a:extLst>
          </p:cNvPr>
          <p:cNvSpPr txBox="1"/>
          <p:nvPr/>
        </p:nvSpPr>
        <p:spPr>
          <a:xfrm>
            <a:off x="5239435" y="3188464"/>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每条边有两个端点（超图不满足）</a:t>
            </a:r>
          </a:p>
        </p:txBody>
      </p:sp>
      <p:sp>
        <p:nvSpPr>
          <p:cNvPr id="11" name="文本框 10">
            <a:extLst>
              <a:ext uri="{FF2B5EF4-FFF2-40B4-BE49-F238E27FC236}">
                <a16:creationId xmlns:a16="http://schemas.microsoft.com/office/drawing/2014/main" id="{B7A9CDBE-FFCE-4A3A-92CE-806E3055C216}"/>
              </a:ext>
            </a:extLst>
          </p:cNvPr>
          <p:cNvSpPr txBox="1"/>
          <p:nvPr/>
        </p:nvSpPr>
        <p:spPr>
          <a:xfrm>
            <a:off x="5239435" y="3782189"/>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每个节点关联的边数（度）</a:t>
            </a:r>
          </a:p>
        </p:txBody>
      </p:sp>
      <p:sp>
        <p:nvSpPr>
          <p:cNvPr id="12" name="文本框 11">
            <a:extLst>
              <a:ext uri="{FF2B5EF4-FFF2-40B4-BE49-F238E27FC236}">
                <a16:creationId xmlns:a16="http://schemas.microsoft.com/office/drawing/2014/main" id="{C4FDEA08-9D19-4EA9-9B08-701D852180FD}"/>
              </a:ext>
            </a:extLst>
          </p:cNvPr>
          <p:cNvSpPr txBox="1"/>
          <p:nvPr/>
        </p:nvSpPr>
        <p:spPr>
          <a:xfrm>
            <a:off x="4860033" y="4375914"/>
            <a:ext cx="4283968"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所有节点关联的边数之和为两倍边数</a:t>
            </a:r>
          </a:p>
        </p:txBody>
      </p:sp>
      <p:sp>
        <p:nvSpPr>
          <p:cNvPr id="13" name="文本框 12">
            <a:extLst>
              <a:ext uri="{FF2B5EF4-FFF2-40B4-BE49-F238E27FC236}">
                <a16:creationId xmlns:a16="http://schemas.microsoft.com/office/drawing/2014/main" id="{C7D76BE2-5875-4977-851E-F8E9673D85E8}"/>
              </a:ext>
            </a:extLst>
          </p:cNvPr>
          <p:cNvSpPr txBox="1"/>
          <p:nvPr/>
        </p:nvSpPr>
        <p:spPr>
          <a:xfrm>
            <a:off x="5244013" y="5057775"/>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多重图上两端点相同的边</a:t>
            </a:r>
          </a:p>
        </p:txBody>
      </p:sp>
    </p:spTree>
    <p:extLst>
      <p:ext uri="{BB962C8B-B14F-4D97-AF65-F5344CB8AC3E}">
        <p14:creationId xmlns:p14="http://schemas.microsoft.com/office/powerpoint/2010/main" val="396875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0211"/>
                                        </p:tgtEl>
                                        <p:attrNameLst>
                                          <p:attrName>style.visibility</p:attrName>
                                        </p:attrNameLst>
                                      </p:cBhvr>
                                      <p:to>
                                        <p:strVal val="visible"/>
                                      </p:to>
                                    </p:set>
                                    <p:anim calcmode="lin" valueType="num">
                                      <p:cBhvr additive="base">
                                        <p:cTn id="7" dur="500" fill="hold"/>
                                        <p:tgtEl>
                                          <p:spTgt spid="350211"/>
                                        </p:tgtEl>
                                        <p:attrNameLst>
                                          <p:attrName>ppt_x</p:attrName>
                                        </p:attrNameLst>
                                      </p:cBhvr>
                                      <p:tavLst>
                                        <p:tav tm="0">
                                          <p:val>
                                            <p:strVal val="0-#ppt_w/2"/>
                                          </p:val>
                                        </p:tav>
                                        <p:tav tm="100000">
                                          <p:val>
                                            <p:strVal val="#ppt_x"/>
                                          </p:val>
                                        </p:tav>
                                      </p:tavLst>
                                    </p:anim>
                                    <p:anim calcmode="lin" valueType="num">
                                      <p:cBhvr additive="base">
                                        <p:cTn id="8" dur="500" fill="hold"/>
                                        <p:tgtEl>
                                          <p:spTgt spid="35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10D1A50-2DFB-4A68-8DAD-6AAA6D9AF485}" type="slidenum">
              <a:rPr lang="en-US" altLang="zh-CN"/>
              <a:pPr/>
              <a:t>2</a:t>
            </a:fld>
            <a:endParaRPr lang="en-US" altLang="zh-CN"/>
          </a:p>
        </p:txBody>
      </p:sp>
      <p:sp>
        <p:nvSpPr>
          <p:cNvPr id="268291"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第五部分</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图论</a:t>
            </a:r>
          </a:p>
        </p:txBody>
      </p:sp>
      <p:sp>
        <p:nvSpPr>
          <p:cNvPr id="268302" name="Rectangle 14"/>
          <p:cNvSpPr>
            <a:spLocks noChangeArrowheads="1"/>
          </p:cNvSpPr>
          <p:nvPr/>
        </p:nvSpPr>
        <p:spPr bwMode="auto">
          <a:xfrm>
            <a:off x="395288" y="1268413"/>
            <a:ext cx="7777162"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FF9900"/>
              </a:buClr>
              <a:buFont typeface="Wingdings" panose="05000000000000000000" pitchFamily="2" charset="2"/>
              <a:buNone/>
            </a:pPr>
            <a:r>
              <a:rPr lang="zh-CN" altLang="en-US" b="1" dirty="0"/>
              <a:t>本部分主要内容</a:t>
            </a:r>
          </a:p>
          <a:p>
            <a:pPr>
              <a:spcBef>
                <a:spcPct val="20000"/>
              </a:spcBef>
              <a:buClr>
                <a:srgbClr val="FF9900"/>
              </a:buClr>
              <a:buFont typeface="Wingdings" panose="05000000000000000000" pitchFamily="2" charset="2"/>
              <a:buChar char="l"/>
            </a:pPr>
            <a:r>
              <a:rPr lang="zh-CN" altLang="en-US" b="1" dirty="0"/>
              <a:t>  图的基本概念</a:t>
            </a:r>
          </a:p>
          <a:p>
            <a:pPr>
              <a:spcBef>
                <a:spcPct val="20000"/>
              </a:spcBef>
              <a:buClr>
                <a:srgbClr val="FF9900"/>
              </a:buClr>
              <a:buFont typeface="Wingdings" panose="05000000000000000000" pitchFamily="2" charset="2"/>
              <a:buChar char="l"/>
            </a:pPr>
            <a:r>
              <a:rPr lang="zh-CN" altLang="en-US" b="1" dirty="0"/>
              <a:t>  欧拉图、哈密顿图</a:t>
            </a:r>
          </a:p>
          <a:p>
            <a:pPr>
              <a:spcBef>
                <a:spcPct val="20000"/>
              </a:spcBef>
              <a:buClr>
                <a:srgbClr val="FF9900"/>
              </a:buClr>
              <a:buFont typeface="Wingdings" panose="05000000000000000000" pitchFamily="2" charset="2"/>
              <a:buChar char="l"/>
            </a:pPr>
            <a:r>
              <a:rPr lang="zh-CN" altLang="en-US" b="1" dirty="0"/>
              <a:t>  树</a:t>
            </a:r>
          </a:p>
          <a:p>
            <a:pPr>
              <a:spcBef>
                <a:spcPct val="20000"/>
              </a:spcBef>
              <a:buClr>
                <a:srgbClr val="FF9900"/>
              </a:buClr>
              <a:buFont typeface="Wingdings" panose="05000000000000000000" pitchFamily="2" charset="2"/>
              <a:buChar char="l"/>
            </a:pPr>
            <a:r>
              <a:rPr lang="zh-CN" altLang="en-US" b="1" dirty="0"/>
              <a:t>  平面图</a:t>
            </a:r>
          </a:p>
          <a:p>
            <a:pPr>
              <a:spcBef>
                <a:spcPct val="20000"/>
              </a:spcBef>
              <a:buClr>
                <a:srgbClr val="FF9900"/>
              </a:buClr>
              <a:buFont typeface="Wingdings" panose="05000000000000000000" pitchFamily="2" charset="2"/>
              <a:buChar char="l"/>
            </a:pPr>
            <a:r>
              <a:rPr lang="zh-CN" altLang="en-US" b="1" dirty="0"/>
              <a:t>  支配集、覆盖集、独立集、匹配与着色</a:t>
            </a:r>
          </a:p>
          <a:p>
            <a:endParaRPr lang="zh-CN" altLang="en-US" b="1" dirty="0"/>
          </a:p>
          <a:p>
            <a:pPr>
              <a:spcBef>
                <a:spcPct val="20000"/>
              </a:spcBef>
              <a:buClr>
                <a:srgbClr val="FF9900"/>
              </a:buClr>
              <a:buFont typeface="Wingdings" panose="05000000000000000000" pitchFamily="2" charset="2"/>
              <a:buChar char="l"/>
            </a:pPr>
            <a:endParaRPr lang="en-US" altLang="zh-CN" b="1"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8291"/>
                                        </p:tgtEl>
                                        <p:attrNameLst>
                                          <p:attrName>style.visibility</p:attrName>
                                        </p:attrNameLst>
                                      </p:cBhvr>
                                      <p:to>
                                        <p:strVal val="visible"/>
                                      </p:to>
                                    </p:set>
                                    <p:anim calcmode="lin" valueType="num">
                                      <p:cBhvr additive="base">
                                        <p:cTn id="7" dur="1000" fill="hold"/>
                                        <p:tgtEl>
                                          <p:spTgt spid="268291"/>
                                        </p:tgtEl>
                                        <p:attrNameLst>
                                          <p:attrName>ppt_x</p:attrName>
                                        </p:attrNameLst>
                                      </p:cBhvr>
                                      <p:tavLst>
                                        <p:tav tm="0">
                                          <p:val>
                                            <p:strVal val="0-#ppt_w/2"/>
                                          </p:val>
                                        </p:tav>
                                        <p:tav tm="100000">
                                          <p:val>
                                            <p:strVal val="#ppt_x"/>
                                          </p:val>
                                        </p:tav>
                                      </p:tavLst>
                                    </p:anim>
                                    <p:anim calcmode="lin" valueType="num">
                                      <p:cBhvr additive="base">
                                        <p:cTn id="8" dur="1000" fill="hold"/>
                                        <p:tgtEl>
                                          <p:spTgt spid="268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67B8A178-3641-4717-9D45-B0B07EF9429C}" type="slidenum">
              <a:rPr lang="en-US" altLang="zh-CN"/>
              <a:pPr/>
              <a:t>20</a:t>
            </a:fld>
            <a:endParaRPr lang="en-US" altLang="zh-CN"/>
          </a:p>
        </p:txBody>
      </p:sp>
      <p:graphicFrame>
        <p:nvGraphicFramePr>
          <p:cNvPr id="352263" name="Object 7"/>
          <p:cNvGraphicFramePr>
            <a:graphicFrameLocks noChangeAspect="1"/>
          </p:cNvGraphicFramePr>
          <p:nvPr/>
        </p:nvGraphicFramePr>
        <p:xfrm>
          <a:off x="900113" y="4437063"/>
          <a:ext cx="7693025" cy="1828800"/>
        </p:xfrm>
        <a:graphic>
          <a:graphicData uri="http://schemas.openxmlformats.org/presentationml/2006/ole">
            <mc:AlternateContent xmlns:mc="http://schemas.openxmlformats.org/markup-compatibility/2006">
              <mc:Choice xmlns:v="urn:schemas-microsoft-com:vml" Requires="v">
                <p:oleObj spid="_x0000_s449700" name="公式" r:id="rId4" imgW="4228920" imgH="1002960" progId="Equation.3">
                  <p:embed/>
                </p:oleObj>
              </mc:Choice>
              <mc:Fallback>
                <p:oleObj name="公式" r:id="rId4" imgW="4228920" imgH="1002960" progId="Equation.3">
                  <p:embed/>
                  <p:pic>
                    <p:nvPicPr>
                      <p:cNvPr id="35226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437063"/>
                        <a:ext cx="769302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2265" name="Rectangle 9"/>
          <p:cNvSpPr>
            <a:spLocks noChangeArrowheads="1"/>
          </p:cNvSpPr>
          <p:nvPr/>
        </p:nvSpPr>
        <p:spPr bwMode="auto">
          <a:xfrm>
            <a:off x="250825" y="1125538"/>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有向图的关联矩阵（无环有向图）</a:t>
            </a:r>
            <a:endParaRPr lang="zh-CN" altLang="en-US">
              <a:ea typeface="华文中宋" panose="02010600040101010101" pitchFamily="2" charset="-122"/>
              <a:cs typeface="Times New Roman" panose="02020603050405020304" pitchFamily="18" charset="0"/>
            </a:endParaRPr>
          </a:p>
        </p:txBody>
      </p:sp>
      <p:sp>
        <p:nvSpPr>
          <p:cNvPr id="352266" name="Rectangle 10"/>
          <p:cNvSpPr>
            <a:spLocks noChangeArrowheads="1"/>
          </p:cNvSpPr>
          <p:nvPr/>
        </p:nvSpPr>
        <p:spPr bwMode="auto">
          <a:xfrm>
            <a:off x="323850" y="1557338"/>
            <a:ext cx="781208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spAutoFit/>
          </a:bodyPr>
          <a:lstStyle>
            <a:lvl1pPr indent="1143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dirty="0">
                <a:solidFill>
                  <a:srgbClr val="A50021"/>
                </a:solidFill>
                <a:latin typeface="Times New Roman" panose="02020603050405020304" pitchFamily="18" charset="0"/>
                <a:cs typeface="Times New Roman" panose="02020603050405020304" pitchFamily="18" charset="0"/>
              </a:rPr>
            </a:br>
            <a:r>
              <a:rPr lang="en-US" altLang="zh-CN" sz="1000"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solidFill>
                  <a:srgbClr val="A50021"/>
                </a:solidFill>
                <a:latin typeface="华文中宋" panose="02010600040101010101" pitchFamily="2" charset="-122"/>
                <a:ea typeface="华文中宋" panose="02010600040101010101" pitchFamily="2" charset="-122"/>
                <a:cs typeface="Times New Roman" panose="02020603050405020304" pitchFamily="18" charset="0"/>
              </a:rPr>
              <a:t>定义</a:t>
            </a:r>
            <a:r>
              <a:rPr lang="en-US" altLang="zh-CN" b="1"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14.21</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有向图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，令</a:t>
            </a: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endParaRPr>
          </a:p>
          <a:p>
            <a:pPr eaLnBrk="0" hangingPunct="0"/>
            <a:r>
              <a:rPr lang="zh-CN" altLang="en-US" b="1" dirty="0">
                <a:latin typeface="Times New Roman" panose="02020603050405020304" pitchFamily="18" charset="0"/>
              </a:rPr>
              <a:t>则称 </a:t>
            </a:r>
            <a:r>
              <a:rPr lang="en-US" altLang="zh-CN" b="1" dirty="0">
                <a:latin typeface="Times New Roman" panose="02020603050405020304" pitchFamily="18" charset="0"/>
              </a:rPr>
              <a:t>(</a:t>
            </a:r>
            <a:r>
              <a:rPr lang="en-US" altLang="zh-CN" b="1" i="1" dirty="0" err="1">
                <a:latin typeface="Times New Roman" panose="02020603050405020304" pitchFamily="18" charset="0"/>
              </a:rPr>
              <a:t>m</a:t>
            </a:r>
            <a:r>
              <a:rPr lang="en-US" altLang="zh-CN" b="1" i="1" baseline="-30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30000" dirty="0" err="1">
                <a:latin typeface="Times New Roman" panose="02020603050405020304" pitchFamily="18" charset="0"/>
              </a:rPr>
              <a:t>n</a:t>
            </a:r>
            <a:r>
              <a:rPr lang="en-US" altLang="zh-CN" b="1" baseline="-30000" dirty="0" err="1">
                <a:latin typeface="Times New Roman" panose="02020603050405020304" pitchFamily="18" charset="0"/>
                <a:sym typeface="Symbol" panose="05050102010706020507" pitchFamily="18" charset="2"/>
              </a:rPr>
              <a:t></a:t>
            </a:r>
            <a:r>
              <a:rPr lang="en-US" altLang="zh-CN" b="1" i="1" baseline="-30000" dirty="0" err="1">
                <a:latin typeface="Times New Roman" panose="02020603050405020304" pitchFamily="18" charset="0"/>
              </a:rPr>
              <a:t>m</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a:t>
            </a:r>
            <a:r>
              <a:rPr lang="zh-CN" altLang="en-US" b="1" dirty="0">
                <a:solidFill>
                  <a:srgbClr val="A50021"/>
                </a:solidFill>
                <a:latin typeface="Times New Roman" panose="02020603050405020304" pitchFamily="18" charset="0"/>
                <a:sym typeface="Symbol" panose="05050102010706020507" pitchFamily="18" charset="2"/>
              </a:rPr>
              <a:t>关联矩阵</a:t>
            </a:r>
            <a:r>
              <a:rPr lang="zh-CN" altLang="en-US" b="1" dirty="0">
                <a:latin typeface="Times New Roman" panose="02020603050405020304" pitchFamily="18" charset="0"/>
                <a:sym typeface="Symbol" panose="05050102010706020507" pitchFamily="18" charset="2"/>
              </a:rPr>
              <a:t>，记为</a:t>
            </a:r>
            <a:r>
              <a:rPr lang="en-US" altLang="zh-CN" b="1" i="1" dirty="0">
                <a:latin typeface="Times New Roman" panose="02020603050405020304" pitchFamily="18" charset="0"/>
                <a:sym typeface="Symbol" panose="05050102010706020507" pitchFamily="18" charset="2"/>
              </a:rPr>
              <a:t>M</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endParaRPr lang="en-US" altLang="zh-CN" b="1" dirty="0">
              <a:solidFill>
                <a:srgbClr val="A50021"/>
              </a:solidFill>
              <a:latin typeface="Times New Roman" panose="02020603050405020304" pitchFamily="18" charset="0"/>
              <a:sym typeface="Symbol" panose="05050102010706020507" pitchFamily="18" charset="2"/>
            </a:endParaRPr>
          </a:p>
          <a:p>
            <a:pPr eaLnBrk="0" hangingPunct="0"/>
            <a:r>
              <a:rPr lang="en-US" altLang="zh-CN" b="1" baseline="-30000" dirty="0">
                <a:latin typeface="Times New Roman" panose="02020603050405020304" pitchFamily="18" charset="0"/>
                <a:sym typeface="Symbol" panose="05050102010706020507" pitchFamily="18" charset="2"/>
              </a:rPr>
              <a:t>   </a:t>
            </a:r>
          </a:p>
        </p:txBody>
      </p:sp>
      <p:sp>
        <p:nvSpPr>
          <p:cNvPr id="352267" name="Rectangle 11"/>
          <p:cNvSpPr>
            <a:spLocks noChangeArrowheads="1"/>
          </p:cNvSpPr>
          <p:nvPr/>
        </p:nvSpPr>
        <p:spPr bwMode="auto">
          <a:xfrm>
            <a:off x="793623" y="6140450"/>
            <a:ext cx="35910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b="1" dirty="0">
                <a:latin typeface="+mn-ea"/>
                <a:ea typeface="+mn-ea"/>
                <a:cs typeface="Times New Roman" panose="02020603050405020304" pitchFamily="18" charset="0"/>
              </a:rPr>
              <a:t>(4) </a:t>
            </a:r>
            <a:r>
              <a:rPr lang="zh-CN" altLang="en-US" b="1" dirty="0">
                <a:latin typeface="+mn-ea"/>
                <a:ea typeface="+mn-ea"/>
                <a:cs typeface="Times New Roman" panose="02020603050405020304" pitchFamily="18" charset="0"/>
              </a:rPr>
              <a:t>平行边对应的列相同</a:t>
            </a:r>
          </a:p>
        </p:txBody>
      </p:sp>
      <p:sp>
        <p:nvSpPr>
          <p:cNvPr id="352268" name="Rectangle 12"/>
          <p:cNvSpPr>
            <a:spLocks noChangeArrowheads="1"/>
          </p:cNvSpPr>
          <p:nvPr/>
        </p:nvSpPr>
        <p:spPr bwMode="auto">
          <a:xfrm>
            <a:off x="468313" y="40767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ym typeface="Symbol" panose="05050102010706020507" pitchFamily="18" charset="2"/>
              </a:rPr>
              <a:t>性质</a:t>
            </a:r>
          </a:p>
        </p:txBody>
      </p:sp>
      <p:sp>
        <p:nvSpPr>
          <p:cNvPr id="352269" name="Rectangle 13"/>
          <p:cNvSpPr>
            <a:spLocks noChangeArrowheads="1"/>
          </p:cNvSpPr>
          <p:nvPr/>
        </p:nvSpPr>
        <p:spPr bwMode="auto">
          <a:xfrm>
            <a:off x="1908175" y="200025"/>
            <a:ext cx="5976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3200" dirty="0">
                <a:latin typeface="华文中宋" panose="02010600040101010101" pitchFamily="2" charset="-122"/>
                <a:ea typeface="华文中宋" panose="02010600040101010101" pitchFamily="2" charset="-122"/>
                <a:cs typeface="Times New Roman" panose="02020603050405020304" pitchFamily="18" charset="0"/>
              </a:rPr>
              <a:t>图的矩阵表示下度的计算</a:t>
            </a:r>
            <a:endParaRPr lang="zh-CN" altLang="en-US" sz="3200" dirty="0">
              <a:ea typeface="华文中宋"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C1AF9C7-247F-42F2-A8BF-0A06B8B7569D}"/>
              </a:ext>
            </a:extLst>
          </p:cNvPr>
          <p:cNvSpPr txBox="1"/>
          <p:nvPr/>
        </p:nvSpPr>
        <p:spPr>
          <a:xfrm>
            <a:off x="5238461" y="4505495"/>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每条边有始有终</a:t>
            </a:r>
          </a:p>
        </p:txBody>
      </p:sp>
      <p:sp>
        <p:nvSpPr>
          <p:cNvPr id="12" name="文本框 11">
            <a:extLst>
              <a:ext uri="{FF2B5EF4-FFF2-40B4-BE49-F238E27FC236}">
                <a16:creationId xmlns:a16="http://schemas.microsoft.com/office/drawing/2014/main" id="{252728A5-64B3-4DC7-AC5E-33C8C166701E}"/>
              </a:ext>
            </a:extLst>
          </p:cNvPr>
          <p:cNvSpPr txBox="1"/>
          <p:nvPr/>
        </p:nvSpPr>
        <p:spPr>
          <a:xfrm>
            <a:off x="3563888" y="5398067"/>
            <a:ext cx="5580113"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每个节点的入射边数（入度）、射出边数（出度）</a:t>
            </a:r>
          </a:p>
        </p:txBody>
      </p:sp>
      <p:sp>
        <p:nvSpPr>
          <p:cNvPr id="13" name="文本框 12">
            <a:extLst>
              <a:ext uri="{FF2B5EF4-FFF2-40B4-BE49-F238E27FC236}">
                <a16:creationId xmlns:a16="http://schemas.microsoft.com/office/drawing/2014/main" id="{4B275804-B175-487F-8DA8-79A31DA6DEC4}"/>
              </a:ext>
            </a:extLst>
          </p:cNvPr>
          <p:cNvSpPr txBox="1"/>
          <p:nvPr/>
        </p:nvSpPr>
        <p:spPr>
          <a:xfrm>
            <a:off x="5121275" y="5740340"/>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出入平衡</a:t>
            </a:r>
          </a:p>
        </p:txBody>
      </p:sp>
      <p:graphicFrame>
        <p:nvGraphicFramePr>
          <p:cNvPr id="352264" name="Object 8"/>
          <p:cNvGraphicFramePr>
            <a:graphicFrameLocks noChangeAspect="1"/>
          </p:cNvGraphicFramePr>
          <p:nvPr/>
        </p:nvGraphicFramePr>
        <p:xfrm>
          <a:off x="2267744" y="2122468"/>
          <a:ext cx="3425701" cy="1461971"/>
        </p:xfrm>
        <a:graphic>
          <a:graphicData uri="http://schemas.openxmlformats.org/presentationml/2006/ole">
            <mc:AlternateContent xmlns:mc="http://schemas.openxmlformats.org/markup-compatibility/2006">
              <mc:Choice xmlns:v="urn:schemas-microsoft-com:vml" Requires="v">
                <p:oleObj spid="_x0000_s449701" name="公式" r:id="rId6" imgW="1688760" imgH="736560" progId="Equation.3">
                  <p:embed/>
                </p:oleObj>
              </mc:Choice>
              <mc:Fallback>
                <p:oleObj name="公式" r:id="rId6" imgW="1688760" imgH="736560" progId="Equation.3">
                  <p:embed/>
                  <p:pic>
                    <p:nvPicPr>
                      <p:cNvPr id="35226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2122468"/>
                        <a:ext cx="3425701" cy="1461971"/>
                      </a:xfrm>
                      <a:prstGeom prst="rect">
                        <a:avLst/>
                      </a:prstGeom>
                      <a:noFill/>
                      <a:extLst/>
                    </p:spPr>
                  </p:pic>
                </p:oleObj>
              </mc:Fallback>
            </mc:AlternateContent>
          </a:graphicData>
        </a:graphic>
      </p:graphicFrame>
    </p:spTree>
    <p:extLst>
      <p:ext uri="{BB962C8B-B14F-4D97-AF65-F5344CB8AC3E}">
        <p14:creationId xmlns:p14="http://schemas.microsoft.com/office/powerpoint/2010/main" val="70401590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21</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华文中宋" panose="02010600040101010101" pitchFamily="2" charset="-122"/>
                <a:ea typeface="华文中宋" panose="02010600040101010101" pitchFamily="2" charset="-122"/>
                <a:cs typeface="Times New Roman" panose="02020603050405020304" pitchFamily="18" charset="0"/>
              </a:rPr>
              <a:t>图的矩阵表示下度的计算</a:t>
            </a:r>
            <a:endParaRPr lang="zh-CN" altLang="en-US" dirty="0">
              <a:ea typeface="华文中宋" panose="02010600040101010101" pitchFamily="2" charset="-122"/>
              <a:cs typeface="Times New Roman" panose="02020603050405020304" pitchFamily="18" charset="0"/>
            </a:endParaRP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14.22</a:t>
            </a:r>
            <a:r>
              <a:rPr lang="en-US" altLang="zh-CN" dirty="0">
                <a:latin typeface="Times New Roman" panose="02020603050405020304" pitchFamily="18" charset="0"/>
              </a:rPr>
              <a:t>  </a:t>
            </a:r>
            <a:r>
              <a:rPr lang="zh-CN" altLang="en-US" dirty="0">
                <a:latin typeface="Times New Roman" panose="02020603050405020304" pitchFamily="18" charset="0"/>
              </a:rPr>
              <a:t>设有向图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p>
          <a:p>
            <a:pPr marL="0" indent="0"/>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zh-CN" altLang="en-US" dirty="0">
                <a:latin typeface="Times New Roman" panose="02020603050405020304" pitchFamily="18" charset="0"/>
              </a:rPr>
              <a:t>令</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为顶点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邻接到顶点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边的条数</a:t>
            </a:r>
            <a:r>
              <a:rPr lang="en-US" altLang="zh-CN" dirty="0">
                <a:latin typeface="Times New Roman" panose="02020603050405020304" pitchFamily="18" charset="0"/>
              </a:rPr>
              <a:t>, </a:t>
            </a:r>
            <a:r>
              <a:rPr lang="zh-CN" altLang="en-US" dirty="0">
                <a:latin typeface="Times New Roman" panose="02020603050405020304" pitchFamily="18" charset="0"/>
              </a:rPr>
              <a:t>称</a:t>
            </a:r>
            <a:r>
              <a:rPr lang="en-US" altLang="zh-CN" dirty="0">
                <a:latin typeface="Times New Roman" panose="02020603050405020304" pitchFamily="18" charset="0"/>
              </a:rPr>
              <a:t>(</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rPr>
              <a:t>×</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a:t>
            </a:r>
            <a:r>
              <a:rPr lang="en-US" altLang="zh-CN" i="1" dirty="0">
                <a:latin typeface="Times New Roman" panose="02020603050405020304" pitchFamily="18" charset="0"/>
              </a:rPr>
              <a:t>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邻接矩阵</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zh-CN" altLang="en-US" dirty="0">
                <a:latin typeface="Times New Roman" panose="02020603050405020304" pitchFamily="18" charset="0"/>
              </a:rPr>
              <a:t>或简记为</a:t>
            </a:r>
            <a:r>
              <a:rPr lang="en-US" altLang="zh-CN" i="1" dirty="0">
                <a:latin typeface="Times New Roman" panose="02020603050405020304" pitchFamily="18" charset="0"/>
              </a:rPr>
              <a:t>A</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性质</a:t>
            </a:r>
          </a:p>
          <a:p>
            <a:pPr marL="0" indent="0" algn="just"/>
            <a:r>
              <a:rPr lang="zh-CN" altLang="en-US" dirty="0"/>
              <a:t> </a:t>
            </a:r>
          </a:p>
        </p:txBody>
      </p:sp>
      <p:graphicFrame>
        <p:nvGraphicFramePr>
          <p:cNvPr id="354313" name="Object 9"/>
          <p:cNvGraphicFramePr>
            <a:graphicFrameLocks noChangeAspect="1"/>
          </p:cNvGraphicFramePr>
          <p:nvPr/>
        </p:nvGraphicFramePr>
        <p:xfrm>
          <a:off x="971550" y="3500438"/>
          <a:ext cx="5688013" cy="2652712"/>
        </p:xfrm>
        <a:graphic>
          <a:graphicData uri="http://schemas.openxmlformats.org/presentationml/2006/ole">
            <mc:AlternateContent xmlns:mc="http://schemas.openxmlformats.org/markup-compatibility/2006">
              <mc:Choice xmlns:v="urn:schemas-microsoft-com:vml" Requires="v">
                <p:oleObj spid="_x0000_s450644" name="公式" r:id="rId4" imgW="2831760" imgH="1320480" progId="Equation.3">
                  <p:embed/>
                </p:oleObj>
              </mc:Choice>
              <mc:Fallback>
                <p:oleObj name="公式" r:id="rId4" imgW="2831760" imgH="1320480" progId="Equation.3">
                  <p:embed/>
                  <p:pic>
                    <p:nvPicPr>
                      <p:cNvPr id="3543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500438"/>
                        <a:ext cx="5688013" cy="265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邻接矩阵为节点到节点的关系</a:t>
            </a:r>
          </a:p>
        </p:txBody>
      </p:sp>
      <p:sp>
        <p:nvSpPr>
          <p:cNvPr id="8" name="文本框 7">
            <a:extLst>
              <a:ext uri="{FF2B5EF4-FFF2-40B4-BE49-F238E27FC236}">
                <a16:creationId xmlns:a16="http://schemas.microsoft.com/office/drawing/2014/main" id="{545363DC-FA0A-4FE1-85CD-2EA75571A67A}"/>
              </a:ext>
            </a:extLst>
          </p:cNvPr>
          <p:cNvSpPr txBox="1"/>
          <p:nvPr/>
        </p:nvSpPr>
        <p:spPr>
          <a:xfrm>
            <a:off x="4016325" y="2348880"/>
            <a:ext cx="453712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更常用于记录简单图上的边权等信息</a:t>
            </a:r>
          </a:p>
        </p:txBody>
      </p:sp>
      <p:sp>
        <p:nvSpPr>
          <p:cNvPr id="9" name="文本框 8">
            <a:extLst>
              <a:ext uri="{FF2B5EF4-FFF2-40B4-BE49-F238E27FC236}">
                <a16:creationId xmlns:a16="http://schemas.microsoft.com/office/drawing/2014/main" id="{654CB6E8-FF80-4B98-B0D6-041F1BAC34DE}"/>
              </a:ext>
            </a:extLst>
          </p:cNvPr>
          <p:cNvSpPr txBox="1"/>
          <p:nvPr/>
        </p:nvSpPr>
        <p:spPr>
          <a:xfrm>
            <a:off x="6559252" y="4829969"/>
            <a:ext cx="2608421"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总边数</a:t>
            </a:r>
          </a:p>
        </p:txBody>
      </p:sp>
      <p:sp>
        <p:nvSpPr>
          <p:cNvPr id="10" name="文本框 9">
            <a:extLst>
              <a:ext uri="{FF2B5EF4-FFF2-40B4-BE49-F238E27FC236}">
                <a16:creationId xmlns:a16="http://schemas.microsoft.com/office/drawing/2014/main" id="{C193454D-2AD3-4816-96E7-CAB846D89E69}"/>
              </a:ext>
            </a:extLst>
          </p:cNvPr>
          <p:cNvSpPr txBox="1"/>
          <p:nvPr/>
        </p:nvSpPr>
        <p:spPr>
          <a:xfrm>
            <a:off x="6553200" y="5618897"/>
            <a:ext cx="2608421"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总自环数</a:t>
            </a:r>
          </a:p>
        </p:txBody>
      </p:sp>
      <p:sp>
        <p:nvSpPr>
          <p:cNvPr id="12" name="文本框 11">
            <a:extLst>
              <a:ext uri="{FF2B5EF4-FFF2-40B4-BE49-F238E27FC236}">
                <a16:creationId xmlns:a16="http://schemas.microsoft.com/office/drawing/2014/main" id="{FCB6CED5-D882-48E2-A72A-4C6074B41DC2}"/>
              </a:ext>
            </a:extLst>
          </p:cNvPr>
          <p:cNvSpPr txBox="1"/>
          <p:nvPr/>
        </p:nvSpPr>
        <p:spPr>
          <a:xfrm>
            <a:off x="5925294" y="367841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每个点的出度</a:t>
            </a:r>
          </a:p>
        </p:txBody>
      </p:sp>
      <p:sp>
        <p:nvSpPr>
          <p:cNvPr id="13" name="文本框 12">
            <a:extLst>
              <a:ext uri="{FF2B5EF4-FFF2-40B4-BE49-F238E27FC236}">
                <a16:creationId xmlns:a16="http://schemas.microsoft.com/office/drawing/2014/main" id="{3E1C5D7E-B6C6-4D32-91DE-BA450891CEB6}"/>
              </a:ext>
            </a:extLst>
          </p:cNvPr>
          <p:cNvSpPr txBox="1"/>
          <p:nvPr/>
        </p:nvSpPr>
        <p:spPr>
          <a:xfrm>
            <a:off x="5925294" y="4195733"/>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每个点的入度</a:t>
            </a:r>
          </a:p>
        </p:txBody>
      </p:sp>
    </p:spTree>
    <p:extLst>
      <p:ext uri="{BB962C8B-B14F-4D97-AF65-F5344CB8AC3E}">
        <p14:creationId xmlns:p14="http://schemas.microsoft.com/office/powerpoint/2010/main" val="336798579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D3AE468E-0D6D-403E-BB29-E3C4BF529A94}" type="slidenum">
              <a:rPr lang="en-US" altLang="zh-CN"/>
              <a:pPr/>
              <a:t>22</a:t>
            </a:fld>
            <a:endParaRPr lang="en-US" altLang="zh-CN"/>
          </a:p>
        </p:txBody>
      </p:sp>
      <p:graphicFrame>
        <p:nvGraphicFramePr>
          <p:cNvPr id="288776" name="Object 8"/>
          <p:cNvGraphicFramePr>
            <a:graphicFrameLocks noChangeAspect="1"/>
          </p:cNvGraphicFramePr>
          <p:nvPr/>
        </p:nvGraphicFramePr>
        <p:xfrm>
          <a:off x="1812925" y="1773238"/>
          <a:ext cx="1628775" cy="776287"/>
        </p:xfrm>
        <a:graphic>
          <a:graphicData uri="http://schemas.openxmlformats.org/presentationml/2006/ole">
            <mc:AlternateContent xmlns:mc="http://schemas.openxmlformats.org/markup-compatibility/2006">
              <mc:Choice xmlns:v="urn:schemas-microsoft-com:vml" Requires="v">
                <p:oleObj spid="_x0000_s288998" name="公式" r:id="rId4" imgW="901440" imgH="431640" progId="Equation.3">
                  <p:embed/>
                </p:oleObj>
              </mc:Choice>
              <mc:Fallback>
                <p:oleObj name="公式" r:id="rId4" imgW="901440" imgH="4316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1773238"/>
                        <a:ext cx="1628775" cy="77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8775" name="Object 7"/>
          <p:cNvGraphicFramePr>
            <a:graphicFrameLocks noChangeAspect="1"/>
          </p:cNvGraphicFramePr>
          <p:nvPr/>
        </p:nvGraphicFramePr>
        <p:xfrm>
          <a:off x="1619250" y="4292600"/>
          <a:ext cx="5891213" cy="871538"/>
        </p:xfrm>
        <a:graphic>
          <a:graphicData uri="http://schemas.openxmlformats.org/presentationml/2006/ole">
            <mc:AlternateContent xmlns:mc="http://schemas.openxmlformats.org/markup-compatibility/2006">
              <mc:Choice xmlns:v="urn:schemas-microsoft-com:vml" Requires="v">
                <p:oleObj spid="_x0000_s288999" name="公式" r:id="rId6" imgW="2882880" imgH="431640" progId="Equation.3">
                  <p:embed/>
                </p:oleObj>
              </mc:Choice>
              <mc:Fallback>
                <p:oleObj name="公式" r:id="rId6" imgW="288288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4292600"/>
                        <a:ext cx="5891213"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8777" name="Rectangle 9"/>
          <p:cNvSpPr>
            <a:spLocks noChangeArrowheads="1"/>
          </p:cNvSpPr>
          <p:nvPr/>
        </p:nvSpPr>
        <p:spPr bwMode="auto">
          <a:xfrm>
            <a:off x="323850" y="1266181"/>
            <a:ext cx="8465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495300" algn="l"/>
              </a:tabLst>
              <a:defRPr>
                <a:solidFill>
                  <a:schemeClr val="tx1"/>
                </a:solidFill>
                <a:latin typeface="Arial" panose="020B0604020202020204" pitchFamily="34" charset="0"/>
                <a:ea typeface="宋体" panose="02010600030101010101" pitchFamily="2" charset="-122"/>
              </a:defRPr>
            </a:lvl1pPr>
            <a:lvl2pPr>
              <a:tabLst>
                <a:tab pos="495300" algn="l"/>
              </a:tabLst>
              <a:defRPr>
                <a:solidFill>
                  <a:schemeClr val="tx1"/>
                </a:solidFill>
                <a:latin typeface="Arial" panose="020B0604020202020204" pitchFamily="34" charset="0"/>
                <a:ea typeface="宋体" panose="02010600030101010101" pitchFamily="2" charset="-122"/>
              </a:defRPr>
            </a:lvl2pPr>
            <a:lvl3pPr>
              <a:tabLst>
                <a:tab pos="495300" algn="l"/>
              </a:tabLst>
              <a:defRPr>
                <a:solidFill>
                  <a:schemeClr val="tx1"/>
                </a:solidFill>
                <a:latin typeface="Arial" panose="020B0604020202020204" pitchFamily="34" charset="0"/>
                <a:ea typeface="宋体" panose="02010600030101010101" pitchFamily="2" charset="-122"/>
              </a:defRPr>
            </a:lvl3pPr>
            <a:lvl4pPr>
              <a:tabLst>
                <a:tab pos="495300" algn="l"/>
              </a:tabLst>
              <a:defRPr>
                <a:solidFill>
                  <a:schemeClr val="tx1"/>
                </a:solidFill>
                <a:latin typeface="Arial" panose="020B0604020202020204" pitchFamily="34" charset="0"/>
                <a:ea typeface="宋体" panose="02010600030101010101" pitchFamily="2" charset="-122"/>
              </a:defRPr>
            </a:lvl4pPr>
            <a:lvl5pPr>
              <a:tabLst>
                <a:tab pos="4953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A50021"/>
                </a:solidFill>
                <a:latin typeface="宋体" panose="02010600030101010101" pitchFamily="2" charset="-122"/>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a:t>
            </a:r>
            <a:r>
              <a:rPr lang="en-US" altLang="zh-CN" b="1" dirty="0">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G</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宋体" panose="02010600030101010101" pitchFamily="2" charset="-122"/>
                <a:cs typeface="Times New Roman" panose="02020603050405020304" pitchFamily="18" charset="0"/>
              </a:rPr>
              <a:t>为任意无向图，</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a:t>
            </a:r>
            <a:r>
              <a:rPr lang="en-US" altLang="zh-CN" b="1" dirty="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m</a:t>
            </a:r>
            <a:r>
              <a:rPr lang="en-US" altLang="zh-CN" b="1" dirty="0">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cs typeface="Times New Roman" panose="02020603050405020304" pitchFamily="18" charset="0"/>
              </a:rPr>
              <a:t>则</a:t>
            </a:r>
            <a:endParaRPr lang="zh-CN" altLang="en-US" b="1" dirty="0">
              <a:cs typeface="Times New Roman" panose="02020603050405020304" pitchFamily="18" charset="0"/>
            </a:endParaRPr>
          </a:p>
        </p:txBody>
      </p:sp>
      <p:sp>
        <p:nvSpPr>
          <p:cNvPr id="288778" name="Rectangle 10"/>
          <p:cNvSpPr>
            <a:spLocks noChangeArrowheads="1"/>
          </p:cNvSpPr>
          <p:nvPr/>
        </p:nvSpPr>
        <p:spPr bwMode="auto">
          <a:xfrm>
            <a:off x="250825" y="2420938"/>
            <a:ext cx="8497888"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571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a:latin typeface="Times New Roman" panose="02020603050405020304" pitchFamily="18" charset="0"/>
                <a:cs typeface="Times New Roman" panose="02020603050405020304" pitchFamily="18" charset="0"/>
              </a:rPr>
            </a:br>
            <a:r>
              <a:rPr lang="zh-CN" altLang="en-US" b="1">
                <a:latin typeface="Times New Roman" panose="02020603050405020304" pitchFamily="18" charset="0"/>
                <a:cs typeface="Times New Roman" panose="02020603050405020304" pitchFamily="18" charset="0"/>
              </a:rPr>
              <a:t>证  </a:t>
            </a:r>
            <a:r>
              <a:rPr lang="en-US" altLang="zh-CN" b="1" i="1">
                <a:latin typeface="Times New Roman" panose="02020603050405020304" pitchFamily="18" charset="0"/>
                <a:cs typeface="Times New Roman" panose="02020603050405020304" pitchFamily="18" charset="0"/>
              </a:rPr>
              <a:t>G</a:t>
            </a:r>
            <a:r>
              <a:rPr lang="zh-CN" altLang="en-US" b="1">
                <a:latin typeface="Times New Roman" panose="02020603050405020304" pitchFamily="18" charset="0"/>
                <a:cs typeface="Times New Roman" panose="02020603050405020304" pitchFamily="18" charset="0"/>
              </a:rPr>
              <a:t>中每条边 </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包括环</a:t>
            </a:r>
            <a:r>
              <a:rPr lang="en-US" altLang="zh-CN" b="1">
                <a:latin typeface="Times New Roman" panose="02020603050405020304" pitchFamily="18" charset="0"/>
                <a:cs typeface="Times New Roman" panose="02020603050405020304" pitchFamily="18" charset="0"/>
              </a:rPr>
              <a:t>) </a:t>
            </a:r>
            <a:r>
              <a:rPr lang="zh-CN" altLang="en-US" b="1">
                <a:latin typeface="Times New Roman" panose="02020603050405020304" pitchFamily="18" charset="0"/>
                <a:cs typeface="Times New Roman" panose="02020603050405020304" pitchFamily="18" charset="0"/>
              </a:rPr>
              <a:t>均有两个端点，所以在计算</a:t>
            </a:r>
            <a:r>
              <a:rPr lang="en-US" altLang="zh-CN" b="1" i="1">
                <a:latin typeface="Times New Roman" panose="02020603050405020304" pitchFamily="18" charset="0"/>
                <a:cs typeface="Times New Roman" panose="02020603050405020304" pitchFamily="18" charset="0"/>
              </a:rPr>
              <a:t>G</a:t>
            </a:r>
            <a:r>
              <a:rPr lang="zh-CN" altLang="en-US" b="1">
                <a:latin typeface="Times New Roman" panose="02020603050405020304" pitchFamily="18" charset="0"/>
                <a:cs typeface="Times New Roman" panose="02020603050405020304" pitchFamily="18" charset="0"/>
              </a:rPr>
              <a:t>中各顶点度数之和时，每条边均提供</a:t>
            </a: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cs typeface="Times New Roman" panose="02020603050405020304" pitchFamily="18" charset="0"/>
              </a:rPr>
              <a:t>度，</a:t>
            </a:r>
            <a:r>
              <a:rPr lang="en-US" altLang="zh-CN" b="1" i="1">
                <a:latin typeface="Times New Roman" panose="02020603050405020304" pitchFamily="18" charset="0"/>
                <a:cs typeface="Times New Roman" panose="02020603050405020304" pitchFamily="18" charset="0"/>
              </a:rPr>
              <a:t>m </a:t>
            </a:r>
            <a:r>
              <a:rPr lang="zh-CN" altLang="en-US" b="1">
                <a:latin typeface="Times New Roman" panose="02020603050405020304" pitchFamily="18" charset="0"/>
                <a:cs typeface="Times New Roman" panose="02020603050405020304" pitchFamily="18" charset="0"/>
              </a:rPr>
              <a:t>条边共提供 </a:t>
            </a:r>
            <a:r>
              <a:rPr lang="en-US" altLang="zh-CN" b="1">
                <a:latin typeface="Times New Roman" panose="02020603050405020304" pitchFamily="18" charset="0"/>
                <a:cs typeface="Times New Roman" panose="02020603050405020304" pitchFamily="18" charset="0"/>
              </a:rPr>
              <a:t>2</a:t>
            </a:r>
            <a:r>
              <a:rPr lang="en-US" altLang="zh-CN" b="1" i="1">
                <a:latin typeface="Times New Roman" panose="02020603050405020304" pitchFamily="18" charset="0"/>
                <a:cs typeface="Times New Roman" panose="02020603050405020304" pitchFamily="18" charset="0"/>
              </a:rPr>
              <a:t>m </a:t>
            </a:r>
            <a:r>
              <a:rPr lang="zh-CN" altLang="en-US" b="1">
                <a:latin typeface="Times New Roman" panose="02020603050405020304" pitchFamily="18" charset="0"/>
                <a:cs typeface="Times New Roman" panose="02020603050405020304" pitchFamily="18" charset="0"/>
              </a:rPr>
              <a:t>度</a:t>
            </a:r>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endParaRPr>
          </a:p>
        </p:txBody>
      </p:sp>
      <p:sp>
        <p:nvSpPr>
          <p:cNvPr id="288779" name="Rectangle 11"/>
          <p:cNvSpPr>
            <a:spLocks noChangeArrowheads="1"/>
          </p:cNvSpPr>
          <p:nvPr/>
        </p:nvSpPr>
        <p:spPr bwMode="auto">
          <a:xfrm>
            <a:off x="395288" y="5081787"/>
            <a:ext cx="42098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br>
              <a:rPr lang="en-US" altLang="zh-CN" sz="1000" dirty="0">
                <a:latin typeface="+mn-ea"/>
                <a:ea typeface="+mn-ea"/>
                <a:cs typeface="Times New Roman" panose="02020603050405020304" pitchFamily="18" charset="0"/>
              </a:rPr>
            </a:br>
            <a:r>
              <a:rPr lang="zh-CN" altLang="en-US" b="1" dirty="0">
                <a:latin typeface="+mn-ea"/>
                <a:ea typeface="+mn-ea"/>
                <a:cs typeface="Times New Roman" panose="02020603050405020304" pitchFamily="18" charset="0"/>
              </a:rPr>
              <a:t>本定理的证明类似于定理</a:t>
            </a:r>
            <a:r>
              <a:rPr lang="en-US" altLang="zh-CN" b="1" dirty="0">
                <a:latin typeface="+mn-ea"/>
                <a:ea typeface="+mn-ea"/>
                <a:cs typeface="Times New Roman" panose="02020603050405020304" pitchFamily="18" charset="0"/>
              </a:rPr>
              <a:t>14.1</a:t>
            </a:r>
            <a:endParaRPr lang="en-US" altLang="zh-CN" b="1" dirty="0">
              <a:latin typeface="+mn-ea"/>
              <a:ea typeface="+mn-ea"/>
            </a:endParaRPr>
          </a:p>
        </p:txBody>
      </p:sp>
      <p:sp>
        <p:nvSpPr>
          <p:cNvPr id="288780" name="Rectangle 1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dirty="0">
                <a:latin typeface="Times New Roman" panose="02020603050405020304" pitchFamily="18" charset="0"/>
              </a:rPr>
              <a:t>握手定理</a:t>
            </a:r>
          </a:p>
        </p:txBody>
      </p:sp>
      <p:sp>
        <p:nvSpPr>
          <p:cNvPr id="288781" name="Rectangle 13"/>
          <p:cNvSpPr>
            <a:spLocks noChangeArrowheads="1"/>
          </p:cNvSpPr>
          <p:nvPr/>
        </p:nvSpPr>
        <p:spPr bwMode="auto">
          <a:xfrm>
            <a:off x="323850" y="3763963"/>
            <a:ext cx="838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a:solidFill>
                  <a:srgbClr val="A50021"/>
                </a:solidFill>
                <a:latin typeface="Times New Roman" panose="02020603050405020304" pitchFamily="18" charset="0"/>
              </a:rPr>
              <a:t>定理</a:t>
            </a:r>
            <a:r>
              <a:rPr lang="en-US" altLang="zh-CN" b="1" dirty="0">
                <a:solidFill>
                  <a:srgbClr val="A50021"/>
                </a:solidFill>
                <a:latin typeface="Times New Roman" panose="02020603050405020304" pitchFamily="18" charset="0"/>
              </a:rPr>
              <a:t>14.2</a:t>
            </a:r>
            <a:r>
              <a:rPr lang="en-US" altLang="zh-CN" b="1" dirty="0">
                <a:latin typeface="Times New Roman" panose="02020603050405020304" pitchFamily="18" charset="0"/>
              </a:rPr>
              <a:t>  </a:t>
            </a:r>
            <a:r>
              <a:rPr lang="zh-CN" altLang="en-US" b="1" dirty="0">
                <a:latin typeface="Times New Roman" panose="02020603050405020304" pitchFamily="18" charset="0"/>
              </a:rPr>
              <a:t>设</a:t>
            </a:r>
            <a:r>
              <a:rPr lang="en-US" altLang="zh-CN" b="1" i="1" dirty="0">
                <a:latin typeface="Times New Roman" panose="02020603050405020304" pitchFamily="18" charset="0"/>
              </a:rPr>
              <a:t>D</a:t>
            </a:r>
            <a:r>
              <a:rPr lang="en-US" altLang="zh-CN" b="1" dirty="0">
                <a:latin typeface="Times New Roman" panose="02020603050405020304" pitchFamily="18" charset="0"/>
              </a:rPr>
              <a:t>=&lt;</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E</a:t>
            </a:r>
            <a:r>
              <a:rPr lang="en-US" altLang="zh-CN" b="1" dirty="0">
                <a:latin typeface="Times New Roman" panose="02020603050405020304" pitchFamily="18" charset="0"/>
              </a:rPr>
              <a:t>&gt;</a:t>
            </a:r>
            <a:r>
              <a:rPr lang="zh-CN" altLang="en-US" b="1" dirty="0">
                <a:latin typeface="Times New Roman" panose="02020603050405020304" pitchFamily="18" charset="0"/>
              </a:rPr>
              <a:t>为任意有向图，</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v</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v</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err="1">
                <a:latin typeface="Times New Roman" panose="02020603050405020304" pitchFamily="18" charset="0"/>
              </a:rPr>
              <a:t>v</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 |</a:t>
            </a:r>
            <a:r>
              <a:rPr lang="en-US" altLang="zh-CN" b="1" i="1" dirty="0">
                <a:latin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rPr>
              <a:t>m</a:t>
            </a:r>
            <a:r>
              <a:rPr lang="en-US" altLang="zh-CN" b="1" dirty="0">
                <a:latin typeface="Times New Roman" panose="02020603050405020304" pitchFamily="18" charset="0"/>
              </a:rPr>
              <a:t>, </a:t>
            </a:r>
            <a:r>
              <a:rPr lang="zh-CN" altLang="en-US" b="1" dirty="0">
                <a:latin typeface="Times New Roman" panose="02020603050405020304" pitchFamily="18" charset="0"/>
              </a:rPr>
              <a:t>则</a:t>
            </a:r>
          </a:p>
        </p:txBody>
      </p:sp>
      <p:sp>
        <p:nvSpPr>
          <p:cNvPr id="10" name="文本框 9">
            <a:extLst>
              <a:ext uri="{FF2B5EF4-FFF2-40B4-BE49-F238E27FC236}">
                <a16:creationId xmlns:a16="http://schemas.microsoft.com/office/drawing/2014/main" id="{A9ECB23D-4B99-4C28-A3BF-6D06967DC8CB}"/>
              </a:ext>
            </a:extLst>
          </p:cNvPr>
          <p:cNvSpPr txBox="1"/>
          <p:nvPr/>
        </p:nvSpPr>
        <p:spPr>
          <a:xfrm>
            <a:off x="3563888" y="1920965"/>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是图⇒总度数为偶数（可图化的必要条件）</a:t>
            </a:r>
          </a:p>
        </p:txBody>
      </p:sp>
      <p:sp>
        <p:nvSpPr>
          <p:cNvPr id="12" name="文本框 11">
            <a:extLst>
              <a:ext uri="{FF2B5EF4-FFF2-40B4-BE49-F238E27FC236}">
                <a16:creationId xmlns:a16="http://schemas.microsoft.com/office/drawing/2014/main" id="{D02F01D9-93ED-409D-AC69-106A91395AAD}"/>
              </a:ext>
            </a:extLst>
          </p:cNvPr>
          <p:cNvSpPr txBox="1"/>
          <p:nvPr/>
        </p:nvSpPr>
        <p:spPr>
          <a:xfrm>
            <a:off x="9144000" y="0"/>
            <a:ext cx="1905000" cy="2554545"/>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（结合特殊图、解方程、鸽笼原理）</a:t>
            </a:r>
            <a:endParaRPr lang="en-US" altLang="zh-CN" sz="2000" dirty="0">
              <a:solidFill>
                <a:srgbClr val="FF9900"/>
              </a:solidFill>
            </a:endParaRPr>
          </a:p>
          <a:p>
            <a:r>
              <a:rPr lang="zh-CN" altLang="en-US" sz="2000" dirty="0">
                <a:solidFill>
                  <a:srgbClr val="FF9900"/>
                </a:solidFill>
              </a:rPr>
              <a:t>根据额外条件求点数、边数、度数、特定度数的点数</a:t>
            </a:r>
            <a:endParaRPr lang="en-US" altLang="zh-CN" sz="2000" dirty="0">
              <a:solidFill>
                <a:srgbClr val="FF9900"/>
              </a:solidFill>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950463F6-72F2-4106-BBAB-A42F3974CE31}" type="slidenum">
              <a:rPr lang="en-US" altLang="zh-CN"/>
              <a:pPr/>
              <a:t>23</a:t>
            </a:fld>
            <a:endParaRPr lang="en-US" altLang="zh-CN"/>
          </a:p>
        </p:txBody>
      </p:sp>
      <p:sp>
        <p:nvSpPr>
          <p:cNvPr id="290823" name="Rectangle 7"/>
          <p:cNvSpPr>
            <a:spLocks noGrp="1" noChangeArrowheads="1"/>
          </p:cNvSpPr>
          <p:nvPr>
            <p:ph type="title"/>
          </p:nvPr>
        </p:nvSpPr>
        <p:spPr/>
        <p:txBody>
          <a:bodyPr/>
          <a:lstStyle/>
          <a:p>
            <a:pPr algn="ctr"/>
            <a:r>
              <a:rPr lang="zh-CN" altLang="en-US"/>
              <a:t>握手定理推论</a:t>
            </a:r>
          </a:p>
        </p:txBody>
      </p:sp>
      <p:sp>
        <p:nvSpPr>
          <p:cNvPr id="290824" name="Rectangle 8"/>
          <p:cNvSpPr>
            <a:spLocks noGrp="1" noChangeArrowheads="1"/>
          </p:cNvSpPr>
          <p:nvPr>
            <p:ph type="body" idx="1"/>
          </p:nvPr>
        </p:nvSpPr>
        <p:spPr>
          <a:xfrm>
            <a:off x="468313" y="1341438"/>
            <a:ext cx="8229600" cy="4175125"/>
          </a:xfrm>
        </p:spPr>
        <p:txBody>
          <a:bodyPr/>
          <a:lstStyle/>
          <a:p>
            <a:pPr marL="0" indent="0">
              <a:lnSpc>
                <a:spcPct val="90000"/>
              </a:lnSpc>
            </a:pPr>
            <a:r>
              <a:rPr lang="zh-CN" altLang="en-US" dirty="0">
                <a:solidFill>
                  <a:srgbClr val="A50021"/>
                </a:solidFill>
                <a:latin typeface="Times New Roman" panose="02020603050405020304" pitchFamily="18" charset="0"/>
              </a:rPr>
              <a:t>推论 </a:t>
            </a:r>
            <a:r>
              <a:rPr lang="zh-CN" altLang="en-US" dirty="0">
                <a:latin typeface="Times New Roman" panose="02020603050405020304" pitchFamily="18" charset="0"/>
              </a:rPr>
              <a:t> 任何图 </a:t>
            </a:r>
            <a:r>
              <a:rPr lang="en-US" altLang="zh-CN" dirty="0">
                <a:latin typeface="Times New Roman" panose="02020603050405020304" pitchFamily="18" charset="0"/>
              </a:rPr>
              <a:t>(</a:t>
            </a:r>
            <a:r>
              <a:rPr lang="zh-CN" altLang="en-US" dirty="0">
                <a:latin typeface="Times New Roman" panose="02020603050405020304" pitchFamily="18" charset="0"/>
              </a:rPr>
              <a:t>无向或有向</a:t>
            </a:r>
            <a:r>
              <a:rPr lang="en-US" altLang="zh-CN" dirty="0">
                <a:latin typeface="Times New Roman" panose="02020603050405020304" pitchFamily="18" charset="0"/>
              </a:rPr>
              <a:t>) </a:t>
            </a:r>
            <a:r>
              <a:rPr lang="zh-CN" altLang="en-US" dirty="0">
                <a:latin typeface="Times New Roman" panose="02020603050405020304" pitchFamily="18" charset="0"/>
              </a:rPr>
              <a:t>中，奇度顶点的个数是偶数</a:t>
            </a:r>
            <a:r>
              <a:rPr lang="en-US" altLang="zh-CN" dirty="0">
                <a:latin typeface="Times New Roman" panose="02020603050405020304" pitchFamily="18" charset="0"/>
              </a:rPr>
              <a:t>.</a:t>
            </a:r>
          </a:p>
        </p:txBody>
      </p:sp>
      <p:sp>
        <p:nvSpPr>
          <p:cNvPr id="290828" name="Rectangle 12"/>
          <p:cNvSpPr>
            <a:spLocks noChangeArrowheads="1"/>
          </p:cNvSpPr>
          <p:nvPr/>
        </p:nvSpPr>
        <p:spPr bwMode="auto">
          <a:xfrm>
            <a:off x="0" y="231457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sz="1800"/>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950463F6-72F2-4106-BBAB-A42F3974CE31}" type="slidenum">
              <a:rPr lang="en-US" altLang="zh-CN"/>
              <a:pPr/>
              <a:t>24</a:t>
            </a:fld>
            <a:endParaRPr lang="en-US" altLang="zh-CN"/>
          </a:p>
        </p:txBody>
      </p:sp>
      <p:sp>
        <p:nvSpPr>
          <p:cNvPr id="290823" name="Rectangle 7"/>
          <p:cNvSpPr>
            <a:spLocks noGrp="1" noChangeArrowheads="1"/>
          </p:cNvSpPr>
          <p:nvPr>
            <p:ph type="title"/>
          </p:nvPr>
        </p:nvSpPr>
        <p:spPr/>
        <p:txBody>
          <a:bodyPr/>
          <a:lstStyle/>
          <a:p>
            <a:pPr algn="ctr"/>
            <a:r>
              <a:rPr lang="zh-CN" altLang="en-US"/>
              <a:t>握手定理推论</a:t>
            </a:r>
          </a:p>
        </p:txBody>
      </p:sp>
      <p:sp>
        <p:nvSpPr>
          <p:cNvPr id="290824" name="Rectangle 8"/>
          <p:cNvSpPr>
            <a:spLocks noGrp="1" noChangeArrowheads="1"/>
          </p:cNvSpPr>
          <p:nvPr>
            <p:ph type="body" idx="1"/>
          </p:nvPr>
        </p:nvSpPr>
        <p:spPr>
          <a:xfrm>
            <a:off x="468313" y="1341438"/>
            <a:ext cx="8229600" cy="4175125"/>
          </a:xfrm>
        </p:spPr>
        <p:txBody>
          <a:bodyPr/>
          <a:lstStyle/>
          <a:p>
            <a:pPr marL="0" indent="0">
              <a:lnSpc>
                <a:spcPct val="90000"/>
              </a:lnSpc>
            </a:pPr>
            <a:r>
              <a:rPr lang="zh-CN" altLang="en-US" dirty="0">
                <a:solidFill>
                  <a:srgbClr val="A50021"/>
                </a:solidFill>
                <a:latin typeface="Times New Roman" panose="02020603050405020304" pitchFamily="18" charset="0"/>
              </a:rPr>
              <a:t>推论 </a:t>
            </a:r>
            <a:r>
              <a:rPr lang="zh-CN" altLang="en-US" dirty="0">
                <a:latin typeface="Times New Roman" panose="02020603050405020304" pitchFamily="18" charset="0"/>
              </a:rPr>
              <a:t> 任何图 </a:t>
            </a:r>
            <a:r>
              <a:rPr lang="en-US" altLang="zh-CN" dirty="0">
                <a:latin typeface="Times New Roman" panose="02020603050405020304" pitchFamily="18" charset="0"/>
              </a:rPr>
              <a:t>(</a:t>
            </a:r>
            <a:r>
              <a:rPr lang="zh-CN" altLang="en-US" dirty="0">
                <a:latin typeface="Times New Roman" panose="02020603050405020304" pitchFamily="18" charset="0"/>
              </a:rPr>
              <a:t>无向或有向</a:t>
            </a:r>
            <a:r>
              <a:rPr lang="en-US" altLang="zh-CN" dirty="0">
                <a:latin typeface="Times New Roman" panose="02020603050405020304" pitchFamily="18" charset="0"/>
              </a:rPr>
              <a:t>) </a:t>
            </a:r>
            <a:r>
              <a:rPr lang="zh-CN" altLang="en-US" dirty="0">
                <a:latin typeface="Times New Roman" panose="02020603050405020304" pitchFamily="18" charset="0"/>
              </a:rPr>
              <a:t>中，奇度顶点的个数是偶数</a:t>
            </a:r>
            <a:r>
              <a:rPr lang="en-US" altLang="zh-CN" dirty="0">
                <a:latin typeface="Times New Roman" panose="02020603050405020304" pitchFamily="18" charset="0"/>
              </a:rPr>
              <a:t>.</a:t>
            </a:r>
          </a:p>
          <a:p>
            <a:pPr marL="0" indent="0">
              <a:lnSpc>
                <a:spcPct val="90000"/>
              </a:lnSpc>
            </a:pPr>
            <a:r>
              <a:rPr lang="zh-CN" altLang="en-US" dirty="0">
                <a:solidFill>
                  <a:srgbClr val="A50021"/>
                </a:solidFill>
                <a:latin typeface="Times New Roman" panose="02020603050405020304" pitchFamily="18" charset="0"/>
              </a:rPr>
              <a:t>证</a:t>
            </a:r>
            <a:r>
              <a:rPr lang="zh-CN" altLang="en-US" dirty="0">
                <a:latin typeface="Times New Roman" panose="02020603050405020304" pitchFamily="18" charset="0"/>
              </a:rPr>
              <a:t>  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为任意图，令</a:t>
            </a:r>
          </a:p>
          <a:p>
            <a:pPr marL="0" indent="0">
              <a:lnSpc>
                <a:spcPct val="90000"/>
              </a:lnSpc>
            </a:pPr>
            <a:r>
              <a:rPr lang="zh-CN" altLang="en-US"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为奇数</a:t>
            </a:r>
            <a:r>
              <a:rPr lang="en-US" altLang="zh-CN" dirty="0">
                <a:latin typeface="Times New Roman" panose="02020603050405020304" pitchFamily="18" charset="0"/>
              </a:rPr>
              <a:t>}</a:t>
            </a:r>
          </a:p>
          <a:p>
            <a:pPr marL="0" indent="0">
              <a:lnSpc>
                <a:spcPct val="90000"/>
              </a:lnSpc>
            </a:pP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为偶数</a:t>
            </a:r>
            <a:r>
              <a:rPr lang="en-US" altLang="zh-CN" dirty="0">
                <a:latin typeface="Times New Roman" panose="02020603050405020304" pitchFamily="18" charset="0"/>
              </a:rPr>
              <a:t>}  </a:t>
            </a:r>
          </a:p>
          <a:p>
            <a:pPr marL="0" indent="0">
              <a:lnSpc>
                <a:spcPct val="90000"/>
              </a:lnSpc>
            </a:pPr>
            <a:r>
              <a:rPr lang="zh-CN" altLang="en-US" dirty="0">
                <a:latin typeface="Times New Roman" panose="02020603050405020304" pitchFamily="18" charset="0"/>
              </a:rPr>
              <a:t>则</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，由握手定理可知</a:t>
            </a:r>
          </a:p>
          <a:p>
            <a:pPr marL="0" indent="0">
              <a:lnSpc>
                <a:spcPct val="90000"/>
              </a:lnSpc>
            </a:pPr>
            <a:endParaRPr lang="zh-CN" altLang="en-US" dirty="0">
              <a:latin typeface="Times New Roman" panose="02020603050405020304" pitchFamily="18" charset="0"/>
            </a:endParaRPr>
          </a:p>
          <a:p>
            <a:pPr marL="0" indent="0">
              <a:lnSpc>
                <a:spcPct val="90000"/>
              </a:lnSpc>
            </a:pPr>
            <a:endParaRPr lang="zh-CN" altLang="en-US"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由于</a:t>
            </a:r>
            <a:r>
              <a:rPr lang="en-US" altLang="zh-CN" dirty="0">
                <a:latin typeface="Times New Roman" panose="02020603050405020304" pitchFamily="18" charset="0"/>
              </a:rPr>
              <a:t>2</a:t>
            </a:r>
            <a:r>
              <a:rPr lang="en-US" altLang="zh-CN" i="1" dirty="0">
                <a:latin typeface="Times New Roman" panose="02020603050405020304" pitchFamily="18" charset="0"/>
              </a:rPr>
              <a:t>m</a:t>
            </a:r>
            <a:r>
              <a:rPr lang="zh-CN" altLang="en-US" dirty="0">
                <a:latin typeface="Times New Roman" panose="02020603050405020304" pitchFamily="18" charset="0"/>
              </a:rPr>
              <a:t>为偶数</a:t>
            </a:r>
            <a:r>
              <a:rPr lang="en-US" altLang="zh-CN" dirty="0">
                <a:latin typeface="Times New Roman" panose="02020603050405020304" pitchFamily="18" charset="0"/>
              </a:rPr>
              <a:t>,             </a:t>
            </a:r>
            <a:r>
              <a:rPr lang="zh-CN" altLang="en-US" dirty="0">
                <a:latin typeface="Times New Roman" panose="02020603050405020304" pitchFamily="18" charset="0"/>
              </a:rPr>
              <a:t>必为偶数</a:t>
            </a:r>
            <a:r>
              <a:rPr lang="en-US" altLang="zh-CN" dirty="0">
                <a:latin typeface="Times New Roman" panose="02020603050405020304" pitchFamily="18" charset="0"/>
              </a:rPr>
              <a:t>, </a:t>
            </a:r>
            <a:r>
              <a:rPr lang="zh-CN" altLang="en-US" dirty="0">
                <a:latin typeface="Times New Roman" panose="02020603050405020304" pitchFamily="18" charset="0"/>
              </a:rPr>
              <a:t>所以            为偶数</a:t>
            </a:r>
            <a:r>
              <a:rPr lang="en-US" altLang="zh-CN" dirty="0">
                <a:latin typeface="Times New Roman" panose="02020603050405020304" pitchFamily="18" charset="0"/>
              </a:rPr>
              <a:t>.</a:t>
            </a:r>
          </a:p>
          <a:p>
            <a:pPr marL="0" indent="0">
              <a:lnSpc>
                <a:spcPct val="120000"/>
              </a:lnSpc>
            </a:pPr>
            <a:r>
              <a:rPr lang="zh-CN" altLang="en-US" dirty="0">
                <a:latin typeface="Times New Roman" panose="02020603050405020304" pitchFamily="18" charset="0"/>
              </a:rPr>
              <a:t>但因为</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中顶点度数为奇数，所以</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必为偶数</a:t>
            </a:r>
            <a:r>
              <a:rPr lang="en-US" altLang="zh-CN" dirty="0">
                <a:latin typeface="Times New Roman" panose="02020603050405020304" pitchFamily="18" charset="0"/>
              </a:rPr>
              <a:t>. </a:t>
            </a:r>
          </a:p>
        </p:txBody>
      </p:sp>
      <p:graphicFrame>
        <p:nvGraphicFramePr>
          <p:cNvPr id="290827" name="Object 11"/>
          <p:cNvGraphicFramePr>
            <a:graphicFrameLocks noChangeAspect="1"/>
          </p:cNvGraphicFramePr>
          <p:nvPr/>
        </p:nvGraphicFramePr>
        <p:xfrm>
          <a:off x="2054225" y="3500438"/>
          <a:ext cx="3883025" cy="688975"/>
        </p:xfrm>
        <a:graphic>
          <a:graphicData uri="http://schemas.openxmlformats.org/presentationml/2006/ole">
            <mc:AlternateContent xmlns:mc="http://schemas.openxmlformats.org/markup-compatibility/2006">
              <mc:Choice xmlns:v="urn:schemas-microsoft-com:vml" Requires="v">
                <p:oleObj spid="_x0000_s453637" name="公式" r:id="rId4" imgW="2095200" imgH="368280" progId="Equation.3">
                  <p:embed/>
                </p:oleObj>
              </mc:Choice>
              <mc:Fallback>
                <p:oleObj name="公式" r:id="rId4" imgW="2095200" imgH="368280" progId="Equation.3">
                  <p:embed/>
                  <p:pic>
                    <p:nvPicPr>
                      <p:cNvPr id="29082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225" y="3500438"/>
                        <a:ext cx="38830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26" name="Object 10"/>
          <p:cNvGraphicFramePr>
            <a:graphicFrameLocks noChangeAspect="1"/>
          </p:cNvGraphicFramePr>
          <p:nvPr>
            <p:extLst/>
          </p:nvPr>
        </p:nvGraphicFramePr>
        <p:xfrm>
          <a:off x="2598837" y="4136752"/>
          <a:ext cx="931862" cy="660400"/>
        </p:xfrm>
        <a:graphic>
          <a:graphicData uri="http://schemas.openxmlformats.org/presentationml/2006/ole">
            <mc:AlternateContent xmlns:mc="http://schemas.openxmlformats.org/markup-compatibility/2006">
              <mc:Choice xmlns:v="urn:schemas-microsoft-com:vml" Requires="v">
                <p:oleObj spid="_x0000_s453638" name="公式" r:id="rId6" imgW="520560" imgH="368280" progId="Equation.3">
                  <p:embed/>
                </p:oleObj>
              </mc:Choice>
              <mc:Fallback>
                <p:oleObj name="公式" r:id="rId6" imgW="520560" imgH="368280" progId="Equation.3">
                  <p:embed/>
                  <p:pic>
                    <p:nvPicPr>
                      <p:cNvPr id="29082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837" y="4136752"/>
                        <a:ext cx="93186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25" name="Object 9"/>
          <p:cNvGraphicFramePr>
            <a:graphicFrameLocks noChangeAspect="1"/>
          </p:cNvGraphicFramePr>
          <p:nvPr>
            <p:extLst/>
          </p:nvPr>
        </p:nvGraphicFramePr>
        <p:xfrm>
          <a:off x="5552033" y="4149080"/>
          <a:ext cx="892175" cy="631825"/>
        </p:xfrm>
        <a:graphic>
          <a:graphicData uri="http://schemas.openxmlformats.org/presentationml/2006/ole">
            <mc:AlternateContent xmlns:mc="http://schemas.openxmlformats.org/markup-compatibility/2006">
              <mc:Choice xmlns:v="urn:schemas-microsoft-com:vml" Requires="v">
                <p:oleObj spid="_x0000_s453639" name="公式" r:id="rId8" imgW="520560" imgH="368280" progId="Equation.3">
                  <p:embed/>
                </p:oleObj>
              </mc:Choice>
              <mc:Fallback>
                <p:oleObj name="公式" r:id="rId8" imgW="520560" imgH="368280" progId="Equation.3">
                  <p:embed/>
                  <p:pic>
                    <p:nvPicPr>
                      <p:cNvPr id="29082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2033" y="4149080"/>
                        <a:ext cx="89217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0828" name="Rectangle 12"/>
          <p:cNvSpPr>
            <a:spLocks noChangeArrowheads="1"/>
          </p:cNvSpPr>
          <p:nvPr/>
        </p:nvSpPr>
        <p:spPr bwMode="auto">
          <a:xfrm>
            <a:off x="0" y="231457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sz="1800"/>
          </a:p>
        </p:txBody>
      </p:sp>
    </p:spTree>
    <p:extLst>
      <p:ext uri="{BB962C8B-B14F-4D97-AF65-F5344CB8AC3E}">
        <p14:creationId xmlns:p14="http://schemas.microsoft.com/office/powerpoint/2010/main" val="10643371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0CCD80A-A3FD-4DF2-881E-135ACFD57DD6}" type="slidenum">
              <a:rPr lang="en-US" altLang="zh-CN"/>
              <a:pPr/>
              <a:t>25</a:t>
            </a:fld>
            <a:endParaRPr lang="en-US" altLang="zh-CN"/>
          </a:p>
        </p:txBody>
      </p:sp>
      <p:sp>
        <p:nvSpPr>
          <p:cNvPr id="435202" name="Rectangle 2"/>
          <p:cNvSpPr>
            <a:spLocks noChangeArrowheads="1"/>
          </p:cNvSpPr>
          <p:nvPr/>
        </p:nvSpPr>
        <p:spPr bwMode="auto">
          <a:xfrm>
            <a:off x="539750" y="1196975"/>
            <a:ext cx="79930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1</a:t>
            </a:r>
            <a:r>
              <a:rPr lang="en-US" altLang="zh-CN" b="1" dirty="0">
                <a:latin typeface="Times New Roman" panose="02020603050405020304" pitchFamily="18" charset="0"/>
              </a:rPr>
              <a:t>   </a:t>
            </a:r>
            <a:r>
              <a:rPr lang="zh-CN" altLang="en-US" b="1" dirty="0">
                <a:latin typeface="Times New Roman" panose="02020603050405020304" pitchFamily="18" charset="0"/>
              </a:rPr>
              <a:t>无向图</a:t>
            </a:r>
            <a:r>
              <a:rPr lang="en-US" altLang="zh-CN" b="1" i="1" dirty="0">
                <a:latin typeface="Times New Roman" panose="02020603050405020304" pitchFamily="18" charset="0"/>
              </a:rPr>
              <a:t>G</a:t>
            </a:r>
            <a:r>
              <a:rPr lang="zh-CN" altLang="en-US" b="1" dirty="0">
                <a:latin typeface="Times New Roman" panose="02020603050405020304" pitchFamily="18" charset="0"/>
              </a:rPr>
              <a:t>有</a:t>
            </a:r>
            <a:r>
              <a:rPr lang="en-US" altLang="zh-CN" b="1" dirty="0">
                <a:latin typeface="Times New Roman" panose="02020603050405020304" pitchFamily="18" charset="0"/>
              </a:rPr>
              <a:t>16</a:t>
            </a:r>
            <a:r>
              <a:rPr lang="zh-CN" altLang="en-US" b="1" dirty="0">
                <a:latin typeface="Times New Roman" panose="02020603050405020304" pitchFamily="18" charset="0"/>
              </a:rPr>
              <a:t>条边</a:t>
            </a:r>
            <a:r>
              <a:rPr lang="en-US" altLang="zh-CN" b="1" dirty="0">
                <a:latin typeface="Times New Roman" panose="02020603050405020304" pitchFamily="18" charset="0"/>
              </a:rPr>
              <a:t>, 3</a:t>
            </a:r>
            <a:r>
              <a:rPr lang="zh-CN" altLang="en-US" b="1" dirty="0">
                <a:latin typeface="Times New Roman" panose="02020603050405020304" pitchFamily="18" charset="0"/>
              </a:rPr>
              <a:t>个</a:t>
            </a:r>
            <a:r>
              <a:rPr lang="en-US" altLang="zh-CN" b="1" dirty="0">
                <a:latin typeface="Times New Roman" panose="02020603050405020304" pitchFamily="18" charset="0"/>
              </a:rPr>
              <a:t>4</a:t>
            </a:r>
            <a:r>
              <a:rPr lang="zh-CN" altLang="en-US" b="1" dirty="0">
                <a:latin typeface="Times New Roman" panose="02020603050405020304" pitchFamily="18" charset="0"/>
              </a:rPr>
              <a:t>度顶点</a:t>
            </a:r>
            <a:r>
              <a:rPr lang="en-US" altLang="zh-CN" b="1" dirty="0">
                <a:latin typeface="Times New Roman" panose="02020603050405020304" pitchFamily="18" charset="0"/>
              </a:rPr>
              <a:t>, 4</a:t>
            </a:r>
            <a:r>
              <a:rPr lang="zh-CN" altLang="en-US" b="1" dirty="0">
                <a:latin typeface="Times New Roman" panose="02020603050405020304" pitchFamily="18" charset="0"/>
              </a:rPr>
              <a:t>个</a:t>
            </a:r>
            <a:r>
              <a:rPr lang="en-US" altLang="zh-CN" b="1" dirty="0">
                <a:latin typeface="Times New Roman" panose="02020603050405020304" pitchFamily="18" charset="0"/>
              </a:rPr>
              <a:t>3</a:t>
            </a:r>
            <a:r>
              <a:rPr lang="zh-CN" altLang="en-US" b="1" dirty="0">
                <a:latin typeface="Times New Roman" panose="02020603050405020304" pitchFamily="18" charset="0"/>
              </a:rPr>
              <a:t>度顶点</a:t>
            </a:r>
            <a:r>
              <a:rPr lang="en-US" altLang="zh-CN" b="1" dirty="0">
                <a:latin typeface="Times New Roman" panose="02020603050405020304" pitchFamily="18" charset="0"/>
              </a:rPr>
              <a:t>, </a:t>
            </a:r>
            <a:r>
              <a:rPr lang="zh-CN" altLang="en-US" b="1" dirty="0">
                <a:latin typeface="Times New Roman" panose="02020603050405020304" pitchFamily="18" charset="0"/>
              </a:rPr>
              <a:t>其余顶点度数均小于</a:t>
            </a:r>
            <a:r>
              <a:rPr lang="en-US" altLang="zh-CN" b="1" dirty="0">
                <a:latin typeface="Times New Roman" panose="02020603050405020304" pitchFamily="18" charset="0"/>
              </a:rPr>
              <a:t>3, </a:t>
            </a:r>
            <a:r>
              <a:rPr lang="zh-CN" altLang="en-US" b="1" dirty="0">
                <a:latin typeface="Times New Roman" panose="02020603050405020304" pitchFamily="18" charset="0"/>
              </a:rPr>
              <a:t>求</a:t>
            </a:r>
            <a:r>
              <a:rPr lang="en-US" altLang="zh-CN" b="1" i="1" dirty="0">
                <a:latin typeface="Times New Roman" panose="02020603050405020304" pitchFamily="18" charset="0"/>
              </a:rPr>
              <a:t>G</a:t>
            </a:r>
            <a:r>
              <a:rPr lang="zh-CN" altLang="en-US" b="1" dirty="0">
                <a:latin typeface="Times New Roman" panose="02020603050405020304" pitchFamily="18" charset="0"/>
              </a:rPr>
              <a:t>的阶数</a:t>
            </a:r>
            <a:r>
              <a:rPr lang="en-US" altLang="zh-CN" b="1" i="1" dirty="0">
                <a:latin typeface="Times New Roman" panose="02020603050405020304" pitchFamily="18" charset="0"/>
              </a:rPr>
              <a:t>n</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435204" name="Rectangle 4"/>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握手定理应用</a:t>
            </a:r>
          </a:p>
        </p:txBody>
      </p:sp>
    </p:spTree>
    <p:extLst>
      <p:ext uri="{BB962C8B-B14F-4D97-AF65-F5344CB8AC3E}">
        <p14:creationId xmlns:p14="http://schemas.microsoft.com/office/powerpoint/2010/main" val="135780521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0CCD80A-A3FD-4DF2-881E-135ACFD57DD6}" type="slidenum">
              <a:rPr lang="en-US" altLang="zh-CN"/>
              <a:pPr/>
              <a:t>26</a:t>
            </a:fld>
            <a:endParaRPr lang="en-US" altLang="zh-CN"/>
          </a:p>
        </p:txBody>
      </p:sp>
      <p:sp>
        <p:nvSpPr>
          <p:cNvPr id="435202" name="Rectangle 2"/>
          <p:cNvSpPr>
            <a:spLocks noChangeArrowheads="1"/>
          </p:cNvSpPr>
          <p:nvPr/>
        </p:nvSpPr>
        <p:spPr bwMode="auto">
          <a:xfrm>
            <a:off x="539750" y="1196975"/>
            <a:ext cx="79930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1</a:t>
            </a:r>
            <a:r>
              <a:rPr lang="en-US" altLang="zh-CN" b="1" dirty="0">
                <a:latin typeface="Times New Roman" panose="02020603050405020304" pitchFamily="18" charset="0"/>
              </a:rPr>
              <a:t>   </a:t>
            </a:r>
            <a:r>
              <a:rPr lang="zh-CN" altLang="en-US" b="1" dirty="0">
                <a:latin typeface="Times New Roman" panose="02020603050405020304" pitchFamily="18" charset="0"/>
              </a:rPr>
              <a:t>无向图</a:t>
            </a:r>
            <a:r>
              <a:rPr lang="en-US" altLang="zh-CN" b="1" i="1" dirty="0">
                <a:latin typeface="Times New Roman" panose="02020603050405020304" pitchFamily="18" charset="0"/>
              </a:rPr>
              <a:t>G</a:t>
            </a:r>
            <a:r>
              <a:rPr lang="zh-CN" altLang="en-US" b="1" dirty="0">
                <a:latin typeface="Times New Roman" panose="02020603050405020304" pitchFamily="18" charset="0"/>
              </a:rPr>
              <a:t>有</a:t>
            </a:r>
            <a:r>
              <a:rPr lang="en-US" altLang="zh-CN" b="1" dirty="0">
                <a:latin typeface="Times New Roman" panose="02020603050405020304" pitchFamily="18" charset="0"/>
              </a:rPr>
              <a:t>16</a:t>
            </a:r>
            <a:r>
              <a:rPr lang="zh-CN" altLang="en-US" b="1" dirty="0">
                <a:latin typeface="Times New Roman" panose="02020603050405020304" pitchFamily="18" charset="0"/>
              </a:rPr>
              <a:t>条边</a:t>
            </a:r>
            <a:r>
              <a:rPr lang="en-US" altLang="zh-CN" b="1" dirty="0">
                <a:latin typeface="Times New Roman" panose="02020603050405020304" pitchFamily="18" charset="0"/>
              </a:rPr>
              <a:t>, 3</a:t>
            </a:r>
            <a:r>
              <a:rPr lang="zh-CN" altLang="en-US" b="1" dirty="0">
                <a:latin typeface="Times New Roman" panose="02020603050405020304" pitchFamily="18" charset="0"/>
              </a:rPr>
              <a:t>个</a:t>
            </a:r>
            <a:r>
              <a:rPr lang="en-US" altLang="zh-CN" b="1" dirty="0">
                <a:latin typeface="Times New Roman" panose="02020603050405020304" pitchFamily="18" charset="0"/>
              </a:rPr>
              <a:t>4</a:t>
            </a:r>
            <a:r>
              <a:rPr lang="zh-CN" altLang="en-US" b="1" dirty="0">
                <a:latin typeface="Times New Roman" panose="02020603050405020304" pitchFamily="18" charset="0"/>
              </a:rPr>
              <a:t>度顶点</a:t>
            </a:r>
            <a:r>
              <a:rPr lang="en-US" altLang="zh-CN" b="1" dirty="0">
                <a:latin typeface="Times New Roman" panose="02020603050405020304" pitchFamily="18" charset="0"/>
              </a:rPr>
              <a:t>, 4</a:t>
            </a:r>
            <a:r>
              <a:rPr lang="zh-CN" altLang="en-US" b="1" dirty="0">
                <a:latin typeface="Times New Roman" panose="02020603050405020304" pitchFamily="18" charset="0"/>
              </a:rPr>
              <a:t>个</a:t>
            </a:r>
            <a:r>
              <a:rPr lang="en-US" altLang="zh-CN" b="1" dirty="0">
                <a:latin typeface="Times New Roman" panose="02020603050405020304" pitchFamily="18" charset="0"/>
              </a:rPr>
              <a:t>3</a:t>
            </a:r>
            <a:r>
              <a:rPr lang="zh-CN" altLang="en-US" b="1" dirty="0">
                <a:latin typeface="Times New Roman" panose="02020603050405020304" pitchFamily="18" charset="0"/>
              </a:rPr>
              <a:t>度顶点</a:t>
            </a:r>
            <a:r>
              <a:rPr lang="en-US" altLang="zh-CN" b="1" dirty="0">
                <a:latin typeface="Times New Roman" panose="02020603050405020304" pitchFamily="18" charset="0"/>
              </a:rPr>
              <a:t>, </a:t>
            </a:r>
            <a:r>
              <a:rPr lang="zh-CN" altLang="en-US" b="1" dirty="0">
                <a:latin typeface="Times New Roman" panose="02020603050405020304" pitchFamily="18" charset="0"/>
              </a:rPr>
              <a:t>其余顶点度数均小于</a:t>
            </a:r>
            <a:r>
              <a:rPr lang="en-US" altLang="zh-CN" b="1" dirty="0">
                <a:latin typeface="Times New Roman" panose="02020603050405020304" pitchFamily="18" charset="0"/>
              </a:rPr>
              <a:t>3, </a:t>
            </a:r>
            <a:r>
              <a:rPr lang="zh-CN" altLang="en-US" b="1" dirty="0">
                <a:latin typeface="Times New Roman" panose="02020603050405020304" pitchFamily="18" charset="0"/>
              </a:rPr>
              <a:t>求</a:t>
            </a:r>
            <a:r>
              <a:rPr lang="en-US" altLang="zh-CN" b="1" i="1" dirty="0">
                <a:latin typeface="Times New Roman" panose="02020603050405020304" pitchFamily="18" charset="0"/>
              </a:rPr>
              <a:t>G</a:t>
            </a:r>
            <a:r>
              <a:rPr lang="zh-CN" altLang="en-US" b="1" dirty="0">
                <a:latin typeface="Times New Roman" panose="02020603050405020304" pitchFamily="18" charset="0"/>
              </a:rPr>
              <a:t>的阶数</a:t>
            </a:r>
            <a:r>
              <a:rPr lang="en-US" altLang="zh-CN" b="1" i="1" dirty="0">
                <a:latin typeface="Times New Roman" panose="02020603050405020304" pitchFamily="18" charset="0"/>
              </a:rPr>
              <a:t>n</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435203" name="Rectangle 3"/>
          <p:cNvSpPr>
            <a:spLocks noChangeArrowheads="1"/>
          </p:cNvSpPr>
          <p:nvPr/>
        </p:nvSpPr>
        <p:spPr bwMode="auto">
          <a:xfrm>
            <a:off x="611188" y="2362200"/>
            <a:ext cx="7561262"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latin typeface="Times New Roman" panose="02020603050405020304" pitchFamily="18" charset="0"/>
              </a:rPr>
              <a:t>解    本题的关键是应用握手定理</a:t>
            </a:r>
            <a:r>
              <a:rPr lang="en-US" altLang="zh-CN" b="1">
                <a:latin typeface="Times New Roman" panose="02020603050405020304" pitchFamily="18" charset="0"/>
              </a:rPr>
              <a:t>. </a:t>
            </a:r>
          </a:p>
          <a:p>
            <a:r>
              <a:rPr lang="zh-CN" altLang="en-US" b="1">
                <a:latin typeface="Times New Roman" panose="02020603050405020304" pitchFamily="18" charset="0"/>
              </a:rPr>
              <a:t>设除</a:t>
            </a:r>
            <a:r>
              <a:rPr lang="en-US" altLang="zh-CN" b="1">
                <a:latin typeface="Times New Roman" panose="02020603050405020304" pitchFamily="18" charset="0"/>
              </a:rPr>
              <a:t>3</a:t>
            </a:r>
            <a:r>
              <a:rPr lang="zh-CN" altLang="en-US" b="1">
                <a:latin typeface="Times New Roman" panose="02020603050405020304" pitchFamily="18" charset="0"/>
              </a:rPr>
              <a:t>度与</a:t>
            </a:r>
            <a:r>
              <a:rPr lang="en-US" altLang="zh-CN" b="1">
                <a:latin typeface="Times New Roman" panose="02020603050405020304" pitchFamily="18" charset="0"/>
              </a:rPr>
              <a:t>4</a:t>
            </a:r>
            <a:r>
              <a:rPr lang="zh-CN" altLang="en-US" b="1">
                <a:latin typeface="Times New Roman" panose="02020603050405020304" pitchFamily="18" charset="0"/>
              </a:rPr>
              <a:t>度顶点外，还有</a:t>
            </a:r>
            <a:r>
              <a:rPr lang="en-US" altLang="zh-CN" b="1" i="1">
                <a:latin typeface="Times New Roman" panose="02020603050405020304" pitchFamily="18" charset="0"/>
              </a:rPr>
              <a:t>x</a:t>
            </a:r>
            <a:r>
              <a:rPr lang="zh-CN" altLang="en-US" b="1">
                <a:latin typeface="Times New Roman" panose="02020603050405020304" pitchFamily="18" charset="0"/>
              </a:rPr>
              <a:t>个顶点</a:t>
            </a:r>
            <a:r>
              <a:rPr lang="en-US" altLang="zh-CN" b="1" i="1">
                <a:latin typeface="Times New Roman" panose="02020603050405020304" pitchFamily="18" charset="0"/>
              </a:rPr>
              <a:t>v</a:t>
            </a:r>
            <a:r>
              <a:rPr lang="en-US" altLang="zh-CN" b="1" baseline="-25000">
                <a:latin typeface="Times New Roman" panose="02020603050405020304" pitchFamily="18" charset="0"/>
              </a:rPr>
              <a:t>1</a:t>
            </a:r>
            <a:r>
              <a:rPr lang="en-US" altLang="zh-CN" b="1">
                <a:latin typeface="Times New Roman" panose="02020603050405020304" pitchFamily="18" charset="0"/>
              </a:rPr>
              <a:t>, </a:t>
            </a:r>
            <a:r>
              <a:rPr lang="en-US" altLang="zh-CN" b="1" i="1">
                <a:latin typeface="Times New Roman" panose="02020603050405020304" pitchFamily="18" charset="0"/>
              </a:rPr>
              <a:t>v</a:t>
            </a:r>
            <a:r>
              <a:rPr lang="en-US" altLang="zh-CN" b="1" baseline="-25000">
                <a:latin typeface="Times New Roman" panose="02020603050405020304" pitchFamily="18" charset="0"/>
              </a:rPr>
              <a:t>2</a:t>
            </a:r>
            <a:r>
              <a:rPr lang="en-US" altLang="zh-CN" b="1">
                <a:latin typeface="Times New Roman" panose="02020603050405020304" pitchFamily="18" charset="0"/>
              </a:rPr>
              <a:t>, …, </a:t>
            </a:r>
            <a:r>
              <a:rPr lang="en-US" altLang="zh-CN" b="1" i="1">
                <a:latin typeface="Times New Roman" panose="02020603050405020304" pitchFamily="18" charset="0"/>
              </a:rPr>
              <a:t>v</a:t>
            </a:r>
            <a:r>
              <a:rPr lang="en-US" altLang="zh-CN" b="1" i="1" baseline="-25000">
                <a:latin typeface="Times New Roman" panose="02020603050405020304" pitchFamily="18" charset="0"/>
              </a:rPr>
              <a:t>x</a:t>
            </a:r>
            <a:r>
              <a:rPr lang="zh-CN" altLang="en-US" b="1">
                <a:latin typeface="Times New Roman" panose="02020603050405020304" pitchFamily="18" charset="0"/>
              </a:rPr>
              <a:t>， 则  </a:t>
            </a:r>
          </a:p>
          <a:p>
            <a:r>
              <a:rPr lang="zh-CN" altLang="en-US" b="1">
                <a:latin typeface="Times New Roman" panose="02020603050405020304" pitchFamily="18" charset="0"/>
              </a:rPr>
              <a:t>                 </a:t>
            </a:r>
            <a:r>
              <a:rPr lang="en-US" altLang="zh-CN" b="1" i="1">
                <a:latin typeface="Times New Roman" panose="02020603050405020304" pitchFamily="18" charset="0"/>
              </a:rPr>
              <a:t>d</a:t>
            </a:r>
            <a:r>
              <a:rPr lang="en-US" altLang="zh-CN" b="1">
                <a:latin typeface="Times New Roman" panose="02020603050405020304" pitchFamily="18" charset="0"/>
              </a:rPr>
              <a:t>(</a:t>
            </a:r>
            <a:r>
              <a:rPr lang="en-US" altLang="zh-CN" b="1" i="1">
                <a:latin typeface="Times New Roman" panose="02020603050405020304" pitchFamily="18" charset="0"/>
              </a:rPr>
              <a:t>v</a:t>
            </a:r>
            <a:r>
              <a:rPr lang="en-US" altLang="zh-CN" b="1" i="1" baseline="-25000">
                <a:latin typeface="Times New Roman" panose="02020603050405020304" pitchFamily="18" charset="0"/>
              </a:rPr>
              <a:t>i</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rPr>
              <a:t>2</a:t>
            </a:r>
            <a:r>
              <a:rPr lang="zh-CN" altLang="en-US"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i </a:t>
            </a:r>
            <a:r>
              <a:rPr lang="en-US" altLang="zh-CN" b="1">
                <a:latin typeface="Times New Roman" panose="02020603050405020304" pitchFamily="18" charset="0"/>
                <a:sym typeface="Symbol" panose="05050102010706020507" pitchFamily="18" charset="2"/>
              </a:rPr>
              <a:t>=1, 2, …, </a:t>
            </a:r>
            <a:r>
              <a:rPr lang="en-US" altLang="zh-CN" b="1" i="1">
                <a:latin typeface="Times New Roman" panose="02020603050405020304" pitchFamily="18" charset="0"/>
                <a:sym typeface="Symbol" panose="05050102010706020507" pitchFamily="18" charset="2"/>
              </a:rPr>
              <a:t>x</a:t>
            </a:r>
            <a:r>
              <a:rPr lang="zh-CN" altLang="en-US" b="1">
                <a:latin typeface="Times New Roman" panose="02020603050405020304" pitchFamily="18" charset="0"/>
                <a:sym typeface="Symbol" panose="05050102010706020507" pitchFamily="18" charset="2"/>
              </a:rPr>
              <a:t>，</a:t>
            </a:r>
          </a:p>
          <a:p>
            <a:r>
              <a:rPr lang="zh-CN" altLang="en-US" b="1">
                <a:latin typeface="Times New Roman" panose="02020603050405020304" pitchFamily="18" charset="0"/>
                <a:sym typeface="Symbol" panose="05050102010706020507" pitchFamily="18" charset="2"/>
              </a:rPr>
              <a:t>于是得不等式</a:t>
            </a:r>
          </a:p>
          <a:p>
            <a:r>
              <a:rPr lang="zh-CN" altLang="en-US"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32 </a:t>
            </a:r>
            <a:r>
              <a:rPr lang="en-US" altLang="zh-CN" b="1">
                <a:latin typeface="Times New Roman" panose="02020603050405020304" pitchFamily="18" charset="0"/>
              </a:rPr>
              <a:t> 24+2</a:t>
            </a:r>
            <a:r>
              <a:rPr lang="en-US" altLang="zh-CN" b="1" i="1">
                <a:latin typeface="Times New Roman" panose="02020603050405020304" pitchFamily="18" charset="0"/>
                <a:sym typeface="Symbol" panose="05050102010706020507" pitchFamily="18" charset="2"/>
              </a:rPr>
              <a:t>x</a:t>
            </a:r>
            <a:endParaRPr lang="en-US" altLang="zh-CN" b="1">
              <a:latin typeface="Times New Roman" panose="02020603050405020304" pitchFamily="18" charset="0"/>
              <a:sym typeface="Symbol" panose="05050102010706020507" pitchFamily="18" charset="2"/>
            </a:endParaRPr>
          </a:p>
          <a:p>
            <a:r>
              <a:rPr lang="zh-CN" altLang="en-US" b="1">
                <a:latin typeface="Times New Roman" panose="02020603050405020304" pitchFamily="18" charset="0"/>
                <a:sym typeface="Symbol" panose="05050102010706020507" pitchFamily="18" charset="2"/>
              </a:rPr>
              <a:t>得 </a:t>
            </a:r>
            <a:r>
              <a:rPr lang="en-US" altLang="zh-CN" b="1" i="1">
                <a:latin typeface="Times New Roman" panose="02020603050405020304" pitchFamily="18" charset="0"/>
                <a:sym typeface="Symbol" panose="05050102010706020507" pitchFamily="18" charset="2"/>
              </a:rPr>
              <a:t>x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4, </a:t>
            </a:r>
            <a:r>
              <a:rPr lang="zh-CN" altLang="en-US" b="1">
                <a:latin typeface="Times New Roman" panose="02020603050405020304" pitchFamily="18" charset="0"/>
                <a:sym typeface="Symbol" panose="05050102010706020507" pitchFamily="18" charset="2"/>
              </a:rPr>
              <a:t>阶数 </a:t>
            </a:r>
            <a:r>
              <a:rPr lang="en-US" altLang="zh-CN" b="1" i="1">
                <a:latin typeface="Times New Roman" panose="02020603050405020304" pitchFamily="18" charset="0"/>
                <a:sym typeface="Symbol" panose="05050102010706020507" pitchFamily="18" charset="2"/>
              </a:rPr>
              <a:t>n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4+4+3=11. </a:t>
            </a:r>
            <a:endParaRPr lang="en-US" altLang="zh-CN" b="1">
              <a:latin typeface="Times New Roman" panose="02020603050405020304" pitchFamily="18" charset="0"/>
              <a:sym typeface="Symbol" panose="05050102010706020507" pitchFamily="18" charset="2"/>
            </a:endParaRPr>
          </a:p>
          <a:p>
            <a:pPr eaLnBrk="0" hangingPunct="0"/>
            <a:endParaRPr lang="en-US" altLang="zh-CN" sz="1000" b="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435204" name="Rectangle 4"/>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握手定理应用</a:t>
            </a:r>
          </a:p>
        </p:txBody>
      </p:sp>
      <p:sp>
        <p:nvSpPr>
          <p:cNvPr id="6" name="文本框 5">
            <a:extLst>
              <a:ext uri="{FF2B5EF4-FFF2-40B4-BE49-F238E27FC236}">
                <a16:creationId xmlns:a16="http://schemas.microsoft.com/office/drawing/2014/main" id="{C157671F-39E2-4C8C-8717-B1C4B372FC58}"/>
              </a:ext>
            </a:extLst>
          </p:cNvPr>
          <p:cNvSpPr txBox="1"/>
          <p:nvPr/>
        </p:nvSpPr>
        <p:spPr>
          <a:xfrm>
            <a:off x="0" y="5226784"/>
            <a:ext cx="7380312" cy="163121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更直观的理解：</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每条边贡献的</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度，当前已有</a:t>
            </a:r>
            <a:r>
              <a:rPr lang="en-US" altLang="zh-CN" sz="2000" dirty="0">
                <a:solidFill>
                  <a:srgbClr val="FF9900"/>
                </a:solidFill>
                <a:latin typeface="Times New Roman" panose="02020603050405020304" pitchFamily="18" charset="0"/>
              </a:rPr>
              <a:t>24</a:t>
            </a:r>
            <a:r>
              <a:rPr lang="zh-CN" altLang="en-US" sz="2000" dirty="0">
                <a:solidFill>
                  <a:srgbClr val="FF9900"/>
                </a:solidFill>
                <a:latin typeface="Times New Roman" panose="02020603050405020304" pitchFamily="18" charset="0"/>
              </a:rPr>
              <a:t>度</a:t>
            </a:r>
            <a:r>
              <a:rPr lang="en-US" altLang="zh-CN" sz="2000" dirty="0">
                <a:solidFill>
                  <a:srgbClr val="FF9900"/>
                </a:solidFill>
                <a:latin typeface="Times New Roman" panose="02020603050405020304" pitchFamily="18" charset="0"/>
              </a:rPr>
              <a:t>12</a:t>
            </a:r>
            <a:r>
              <a:rPr lang="zh-CN" altLang="en-US" sz="2000" dirty="0">
                <a:solidFill>
                  <a:srgbClr val="FF9900"/>
                </a:solidFill>
                <a:latin typeface="Times New Roman" panose="02020603050405020304" pitchFamily="18" charset="0"/>
              </a:rPr>
              <a:t>条边，故还剩</a:t>
            </a:r>
            <a:r>
              <a:rPr lang="en-US" altLang="zh-CN" sz="2000" dirty="0">
                <a:solidFill>
                  <a:srgbClr val="FF9900"/>
                </a:solidFill>
                <a:latin typeface="Times New Roman" panose="02020603050405020304" pitchFamily="18" charset="0"/>
              </a:rPr>
              <a:t>8</a:t>
            </a:r>
            <a:r>
              <a:rPr lang="zh-CN" altLang="en-US" sz="2000" dirty="0">
                <a:solidFill>
                  <a:srgbClr val="FF9900"/>
                </a:solidFill>
                <a:latin typeface="Times New Roman" panose="02020603050405020304" pitchFamily="18" charset="0"/>
              </a:rPr>
              <a:t>度</a:t>
            </a:r>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条边</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边数一定时，显然节点的度数越大节点数越少</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剩余节点度小于</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时，最大取度为</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 4</a:t>
            </a:r>
            <a:r>
              <a:rPr lang="zh-CN" altLang="en-US" sz="2000" dirty="0">
                <a:solidFill>
                  <a:srgbClr val="FF9900"/>
                </a:solidFill>
                <a:latin typeface="Times New Roman" panose="02020603050405020304" pitchFamily="18" charset="0"/>
              </a:rPr>
              <a:t>条边可构成</a:t>
            </a:r>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个节点的回路</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添加度为</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的孤立节点可任意增加阶数</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27</a:t>
            </a:fld>
            <a:endParaRPr lang="en-US" altLang="zh-CN"/>
          </a:p>
        </p:txBody>
      </p:sp>
      <p:sp>
        <p:nvSpPr>
          <p:cNvPr id="292871" name="Rectangle 7"/>
          <p:cNvSpPr>
            <a:spLocks noGrp="1" noChangeArrowheads="1"/>
          </p:cNvSpPr>
          <p:nvPr>
            <p:ph type="title"/>
          </p:nvPr>
        </p:nvSpPr>
        <p:spPr/>
        <p:txBody>
          <a:bodyPr/>
          <a:lstStyle/>
          <a:p>
            <a:pPr algn="ctr"/>
            <a:r>
              <a:rPr lang="zh-CN" altLang="en-US">
                <a:latin typeface="Times New Roman" panose="02020603050405020304" pitchFamily="18" charset="0"/>
              </a:rPr>
              <a:t>图的度数列</a:t>
            </a:r>
          </a:p>
        </p:txBody>
      </p:sp>
      <p:sp>
        <p:nvSpPr>
          <p:cNvPr id="292872" name="Rectangle 8"/>
          <p:cNvSpPr>
            <a:spLocks noGrp="1" noChangeArrowheads="1"/>
          </p:cNvSpPr>
          <p:nvPr>
            <p:ph type="body" idx="1"/>
          </p:nvPr>
        </p:nvSpPr>
        <p:spPr>
          <a:xfrm>
            <a:off x="395288" y="1196975"/>
            <a:ext cx="8229600" cy="4895850"/>
          </a:xfrm>
        </p:spPr>
        <p:txBody>
          <a:bodyPr/>
          <a:lstStyle/>
          <a:p>
            <a:pPr marL="457200" indent="-457200">
              <a:lnSpc>
                <a:spcPct val="120000"/>
              </a:lnSpc>
            </a:pPr>
            <a:r>
              <a:rPr lang="en-US" altLang="zh-CN" dirty="0">
                <a:latin typeface="Times New Roman" panose="02020603050405020304" pitchFamily="18" charset="0"/>
              </a:rPr>
              <a:t>1 .</a:t>
            </a:r>
            <a:r>
              <a:rPr lang="en-US" altLang="zh-CN" i="1" dirty="0">
                <a:latin typeface="Times New Roman" panose="02020603050405020304" pitchFamily="18" charset="0"/>
              </a:rPr>
              <a:t> 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为无向图</a:t>
            </a:r>
            <a:r>
              <a:rPr lang="en-US" altLang="zh-CN" i="1" dirty="0">
                <a:latin typeface="Times New Roman" panose="02020603050405020304" pitchFamily="18" charset="0"/>
              </a:rPr>
              <a:t>G</a:t>
            </a:r>
            <a:r>
              <a:rPr lang="zh-CN" altLang="en-US" dirty="0">
                <a:latin typeface="Times New Roman" panose="02020603050405020304" pitchFamily="18" charset="0"/>
              </a:rPr>
              <a:t>的顶点集，称</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度数列</a:t>
            </a:r>
            <a:r>
              <a:rPr lang="zh-CN" altLang="en-US" dirty="0">
                <a:latin typeface="Times New Roman" panose="02020603050405020304" pitchFamily="18" charset="0"/>
              </a:rPr>
              <a:t>  </a:t>
            </a:r>
          </a:p>
          <a:p>
            <a:pPr marL="457200" indent="-457200">
              <a:spcBef>
                <a:spcPct val="40000"/>
              </a:spcBef>
            </a:pPr>
            <a:r>
              <a:rPr lang="en-US" altLang="zh-CN" dirty="0">
                <a:latin typeface="Times New Roman" panose="02020603050405020304" pitchFamily="18" charset="0"/>
              </a:rPr>
              <a:t>2.</a:t>
            </a:r>
            <a:r>
              <a:rPr lang="en-US" altLang="zh-CN" i="1" dirty="0">
                <a:latin typeface="Times New Roman" panose="02020603050405020304" pitchFamily="18" charset="0"/>
              </a:rPr>
              <a:t>  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为有向图</a:t>
            </a:r>
            <a:r>
              <a:rPr lang="en-US" altLang="zh-CN" i="1" dirty="0">
                <a:latin typeface="Times New Roman" panose="02020603050405020304" pitchFamily="18" charset="0"/>
              </a:rPr>
              <a:t>D</a:t>
            </a:r>
            <a:r>
              <a:rPr lang="zh-CN" altLang="en-US" dirty="0">
                <a:latin typeface="Times New Roman" panose="02020603050405020304" pitchFamily="18" charset="0"/>
              </a:rPr>
              <a:t>的顶点集，</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度数列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endParaRPr lang="en-US" altLang="zh-CN" i="1" dirty="0">
              <a:latin typeface="Times New Roman" panose="02020603050405020304" pitchFamily="18" charset="0"/>
            </a:endParaRPr>
          </a:p>
          <a:p>
            <a:pPr marL="457200" indent="-457200">
              <a:lnSpc>
                <a:spcPct val="90000"/>
              </a:lnSpc>
            </a:pPr>
            <a:r>
              <a:rPr lang="en-US" altLang="zh-CN" i="1" dirty="0">
                <a:latin typeface="Times New Roman" panose="02020603050405020304" pitchFamily="18" charset="0"/>
              </a:rPr>
              <a:t>      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出度列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endParaRPr lang="en-US" altLang="zh-CN" i="1" dirty="0">
              <a:latin typeface="Times New Roman" panose="02020603050405020304" pitchFamily="18" charset="0"/>
            </a:endParaRPr>
          </a:p>
          <a:p>
            <a:pPr marL="457200" indent="-457200">
              <a:lnSpc>
                <a:spcPct val="90000"/>
              </a:lnSpc>
            </a:pPr>
            <a:r>
              <a:rPr lang="en-US" altLang="zh-CN" i="1" dirty="0">
                <a:latin typeface="Times New Roman" panose="02020603050405020304" pitchFamily="18" charset="0"/>
              </a:rPr>
              <a:t>      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入度列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p>
          <a:p>
            <a:pPr marL="457200" indent="-457200">
              <a:lnSpc>
                <a:spcPct val="90000"/>
              </a:lnSpc>
            </a:pPr>
            <a:r>
              <a:rPr lang="en-US" altLang="zh-CN" dirty="0">
                <a:latin typeface="Times New Roman" panose="02020603050405020304" pitchFamily="18" charset="0"/>
              </a:rPr>
              <a:t>3.  </a:t>
            </a:r>
            <a:r>
              <a:rPr lang="zh-CN" altLang="en-US" dirty="0">
                <a:latin typeface="Times New Roman" panose="02020603050405020304" pitchFamily="18" charset="0"/>
              </a:rPr>
              <a:t>非负整数列</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可 </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简单</a:t>
            </a:r>
            <a:r>
              <a:rPr lang="en-US" altLang="zh-CN" dirty="0">
                <a:solidFill>
                  <a:srgbClr val="A50021"/>
                </a:solidFill>
                <a:latin typeface="Times New Roman" panose="02020603050405020304" pitchFamily="18" charset="0"/>
              </a:rPr>
              <a:t>) </a:t>
            </a:r>
            <a:r>
              <a:rPr lang="zh-CN" altLang="en-US" dirty="0">
                <a:solidFill>
                  <a:srgbClr val="A50021"/>
                </a:solidFill>
                <a:latin typeface="Times New Roman" panose="02020603050405020304" pitchFamily="18" charset="0"/>
              </a:rPr>
              <a:t>图化</a:t>
            </a:r>
            <a:r>
              <a:rPr lang="zh-CN" altLang="en-US" dirty="0">
                <a:latin typeface="Times New Roman" panose="02020603050405020304" pitchFamily="18" charset="0"/>
              </a:rPr>
              <a:t>的当且仅当存在一个</a:t>
            </a:r>
            <a:r>
              <a:rPr lang="en-US" altLang="zh-CN" i="1" dirty="0">
                <a:latin typeface="Times New Roman" panose="02020603050405020304" pitchFamily="18" charset="0"/>
              </a:rPr>
              <a:t>n</a:t>
            </a:r>
            <a:r>
              <a:rPr lang="zh-CN" altLang="en-US" dirty="0">
                <a:latin typeface="Times New Roman" panose="02020603050405020304" pitchFamily="18" charset="0"/>
              </a:rPr>
              <a:t>阶 </a:t>
            </a:r>
            <a:r>
              <a:rPr lang="en-US" altLang="zh-CN" dirty="0">
                <a:latin typeface="Times New Roman" panose="02020603050405020304" pitchFamily="18" charset="0"/>
              </a:rPr>
              <a:t>(</a:t>
            </a:r>
            <a:r>
              <a:rPr lang="zh-CN" altLang="en-US" dirty="0">
                <a:latin typeface="Times New Roman" panose="02020603050405020304" pitchFamily="18" charset="0"/>
              </a:rPr>
              <a:t>简单</a:t>
            </a:r>
            <a:r>
              <a:rPr lang="en-US" altLang="zh-CN" dirty="0">
                <a:latin typeface="Times New Roman" panose="02020603050405020304" pitchFamily="18" charset="0"/>
              </a:rPr>
              <a:t>) </a:t>
            </a:r>
            <a:r>
              <a:rPr lang="zh-CN" altLang="en-US" dirty="0">
                <a:latin typeface="Times New Roman" panose="02020603050405020304" pitchFamily="18" charset="0"/>
              </a:rPr>
              <a:t>图所有顶点的度数的排列与</a:t>
            </a:r>
            <a:r>
              <a:rPr lang="en-US" altLang="zh-CN" i="1" dirty="0">
                <a:latin typeface="Times New Roman" panose="02020603050405020304" pitchFamily="18" charset="0"/>
              </a:rPr>
              <a:t>d</a:t>
            </a:r>
            <a:r>
              <a:rPr lang="zh-CN" altLang="en-US" dirty="0">
                <a:latin typeface="Times New Roman" panose="02020603050405020304" pitchFamily="18" charset="0"/>
              </a:rPr>
              <a:t>相同</a:t>
            </a:r>
            <a:r>
              <a:rPr lang="en-US" altLang="zh-CN" dirty="0">
                <a:latin typeface="Times New Roman" panose="02020603050405020304" pitchFamily="18" charset="0"/>
              </a:rPr>
              <a:t>.</a:t>
            </a: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zh-CN" altLang="en-US" dirty="0">
                <a:latin typeface="Times New Roman" panose="02020603050405020304" pitchFamily="18" charset="0"/>
              </a:rPr>
              <a:t>易知：</a:t>
            </a:r>
            <a:r>
              <a:rPr lang="en-US" altLang="zh-CN" dirty="0">
                <a:latin typeface="Times New Roman" panose="02020603050405020304" pitchFamily="18" charset="0"/>
              </a:rPr>
              <a:t>(2, 4, 6, 8, 10)</a:t>
            </a:r>
            <a:r>
              <a:rPr lang="zh-CN" altLang="en-US" dirty="0">
                <a:latin typeface="Times New Roman" panose="02020603050405020304" pitchFamily="18" charset="0"/>
              </a:rPr>
              <a:t>，</a:t>
            </a:r>
            <a:r>
              <a:rPr lang="en-US" altLang="zh-CN" dirty="0">
                <a:latin typeface="Times New Roman" panose="02020603050405020304" pitchFamily="18" charset="0"/>
              </a:rPr>
              <a:t>(1, 3, 3, 3, 4) </a:t>
            </a:r>
            <a:r>
              <a:rPr lang="zh-CN" altLang="en-US" dirty="0">
                <a:latin typeface="Times New Roman" panose="02020603050405020304" pitchFamily="18" charset="0"/>
              </a:rPr>
              <a:t>是可图化的，后者又是可</a:t>
            </a:r>
          </a:p>
          <a:p>
            <a:pPr marL="457200" indent="-457200">
              <a:lnSpc>
                <a:spcPct val="90000"/>
              </a:lnSpc>
            </a:pPr>
            <a:r>
              <a:rPr lang="zh-CN" altLang="en-US" dirty="0">
                <a:latin typeface="Times New Roman" panose="02020603050405020304" pitchFamily="18" charset="0"/>
              </a:rPr>
              <a:t>简单图化的，而</a:t>
            </a:r>
            <a:r>
              <a:rPr lang="en-US" altLang="zh-CN" dirty="0">
                <a:latin typeface="Times New Roman" panose="02020603050405020304" pitchFamily="18" charset="0"/>
              </a:rPr>
              <a:t>(2, 2, 3, 4, 5)</a:t>
            </a:r>
            <a:r>
              <a:rPr lang="zh-CN" altLang="en-US" dirty="0">
                <a:latin typeface="Times New Roman" panose="02020603050405020304" pitchFamily="18" charset="0"/>
              </a:rPr>
              <a:t>，</a:t>
            </a:r>
            <a:r>
              <a:rPr lang="en-US" altLang="zh-CN" dirty="0">
                <a:latin typeface="Times New Roman" panose="02020603050405020304" pitchFamily="18" charset="0"/>
              </a:rPr>
              <a:t>(3, 3, 3, 4) </a:t>
            </a:r>
            <a:r>
              <a:rPr lang="zh-CN" altLang="en-US" dirty="0">
                <a:latin typeface="Times New Roman" panose="02020603050405020304" pitchFamily="18" charset="0"/>
              </a:rPr>
              <a:t>都不是可简单图化</a:t>
            </a:r>
          </a:p>
          <a:p>
            <a:pPr marL="457200" indent="-457200">
              <a:lnSpc>
                <a:spcPct val="90000"/>
              </a:lnSpc>
            </a:pPr>
            <a:r>
              <a:rPr lang="zh-CN" altLang="en-US" dirty="0">
                <a:latin typeface="Times New Roman" panose="02020603050405020304" pitchFamily="18" charset="0"/>
              </a:rPr>
              <a:t>的，特别是后者也不是可图化的</a:t>
            </a:r>
            <a:endParaRPr lang="zh-CN" altLang="en-US" dirty="0"/>
          </a:p>
        </p:txBody>
      </p:sp>
      <p:sp>
        <p:nvSpPr>
          <p:cNvPr id="5" name="文本框 4">
            <a:extLst>
              <a:ext uri="{FF2B5EF4-FFF2-40B4-BE49-F238E27FC236}">
                <a16:creationId xmlns:a16="http://schemas.microsoft.com/office/drawing/2014/main" id="{21E1027F-9B9E-4E16-A795-BA3BA7B85C4D}"/>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可简单图化的要求比可图化更高</a:t>
            </a:r>
          </a:p>
        </p:txBody>
      </p:sp>
      <p:sp>
        <p:nvSpPr>
          <p:cNvPr id="7" name="文本框 6">
            <a:extLst>
              <a:ext uri="{FF2B5EF4-FFF2-40B4-BE49-F238E27FC236}">
                <a16:creationId xmlns:a16="http://schemas.microsoft.com/office/drawing/2014/main" id="{48CE14B2-1F85-4063-8546-BECFFCF1D795}"/>
              </a:ext>
            </a:extLst>
          </p:cNvPr>
          <p:cNvSpPr txBox="1"/>
          <p:nvPr/>
        </p:nvSpPr>
        <p:spPr>
          <a:xfrm>
            <a:off x="0" y="6453188"/>
            <a:ext cx="4127576"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图的有损压缩（非单射映射）</a:t>
            </a: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28</a:t>
            </a:fld>
            <a:endParaRPr lang="en-US" altLang="zh-CN"/>
          </a:p>
        </p:txBody>
      </p:sp>
      <p:sp>
        <p:nvSpPr>
          <p:cNvPr id="292871" name="Rectangle 7"/>
          <p:cNvSpPr>
            <a:spLocks noGrp="1" noChangeArrowheads="1"/>
          </p:cNvSpPr>
          <p:nvPr>
            <p:ph type="title"/>
          </p:nvPr>
        </p:nvSpPr>
        <p:spPr/>
        <p:txBody>
          <a:bodyPr/>
          <a:lstStyle/>
          <a:p>
            <a:pPr algn="ctr"/>
            <a:r>
              <a:rPr lang="zh-CN" altLang="en-US" dirty="0">
                <a:latin typeface="Times New Roman" panose="02020603050405020304" pitchFamily="18" charset="0"/>
              </a:rPr>
              <a:t>可图化的条件</a:t>
            </a:r>
          </a:p>
        </p:txBody>
      </p:sp>
      <mc:AlternateContent xmlns:mc="http://schemas.openxmlformats.org/markup-compatibility/2006" xmlns:a14="http://schemas.microsoft.com/office/drawing/2010/main">
        <mc:Choice Requires="a14">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14.3</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非负整数列</a:t>
                </a:r>
                <a:r>
                  <a:rPr lang="en-US" altLang="zh-CN" i="1" dirty="0">
                    <a:latin typeface="Times New Roman" panose="02020603050405020304" pitchFamily="18" charset="0"/>
                    <a:ea typeface="宋体" panose="02010600030101010101" pitchFamily="2" charset="-122"/>
                  </a:rPr>
                  <a:t>d</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d</a:t>
                </a:r>
                <a:r>
                  <a:rPr lang="en-US" altLang="zh-CN" baseline="-25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rPr>
                  <a:t>d</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 …, </a:t>
                </a:r>
                <a:r>
                  <a:rPr lang="en-US" altLang="zh-CN" i="1" dirty="0" err="1">
                    <a:latin typeface="Times New Roman" panose="02020603050405020304" pitchFamily="18" charset="0"/>
                    <a:ea typeface="宋体" panose="02010600030101010101" pitchFamily="2" charset="-122"/>
                  </a:rPr>
                  <a:t>d</a:t>
                </a:r>
                <a:r>
                  <a:rPr lang="en-US" altLang="zh-CN" i="1" baseline="-25000" dirty="0" err="1">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满足</a:t>
                </a:r>
                <a14:m>
                  <m:oMath xmlns:m="http://schemas.openxmlformats.org/officeDocument/2006/math">
                    <m:nary>
                      <m:naryPr>
                        <m:chr m:val="∑"/>
                        <m:limLoc m:val="subSup"/>
                        <m:ctrlPr>
                          <a:rPr lang="en-US" altLang="zh-CN" b="1" i="1" smtClean="0">
                            <a:latin typeface="Cambria Math" panose="02040503050406030204" pitchFamily="18" charset="0"/>
                            <a:ea typeface="宋体" panose="02010600030101010101" pitchFamily="2" charset="-122"/>
                          </a:rPr>
                        </m:ctrlPr>
                      </m:naryPr>
                      <m:sub>
                        <m:r>
                          <a:rPr lang="en-US" altLang="zh-CN" i="1">
                            <a:latin typeface="Cambria Math" panose="02040503050406030204" pitchFamily="18" charset="0"/>
                            <a:ea typeface="宋体" panose="02010600030101010101" pitchFamily="2" charset="-122"/>
                          </a:rPr>
                          <m:t>𝒊</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𝟏</m:t>
                        </m:r>
                      </m:sub>
                      <m:sup>
                        <m:r>
                          <a:rPr lang="en-US" altLang="zh-CN" b="1" i="1" smtClean="0">
                            <a:latin typeface="Cambria Math" panose="02040503050406030204" pitchFamily="18" charset="0"/>
                            <a:ea typeface="宋体" panose="02010600030101010101" pitchFamily="2" charset="-122"/>
                          </a:rPr>
                          <m:t>𝒏</m:t>
                        </m:r>
                      </m:sup>
                      <m:e>
                        <m:sSub>
                          <m:sSubPr>
                            <m:ctrlPr>
                              <a:rPr lang="en-US" altLang="zh-CN" b="1" i="1" smtClean="0">
                                <a:latin typeface="Cambria Math" panose="02040503050406030204" pitchFamily="18" charset="0"/>
                                <a:ea typeface="宋体" panose="02010600030101010101" pitchFamily="2" charset="-122"/>
                              </a:rPr>
                            </m:ctrlPr>
                          </m:sSubPr>
                          <m:e>
                            <m:r>
                              <a:rPr lang="en-US" altLang="zh-CN" b="1" i="1" smtClean="0">
                                <a:latin typeface="Cambria Math" panose="02040503050406030204" pitchFamily="18" charset="0"/>
                                <a:ea typeface="宋体" panose="02010600030101010101" pitchFamily="2" charset="-122"/>
                              </a:rPr>
                              <m:t>𝒅</m:t>
                            </m:r>
                          </m:e>
                          <m:sub>
                            <m:r>
                              <a:rPr lang="en-US" altLang="zh-CN" b="1" i="1" smtClean="0">
                                <a:latin typeface="Cambria Math" panose="02040503050406030204" pitchFamily="18" charset="0"/>
                                <a:ea typeface="宋体" panose="02010600030101010101" pitchFamily="2" charset="-122"/>
                              </a:rPr>
                              <m:t>𝒏</m:t>
                            </m:r>
                          </m:sub>
                        </m:sSub>
                      </m:e>
                    </m:nary>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为偶数时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该数列可图化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按下列方式可构造出无向图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由</a:t>
                </a:r>
                <a14:m>
                  <m:oMath xmlns:m="http://schemas.openxmlformats.org/officeDocument/2006/math">
                    <m:nary>
                      <m:naryPr>
                        <m:chr m:val="∑"/>
                        <m:limLoc m:val="subSup"/>
                        <m:ctrlPr>
                          <a:rPr lang="en-US" altLang="zh-CN" i="1">
                            <a:latin typeface="Cambria Math" panose="02040503050406030204" pitchFamily="18" charset="0"/>
                            <a:ea typeface="宋体" panose="02010600030101010101" pitchFamily="2" charset="-122"/>
                          </a:rPr>
                        </m:ctrlPr>
                      </m:naryPr>
                      <m:sub>
                        <m:r>
                          <a:rPr lang="en-US" altLang="zh-CN" i="1">
                            <a:latin typeface="Cambria Math" panose="02040503050406030204" pitchFamily="18" charset="0"/>
                            <a:ea typeface="宋体" panose="02010600030101010101" pitchFamily="2" charset="-122"/>
                          </a:rPr>
                          <m:t>𝒊</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𝟏</m:t>
                        </m:r>
                      </m:sub>
                      <m:sup>
                        <m:r>
                          <a:rPr lang="en-US" altLang="zh-CN" i="1">
                            <a:latin typeface="Cambria Math" panose="02040503050406030204" pitchFamily="18" charset="0"/>
                            <a:ea typeface="宋体" panose="02010600030101010101" pitchFamily="2" charset="-122"/>
                          </a:rPr>
                          <m:t>𝒏</m:t>
                        </m:r>
                      </m:sup>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𝒅</m:t>
                            </m:r>
                          </m:e>
                          <m:sub>
                            <m:r>
                              <a:rPr lang="en-US" altLang="zh-CN" i="1">
                                <a:latin typeface="Cambria Math" panose="02040503050406030204" pitchFamily="18" charset="0"/>
                                <a:ea typeface="宋体" panose="02010600030101010101" pitchFamily="2" charset="-122"/>
                              </a:rPr>
                              <m:t>𝒏</m:t>
                            </m:r>
                          </m:sub>
                        </m:sSub>
                      </m:e>
                    </m:nary>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为偶数得</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个奇数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 对应节点任意两两配对用一条边连接</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则所有节点剩余度数均为偶数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此时每个节点添加自环直至达到指定度数即可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14.4</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任意</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阶无向简单图满足</a:t>
                </a:r>
                <a:r>
                  <a:rPr lang="zh-CN" altLang="en-US" dirty="0">
                    <a:latin typeface="Times New Roman" panose="02020603050405020304" pitchFamily="18" charset="0"/>
                  </a:rPr>
                  <a:t>Δ</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1</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2872" name="Rectangle 8"/>
              <p:cNvSpPr>
                <a:spLocks noGrp="1" noRot="1" noChangeAspect="1" noMove="1" noResize="1" noEditPoints="1" noAdjustHandles="1" noChangeArrowheads="1" noChangeShapeType="1" noTextEdit="1"/>
              </p:cNvSpPr>
              <p:nvPr>
                <p:ph type="body" idx="1"/>
              </p:nvPr>
            </p:nvSpPr>
            <p:spPr>
              <a:xfrm>
                <a:off x="395288" y="1196975"/>
                <a:ext cx="8229600" cy="4895850"/>
              </a:xfrm>
              <a:blipFill>
                <a:blip r:embed="rId3"/>
                <a:stretch>
                  <a:fillRect l="-2000" t="-12204" r="-111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9C210BC-1E78-4BAD-907F-8CCAC445F3C1}"/>
              </a:ext>
            </a:extLst>
          </p:cNvPr>
          <p:cNvSpPr txBox="1"/>
          <p:nvPr/>
        </p:nvSpPr>
        <p:spPr>
          <a:xfrm>
            <a:off x="2843808" y="1628800"/>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总度数为偶数⇒是图（可图化的充分条件）</a:t>
            </a:r>
          </a:p>
        </p:txBody>
      </p:sp>
      <p:sp>
        <p:nvSpPr>
          <p:cNvPr id="8" name="文本框 7">
            <a:extLst>
              <a:ext uri="{FF2B5EF4-FFF2-40B4-BE49-F238E27FC236}">
                <a16:creationId xmlns:a16="http://schemas.microsoft.com/office/drawing/2014/main" id="{A6881DB1-7E66-41E5-A027-73DD1624AFEB}"/>
              </a:ext>
            </a:extLst>
          </p:cNvPr>
          <p:cNvSpPr txBox="1"/>
          <p:nvPr/>
        </p:nvSpPr>
        <p:spPr>
          <a:xfrm>
            <a:off x="1709936" y="5260915"/>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排除自环，至多与其他每个节点连一条边</a:t>
            </a:r>
          </a:p>
        </p:txBody>
      </p:sp>
      <p:sp>
        <p:nvSpPr>
          <p:cNvPr id="7" name="文本框 6">
            <a:extLst>
              <a:ext uri="{FF2B5EF4-FFF2-40B4-BE49-F238E27FC236}">
                <a16:creationId xmlns:a16="http://schemas.microsoft.com/office/drawing/2014/main" id="{BB6BB42F-EC94-4FC3-9835-9198746876A9}"/>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（结合握手定理、解方程）</a:t>
            </a:r>
            <a:endParaRPr lang="en-US" altLang="zh-CN" sz="2000" dirty="0">
              <a:solidFill>
                <a:srgbClr val="FF9900"/>
              </a:solidFill>
            </a:endParaRPr>
          </a:p>
          <a:p>
            <a:r>
              <a:rPr lang="zh-CN" altLang="en-US" sz="2000" dirty="0">
                <a:solidFill>
                  <a:srgbClr val="FF9900"/>
                </a:solidFill>
              </a:rPr>
              <a:t>不可图化的判定</a:t>
            </a:r>
          </a:p>
        </p:txBody>
      </p:sp>
    </p:spTree>
    <p:extLst>
      <p:ext uri="{BB962C8B-B14F-4D97-AF65-F5344CB8AC3E}">
        <p14:creationId xmlns:p14="http://schemas.microsoft.com/office/powerpoint/2010/main" val="137640718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29</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简单图度数的性质</a:t>
            </a:r>
          </a:p>
        </p:txBody>
      </p:sp>
      <p:sp>
        <p:nvSpPr>
          <p:cNvPr id="286728" name="Rectangle 8"/>
          <p:cNvSpPr>
            <a:spLocks noGrp="1" noChangeArrowheads="1"/>
          </p:cNvSpPr>
          <p:nvPr>
            <p:ph type="body" idx="1"/>
          </p:nvPr>
        </p:nvSpPr>
        <p:spPr>
          <a:xfrm>
            <a:off x="323850" y="1268413"/>
            <a:ext cx="8229600" cy="4525962"/>
          </a:xfrm>
        </p:spPr>
        <p:txBody>
          <a:bodyPr/>
          <a:lstStyle/>
          <a:p>
            <a:pPr eaLnBrk="0" hangingPunct="0"/>
            <a:r>
              <a:rPr lang="zh-CN" altLang="en-US" dirty="0">
                <a:solidFill>
                  <a:srgbClr val="A50021"/>
                </a:solidFill>
                <a:latin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cs typeface="Times New Roman" panose="02020603050405020304" pitchFamily="18" charset="0"/>
              </a:rPr>
              <a:t>14.1*</a:t>
            </a:r>
            <a:r>
              <a:rPr lang="en-US" altLang="zh-CN"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cs typeface="Times New Roman" panose="02020603050405020304" pitchFamily="18" charset="0"/>
              </a:rPr>
              <a:t>任何简单无向图中点的度数不会互不相同</a:t>
            </a:r>
            <a:endParaRPr lang="en-US" altLang="zh-CN" dirty="0">
              <a:latin typeface="宋体" panose="02010600030101010101" pitchFamily="2" charset="-122"/>
              <a:cs typeface="Times New Roman" panose="02020603050405020304" pitchFamily="18" charset="0"/>
            </a:endParaRPr>
          </a:p>
          <a:p>
            <a:pPr eaLnBrk="0" hangingPunct="0"/>
            <a:endParaRPr lang="en-US" altLang="zh-CN"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763484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EFC0F4F-C562-47D7-9912-20FC0A002325}" type="slidenum">
              <a:rPr lang="en-US" altLang="zh-CN"/>
              <a:pPr/>
              <a:t>3</a:t>
            </a:fld>
            <a:endParaRPr lang="en-US" altLang="zh-CN"/>
          </a:p>
        </p:txBody>
      </p:sp>
      <p:sp>
        <p:nvSpPr>
          <p:cNvPr id="272387"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第十四章</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图的基本概念</a:t>
            </a:r>
          </a:p>
        </p:txBody>
      </p:sp>
      <p:sp>
        <p:nvSpPr>
          <p:cNvPr id="272399" name="Rectangle 15"/>
          <p:cNvSpPr>
            <a:spLocks noGrp="1" noChangeArrowheads="1"/>
          </p:cNvSpPr>
          <p:nvPr>
            <p:ph type="body" idx="1"/>
          </p:nvPr>
        </p:nvSpPr>
        <p:spPr>
          <a:xfrm>
            <a:off x="395288" y="1341438"/>
            <a:ext cx="8229600" cy="4525962"/>
          </a:xfrm>
        </p:spPr>
        <p:txBody>
          <a:bodyPr/>
          <a:lstStyle/>
          <a:p>
            <a:r>
              <a:rPr lang="zh-CN" altLang="en-US"/>
              <a:t>主要内容</a:t>
            </a:r>
          </a:p>
          <a:p>
            <a:pPr>
              <a:buClr>
                <a:srgbClr val="FF9900"/>
              </a:buClr>
              <a:buFont typeface="Wingdings" panose="05000000000000000000" pitchFamily="2" charset="2"/>
              <a:buChar char="l"/>
            </a:pPr>
            <a:r>
              <a:rPr lang="zh-CN" altLang="en-US"/>
              <a:t>图</a:t>
            </a:r>
          </a:p>
          <a:p>
            <a:pPr>
              <a:buClr>
                <a:srgbClr val="FF9900"/>
              </a:buClr>
              <a:buFont typeface="Wingdings" panose="05000000000000000000" pitchFamily="2" charset="2"/>
              <a:buChar char="l"/>
            </a:pPr>
            <a:r>
              <a:rPr lang="zh-CN" altLang="en-US"/>
              <a:t>通路与回路</a:t>
            </a:r>
          </a:p>
          <a:p>
            <a:pPr>
              <a:buClr>
                <a:srgbClr val="FF9900"/>
              </a:buClr>
              <a:buFont typeface="Wingdings" panose="05000000000000000000" pitchFamily="2" charset="2"/>
              <a:buChar char="l"/>
            </a:pPr>
            <a:r>
              <a:rPr lang="zh-CN" altLang="en-US"/>
              <a:t>图的连通性</a:t>
            </a:r>
          </a:p>
          <a:p>
            <a:pPr>
              <a:buClr>
                <a:srgbClr val="FF9900"/>
              </a:buClr>
              <a:buFont typeface="Wingdings" panose="05000000000000000000" pitchFamily="2" charset="2"/>
              <a:buChar char="l"/>
            </a:pPr>
            <a:r>
              <a:rPr lang="zh-CN" altLang="en-US"/>
              <a:t>图的矩阵表示</a:t>
            </a:r>
          </a:p>
          <a:p>
            <a:pPr>
              <a:buClr>
                <a:srgbClr val="FF9900"/>
              </a:buClr>
              <a:buFont typeface="Wingdings" panose="05000000000000000000" pitchFamily="2" charset="2"/>
              <a:buChar char="l"/>
            </a:pPr>
            <a:r>
              <a:rPr lang="zh-CN" altLang="en-US"/>
              <a:t>图的运算</a:t>
            </a:r>
          </a:p>
          <a:p>
            <a:pPr>
              <a:spcBef>
                <a:spcPct val="55000"/>
              </a:spcBef>
              <a:buClr>
                <a:srgbClr val="FF6600"/>
              </a:buClr>
            </a:pPr>
            <a:r>
              <a:rPr lang="zh-CN" altLang="en-US"/>
              <a:t>预备知识</a:t>
            </a:r>
          </a:p>
          <a:p>
            <a:pPr>
              <a:buClr>
                <a:srgbClr val="FF9900"/>
              </a:buClr>
              <a:buFont typeface="Wingdings" panose="05000000000000000000" pitchFamily="2" charset="2"/>
              <a:buChar char="l"/>
            </a:pPr>
            <a:r>
              <a:rPr lang="zh-CN" altLang="en-US"/>
              <a:t>多重集合</a:t>
            </a:r>
            <a:r>
              <a:rPr lang="en-US" altLang="zh-CN">
                <a:latin typeface="宋体" panose="02010600030101010101" pitchFamily="2" charset="-122"/>
              </a:rPr>
              <a:t>——</a:t>
            </a:r>
            <a:r>
              <a:rPr lang="zh-CN" altLang="en-US"/>
              <a:t>元素可以重复出现的集合</a:t>
            </a:r>
          </a:p>
          <a:p>
            <a:pPr>
              <a:buClr>
                <a:srgbClr val="FF9900"/>
              </a:buClr>
              <a:buFont typeface="Wingdings" panose="05000000000000000000" pitchFamily="2" charset="2"/>
              <a:buChar char="l"/>
            </a:pPr>
            <a:r>
              <a:rPr lang="zh-CN" altLang="en-US"/>
              <a:t>无序集</a:t>
            </a:r>
            <a:r>
              <a:rPr lang="en-US" altLang="zh-CN">
                <a:latin typeface="宋体" panose="02010600030101010101" pitchFamily="2" charset="-122"/>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r>
              <a:rPr lang="en-US" altLang="zh-CN" i="1">
                <a:latin typeface="Times New Roman" panose="02020603050405020304" pitchFamily="18" charset="0"/>
              </a:rPr>
              <a:t>y</a:t>
            </a:r>
            <a:r>
              <a:rPr lang="en-US" altLang="zh-CN">
                <a:latin typeface="Times New Roman" panose="02020603050405020304" pitchFamily="18" charset="0"/>
              </a:rPr>
              <a:t>) | </a:t>
            </a:r>
            <a:r>
              <a:rPr lang="en-US" altLang="zh-CN" i="1">
                <a:latin typeface="Times New Roman" panose="02020603050405020304" pitchFamily="18" charset="0"/>
              </a:rPr>
              <a:t>x</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y</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2387"/>
                                        </p:tgtEl>
                                        <p:attrNameLst>
                                          <p:attrName>style.visibility</p:attrName>
                                        </p:attrNameLst>
                                      </p:cBhvr>
                                      <p:to>
                                        <p:strVal val="visible"/>
                                      </p:to>
                                    </p:set>
                                    <p:anim calcmode="lin" valueType="num">
                                      <p:cBhvr additive="base">
                                        <p:cTn id="7" dur="1000" fill="hold"/>
                                        <p:tgtEl>
                                          <p:spTgt spid="272387"/>
                                        </p:tgtEl>
                                        <p:attrNameLst>
                                          <p:attrName>ppt_x</p:attrName>
                                        </p:attrNameLst>
                                      </p:cBhvr>
                                      <p:tavLst>
                                        <p:tav tm="0">
                                          <p:val>
                                            <p:strVal val="0-#ppt_w/2"/>
                                          </p:val>
                                        </p:tav>
                                        <p:tav tm="100000">
                                          <p:val>
                                            <p:strVal val="#ppt_x"/>
                                          </p:val>
                                        </p:tav>
                                      </p:tavLst>
                                    </p:anim>
                                    <p:anim calcmode="lin" valueType="num">
                                      <p:cBhvr additive="base">
                                        <p:cTn id="8" dur="1000" fill="hold"/>
                                        <p:tgtEl>
                                          <p:spTgt spid="272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30</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简单图度数的性质</a:t>
            </a:r>
          </a:p>
        </p:txBody>
      </p:sp>
      <p:sp>
        <p:nvSpPr>
          <p:cNvPr id="286728" name="Rectangle 8"/>
          <p:cNvSpPr>
            <a:spLocks noGrp="1" noChangeArrowheads="1"/>
          </p:cNvSpPr>
          <p:nvPr>
            <p:ph type="body" idx="1"/>
          </p:nvPr>
        </p:nvSpPr>
        <p:spPr>
          <a:xfrm>
            <a:off x="323850" y="1268413"/>
            <a:ext cx="8229600" cy="4525962"/>
          </a:xfrm>
        </p:spPr>
        <p:txBody>
          <a:bodyPr/>
          <a:lstStyle/>
          <a:p>
            <a:pPr eaLnBrk="0" hangingPunct="0"/>
            <a:r>
              <a:rPr lang="zh-CN" altLang="en-US" dirty="0">
                <a:solidFill>
                  <a:srgbClr val="A50021"/>
                </a:solidFill>
                <a:latin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cs typeface="Times New Roman" panose="02020603050405020304" pitchFamily="18" charset="0"/>
              </a:rPr>
              <a:t>14.1*</a:t>
            </a:r>
            <a:r>
              <a:rPr lang="en-US" altLang="zh-CN"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cs typeface="Times New Roman" panose="02020603050405020304" pitchFamily="18" charset="0"/>
              </a:rPr>
              <a:t>任何简单无向图中点的度数不会互不相同</a:t>
            </a:r>
            <a:endParaRPr lang="en-US" altLang="zh-CN" dirty="0">
              <a:latin typeface="宋体" panose="02010600030101010101" pitchFamily="2" charset="-122"/>
              <a:cs typeface="Times New Roman" panose="02020603050405020304" pitchFamily="18" charset="0"/>
            </a:endParaRPr>
          </a:p>
          <a:p>
            <a:pPr eaLnBrk="0" hangingPunct="0"/>
            <a:endParaRPr lang="en-US" altLang="zh-CN" dirty="0">
              <a:latin typeface="宋体" panose="02010600030101010101" pitchFamily="2" charset="-122"/>
              <a:cs typeface="Times New Roman" panose="02020603050405020304" pitchFamily="18" charset="0"/>
            </a:endParaRPr>
          </a:p>
          <a:p>
            <a:pPr eaLnBrk="0" hangingPunct="0"/>
            <a:r>
              <a:rPr lang="zh-CN" altLang="en-US" dirty="0">
                <a:latin typeface="宋体" panose="02010600030101010101" pitchFamily="2" charset="-122"/>
                <a:cs typeface="Times New Roman" panose="02020603050405020304" pitchFamily="18" charset="0"/>
              </a:rPr>
              <a:t>证</a:t>
            </a:r>
            <a:endParaRPr lang="en-US" altLang="zh-CN" dirty="0">
              <a:latin typeface="宋体" panose="02010600030101010101" pitchFamily="2" charset="-122"/>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1</a:t>
            </a:r>
            <a:r>
              <a:rPr lang="zh-CN" altLang="en-US" dirty="0">
                <a:cs typeface="Times New Roman" panose="02020603050405020304" pitchFamily="18" charset="0"/>
              </a:rPr>
              <a:t>）图中没有孤立点</a:t>
            </a:r>
            <a:r>
              <a:rPr lang="en-US" altLang="zh-CN" dirty="0">
                <a:cs typeface="Times New Roman" panose="02020603050405020304" pitchFamily="18" charset="0"/>
              </a:rPr>
              <a:t>, </a:t>
            </a:r>
            <a:r>
              <a:rPr lang="zh-CN" altLang="en-US" dirty="0">
                <a:cs typeface="Times New Roman" panose="02020603050405020304" pitchFamily="18" charset="0"/>
              </a:rPr>
              <a:t>则</a:t>
            </a:r>
            <a:r>
              <a:rPr lang="en-US" altLang="zh-CN" i="1" dirty="0">
                <a:cs typeface="Times New Roman" panose="02020603050405020304" pitchFamily="18" charset="0"/>
              </a:rPr>
              <a:t>n</a:t>
            </a:r>
            <a:r>
              <a:rPr lang="zh-CN" altLang="en-US" dirty="0">
                <a:cs typeface="Times New Roman" panose="02020603050405020304" pitchFamily="18" charset="0"/>
              </a:rPr>
              <a:t>阶图中点的度数最大为</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1. </a:t>
            </a:r>
            <a:r>
              <a:rPr lang="zh-CN" altLang="en-US" dirty="0">
                <a:cs typeface="Times New Roman" panose="02020603050405020304" pitchFamily="18" charset="0"/>
              </a:rPr>
              <a:t>根据鸽巢原理</a:t>
            </a:r>
            <a:r>
              <a:rPr lang="en-US" altLang="zh-CN" dirty="0">
                <a:cs typeface="Times New Roman" panose="02020603050405020304" pitchFamily="18" charset="0"/>
              </a:rPr>
              <a:t>, </a:t>
            </a:r>
            <a:r>
              <a:rPr lang="en-US" altLang="zh-CN" i="1" dirty="0">
                <a:cs typeface="Times New Roman" panose="02020603050405020304" pitchFamily="18" charset="0"/>
              </a:rPr>
              <a:t>n</a:t>
            </a:r>
            <a:r>
              <a:rPr lang="zh-CN" altLang="en-US" dirty="0">
                <a:cs typeface="Times New Roman" panose="02020603050405020304" pitchFamily="18" charset="0"/>
              </a:rPr>
              <a:t>个点至少有两个点度数一样</a:t>
            </a:r>
            <a:r>
              <a:rPr lang="en-US" altLang="zh-CN" dirty="0">
                <a:cs typeface="Times New Roman" panose="02020603050405020304" pitchFamily="18" charset="0"/>
              </a:rPr>
              <a:t>;</a:t>
            </a:r>
          </a:p>
          <a:p>
            <a:pPr eaLnBrk="0" hangingPunct="0"/>
            <a:endParaRPr lang="zh-CN" altLang="en-US" dirty="0">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2</a:t>
            </a:r>
            <a:r>
              <a:rPr lang="zh-CN" altLang="en-US" dirty="0">
                <a:cs typeface="Times New Roman" panose="02020603050405020304" pitchFamily="18" charset="0"/>
              </a:rPr>
              <a:t>）图中有一个孤立点</a:t>
            </a:r>
            <a:r>
              <a:rPr lang="en-US" altLang="zh-CN" dirty="0">
                <a:cs typeface="Times New Roman" panose="02020603050405020304" pitchFamily="18" charset="0"/>
              </a:rPr>
              <a:t>, </a:t>
            </a:r>
            <a:r>
              <a:rPr lang="zh-CN" altLang="en-US" dirty="0">
                <a:cs typeface="Times New Roman" panose="02020603050405020304" pitchFamily="18" charset="0"/>
              </a:rPr>
              <a:t>则</a:t>
            </a:r>
            <a:r>
              <a:rPr lang="en-US" altLang="zh-CN" i="1" dirty="0">
                <a:cs typeface="Times New Roman" panose="02020603050405020304" pitchFamily="18" charset="0"/>
              </a:rPr>
              <a:t>n</a:t>
            </a:r>
            <a:r>
              <a:rPr lang="zh-CN" altLang="en-US" dirty="0">
                <a:cs typeface="Times New Roman" panose="02020603050405020304" pitchFamily="18" charset="0"/>
              </a:rPr>
              <a:t>阶图中点的度数最大为</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2. </a:t>
            </a:r>
            <a:r>
              <a:rPr lang="zh-CN" altLang="en-US" dirty="0">
                <a:cs typeface="Times New Roman" panose="02020603050405020304" pitchFamily="18" charset="0"/>
              </a:rPr>
              <a:t>根据鸽巢原理</a:t>
            </a:r>
            <a:r>
              <a:rPr lang="en-US" altLang="zh-CN" dirty="0">
                <a:cs typeface="Times New Roman" panose="02020603050405020304" pitchFamily="18" charset="0"/>
              </a:rPr>
              <a:t>, </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1</a:t>
            </a:r>
            <a:r>
              <a:rPr lang="zh-CN" altLang="en-US" dirty="0">
                <a:cs typeface="Times New Roman" panose="02020603050405020304" pitchFamily="18" charset="0"/>
              </a:rPr>
              <a:t>个点中至少有两个点度数一样</a:t>
            </a:r>
            <a:r>
              <a:rPr lang="en-US" altLang="zh-CN" dirty="0">
                <a:cs typeface="Times New Roman" panose="02020603050405020304" pitchFamily="18" charset="0"/>
              </a:rPr>
              <a:t>;</a:t>
            </a:r>
          </a:p>
          <a:p>
            <a:pPr eaLnBrk="0" hangingPunct="0"/>
            <a:endParaRPr lang="zh-CN" altLang="en-US" dirty="0">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3</a:t>
            </a:r>
            <a:r>
              <a:rPr lang="zh-CN" altLang="en-US" dirty="0">
                <a:cs typeface="Times New Roman" panose="02020603050405020304" pitchFamily="18" charset="0"/>
              </a:rPr>
              <a:t>）图中有两个孤立点</a:t>
            </a:r>
            <a:r>
              <a:rPr lang="en-US" altLang="zh-CN" dirty="0">
                <a:cs typeface="Times New Roman" panose="02020603050405020304" pitchFamily="18" charset="0"/>
              </a:rPr>
              <a:t>, </a:t>
            </a:r>
            <a:r>
              <a:rPr lang="zh-CN" altLang="en-US" dirty="0">
                <a:cs typeface="Times New Roman" panose="02020603050405020304" pitchFamily="18" charset="0"/>
              </a:rPr>
              <a:t>得证</a:t>
            </a:r>
            <a:r>
              <a:rPr lang="en-US" altLang="zh-CN" dirty="0">
                <a:cs typeface="Times New Roman" panose="02020603050405020304" pitchFamily="18" charset="0"/>
              </a:rPr>
              <a:t>.</a:t>
            </a:r>
            <a:endParaRPr lang="zh-CN" altLang="en-US" dirty="0">
              <a:cs typeface="Times New Roman" panose="02020603050405020304" pitchFamily="18" charset="0"/>
            </a:endParaRPr>
          </a:p>
        </p:txBody>
      </p:sp>
      <p:sp>
        <p:nvSpPr>
          <p:cNvPr id="11" name="文本框 10">
            <a:extLst>
              <a:ext uri="{FF2B5EF4-FFF2-40B4-BE49-F238E27FC236}">
                <a16:creationId xmlns:a16="http://schemas.microsoft.com/office/drawing/2014/main" id="{AF7375EB-D1C8-4135-AAB8-D5F83BE6D707}"/>
              </a:ext>
            </a:extLst>
          </p:cNvPr>
          <p:cNvSpPr txBox="1"/>
          <p:nvPr/>
        </p:nvSpPr>
        <p:spPr>
          <a:xfrm>
            <a:off x="590550" y="3331339"/>
            <a:ext cx="5724128" cy="400110"/>
          </a:xfrm>
          <a:prstGeom prst="rect">
            <a:avLst/>
          </a:prstGeom>
          <a:noFill/>
        </p:spPr>
        <p:txBody>
          <a:bodyPr wrap="square" rtlCol="0">
            <a:spAutoFit/>
          </a:bodyPr>
          <a:lstStyle/>
          <a:p>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个节点，但度只能取</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，共</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个不同的值</a:t>
            </a:r>
          </a:p>
        </p:txBody>
      </p:sp>
      <p:sp>
        <p:nvSpPr>
          <p:cNvPr id="13" name="文本框 12">
            <a:extLst>
              <a:ext uri="{FF2B5EF4-FFF2-40B4-BE49-F238E27FC236}">
                <a16:creationId xmlns:a16="http://schemas.microsoft.com/office/drawing/2014/main" id="{09A29E1B-6E1E-4C3F-A632-6649764B206C}"/>
              </a:ext>
            </a:extLst>
          </p:cNvPr>
          <p:cNvSpPr txBox="1"/>
          <p:nvPr/>
        </p:nvSpPr>
        <p:spPr>
          <a:xfrm>
            <a:off x="590550" y="5455354"/>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两个度为</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的点</a:t>
            </a:r>
          </a:p>
        </p:txBody>
      </p:sp>
      <p:sp>
        <p:nvSpPr>
          <p:cNvPr id="14" name="文本框 13">
            <a:extLst>
              <a:ext uri="{FF2B5EF4-FFF2-40B4-BE49-F238E27FC236}">
                <a16:creationId xmlns:a16="http://schemas.microsoft.com/office/drawing/2014/main" id="{38B68ED2-DCDE-4950-A000-970562349EC1}"/>
              </a:ext>
            </a:extLst>
          </p:cNvPr>
          <p:cNvSpPr txBox="1"/>
          <p:nvPr/>
        </p:nvSpPr>
        <p:spPr>
          <a:xfrm>
            <a:off x="590550" y="4559914"/>
            <a:ext cx="5724128" cy="400110"/>
          </a:xfrm>
          <a:prstGeom prst="rect">
            <a:avLst/>
          </a:prstGeom>
          <a:noFill/>
        </p:spPr>
        <p:txBody>
          <a:bodyPr wrap="square" rtlCol="0">
            <a:spAutoFit/>
          </a:bodyPr>
          <a:lstStyle/>
          <a:p>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 −1</a:t>
            </a:r>
            <a:r>
              <a:rPr lang="zh-CN" altLang="en-US" sz="2000" dirty="0">
                <a:solidFill>
                  <a:srgbClr val="FF9900"/>
                </a:solidFill>
                <a:latin typeface="Times New Roman" panose="02020603050405020304" pitchFamily="18" charset="0"/>
              </a:rPr>
              <a:t>个节点，</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个不同的度</a:t>
            </a:r>
          </a:p>
        </p:txBody>
      </p:sp>
      <p:sp>
        <p:nvSpPr>
          <p:cNvPr id="15" name="文本框 14">
            <a:extLst>
              <a:ext uri="{FF2B5EF4-FFF2-40B4-BE49-F238E27FC236}">
                <a16:creationId xmlns:a16="http://schemas.microsoft.com/office/drawing/2014/main" id="{0562B290-0290-4C9D-B3EC-628859F1B9E1}"/>
              </a:ext>
            </a:extLst>
          </p:cNvPr>
          <p:cNvSpPr txBox="1"/>
          <p:nvPr/>
        </p:nvSpPr>
        <p:spPr>
          <a:xfrm>
            <a:off x="2699792" y="6453188"/>
            <a:ext cx="6444208"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注意有自环时不成立，度可以大于等于</a:t>
            </a:r>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，故要求简单图</a:t>
            </a:r>
          </a:p>
        </p:txBody>
      </p:sp>
    </p:spTree>
    <p:extLst>
      <p:ext uri="{BB962C8B-B14F-4D97-AF65-F5344CB8AC3E}">
        <p14:creationId xmlns:p14="http://schemas.microsoft.com/office/powerpoint/2010/main" val="113192315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31</a:t>
            </a:fld>
            <a:endParaRPr lang="en-US" altLang="zh-CN"/>
          </a:p>
        </p:txBody>
      </p:sp>
      <p:sp>
        <p:nvSpPr>
          <p:cNvPr id="292871" name="Rectangle 7"/>
          <p:cNvSpPr>
            <a:spLocks noGrp="1" noChangeArrowheads="1"/>
          </p:cNvSpPr>
          <p:nvPr>
            <p:ph type="title"/>
          </p:nvPr>
        </p:nvSpPr>
        <p:spPr/>
        <p:txBody>
          <a:bodyPr/>
          <a:lstStyle/>
          <a:p>
            <a:pPr algn="ctr"/>
            <a:r>
              <a:rPr lang="zh-CN" altLang="en-US" dirty="0">
                <a:latin typeface="Times New Roman" panose="02020603050405020304" pitchFamily="18" charset="0"/>
              </a:rPr>
              <a:t>可简单图化与可图序列</a:t>
            </a:r>
          </a:p>
        </p:txBody>
      </p:sp>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定义</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14.23</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若</a:t>
            </a:r>
            <a:r>
              <a:rPr lang="zh-CN" altLang="en-US" dirty="0">
                <a:latin typeface="宋体" panose="02010600030101010101" pitchFamily="2" charset="-122"/>
                <a:ea typeface="宋体" panose="02010600030101010101" pitchFamily="2" charset="-122"/>
                <a:cs typeface="Times New Roman" panose="02020603050405020304" pitchFamily="18" charset="0"/>
              </a:rPr>
              <a:t>一个非负整数组是某简单图的度序列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a:t>
            </a:r>
            <a:r>
              <a:rPr lang="zh-CN" altLang="en-US" dirty="0">
                <a:latin typeface="宋体" panose="02010600030101010101" pitchFamily="2" charset="-122"/>
                <a:ea typeface="宋体" panose="02010600030101010101" pitchFamily="2" charset="-122"/>
                <a:cs typeface="Times New Roman" panose="02020603050405020304" pitchFamily="18" charset="0"/>
              </a:rPr>
              <a:t>称其为</a:t>
            </a:r>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可图序列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简称</a:t>
            </a:r>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图序列</a:t>
            </a:r>
            <a:endParaRPr lang="en-US" altLang="zh-CN" dirty="0">
              <a:solidFill>
                <a:srgbClr val="A50021"/>
              </a:solidFill>
              <a:latin typeface="宋体" panose="02010600030101010101" pitchFamily="2" charset="-122"/>
              <a:ea typeface="宋体" panose="02010600030101010101" pitchFamily="2" charset="-122"/>
              <a:cs typeface="Times New Roman" panose="02020603050405020304" pitchFamily="18" charset="0"/>
            </a:endParaRP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关于图序列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主要研究</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存在问题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什么样的整数组是图序列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en-US" altLang="zh-CN" dirty="0">
                <a:latin typeface="Times New Roman" panose="02020603050405020304" pitchFamily="18" charset="0"/>
              </a:rPr>
              <a:t>(2) </a:t>
            </a:r>
            <a:r>
              <a:rPr lang="zh-CN" altLang="en-US" dirty="0">
                <a:latin typeface="Times New Roman" panose="02020603050405020304" pitchFamily="18" charset="0"/>
              </a:rPr>
              <a:t>计数问题</a:t>
            </a:r>
            <a:r>
              <a:rPr lang="en-US" altLang="zh-CN" dirty="0">
                <a:latin typeface="Times New Roman" panose="02020603050405020304" pitchFamily="18" charset="0"/>
              </a:rPr>
              <a:t>: </a:t>
            </a:r>
            <a:r>
              <a:rPr lang="zh-CN" altLang="en-US" dirty="0">
                <a:latin typeface="Times New Roman" panose="02020603050405020304" pitchFamily="18" charset="0"/>
              </a:rPr>
              <a:t>一个图序列对应多少不同构的图</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eaLnBrk="0" hangingPunct="0"/>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构造问题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如何画出图序列对应的所有不同构图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rPr>
              <a:t>研究现状</a:t>
            </a:r>
            <a:r>
              <a:rPr lang="en-US" altLang="zh-CN" dirty="0">
                <a:latin typeface="Times New Roman" panose="02020603050405020304" pitchFamily="18" charset="0"/>
                <a:sym typeface="Wingdings" panose="05000000000000000000" pitchFamily="2" charset="2"/>
              </a:rPr>
              <a:t>: (1) </a:t>
            </a:r>
            <a:r>
              <a:rPr lang="zh-CN" altLang="en-US" dirty="0">
                <a:latin typeface="Times New Roman" panose="02020603050405020304" pitchFamily="18" charset="0"/>
                <a:sym typeface="Wingdings" panose="05000000000000000000" pitchFamily="2" charset="2"/>
              </a:rPr>
              <a:t>彻底解决了</a:t>
            </a:r>
            <a:r>
              <a:rPr lang="en-US" altLang="zh-CN" dirty="0">
                <a:latin typeface="Times New Roman" panose="02020603050405020304" pitchFamily="18" charset="0"/>
                <a:sym typeface="Wingdings" panose="05000000000000000000" pitchFamily="2" charset="2"/>
              </a:rPr>
              <a:t>, (2) </a:t>
            </a:r>
            <a:r>
              <a:rPr lang="zh-CN" altLang="en-US" dirty="0">
                <a:latin typeface="Times New Roman" panose="02020603050405020304" pitchFamily="18" charset="0"/>
                <a:sym typeface="Wingdings" panose="05000000000000000000" pitchFamily="2" charset="2"/>
              </a:rPr>
              <a:t>解决得不好</a:t>
            </a:r>
            <a:r>
              <a:rPr lang="en-US" altLang="zh-CN" dirty="0">
                <a:latin typeface="Times New Roman" panose="02020603050405020304" pitchFamily="18" charset="0"/>
                <a:sym typeface="Wingdings" panose="05000000000000000000" pitchFamily="2" charset="2"/>
              </a:rPr>
              <a:t>, (3) </a:t>
            </a:r>
            <a:r>
              <a:rPr lang="zh-CN" altLang="en-US" dirty="0">
                <a:latin typeface="Times New Roman" panose="02020603050405020304" pitchFamily="18" charset="0"/>
                <a:sym typeface="Wingdings" panose="05000000000000000000" pitchFamily="2" charset="2"/>
              </a:rPr>
              <a:t>没有解决</a:t>
            </a:r>
            <a:r>
              <a:rPr lang="en-US" altLang="zh-CN" dirty="0">
                <a:latin typeface="Times New Roman" panose="02020603050405020304" pitchFamily="18" charset="0"/>
                <a:sym typeface="Wingdings" panose="05000000000000000000" pitchFamily="2" charset="2"/>
              </a:rPr>
              <a:t>.</a:t>
            </a:r>
            <a:endParaRPr lang="zh-CN" altLang="en-US" dirty="0">
              <a:latin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86766682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32</a:t>
            </a:fld>
            <a:endParaRPr lang="en-US" altLang="zh-CN"/>
          </a:p>
        </p:txBody>
      </p:sp>
      <p:sp>
        <p:nvSpPr>
          <p:cNvPr id="292871" name="Rectangle 7"/>
          <p:cNvSpPr>
            <a:spLocks noGrp="1" noChangeArrowheads="1"/>
          </p:cNvSpPr>
          <p:nvPr>
            <p:ph type="title"/>
          </p:nvPr>
        </p:nvSpPr>
        <p:spPr/>
        <p:txBody>
          <a:bodyPr/>
          <a:lstStyle/>
          <a:p>
            <a:pPr algn="ctr"/>
            <a:r>
              <a:rPr lang="en-US" altLang="zh-CN" dirty="0">
                <a:latin typeface="Times New Roman" panose="02020603050405020304" pitchFamily="18" charset="0"/>
              </a:rPr>
              <a:t>Havel-Hakimi</a:t>
            </a:r>
            <a:r>
              <a:rPr lang="zh-CN" altLang="en-US" dirty="0">
                <a:latin typeface="Times New Roman" panose="02020603050405020304" pitchFamily="18" charset="0"/>
              </a:rPr>
              <a:t>算法</a:t>
            </a:r>
          </a:p>
        </p:txBody>
      </p:sp>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14.2*</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rPr>
              <a:t>非负整数组</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zh-CN" altLang="en-US" dirty="0">
                <a:latin typeface="Times New Roman" panose="02020603050405020304" pitchFamily="18" charset="0"/>
              </a:rPr>
              <a:t>且度数和为偶数</a:t>
            </a:r>
            <a:r>
              <a:rPr lang="en-US" altLang="zh-CN" dirty="0">
                <a:latin typeface="Times New Roman" panose="02020603050405020304" pitchFamily="18" charset="0"/>
              </a:rPr>
              <a:t>, </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3, </a:t>
            </a:r>
            <a:r>
              <a:rPr lang="en-US" altLang="zh-CN" i="1" dirty="0">
                <a:latin typeface="Times New Roman" panose="02020603050405020304" pitchFamily="18" charset="0"/>
              </a:rPr>
              <a:t>d</a:t>
            </a:r>
            <a:r>
              <a:rPr lang="zh-CN" altLang="en-US" dirty="0">
                <a:latin typeface="Times New Roman" panose="02020603050405020304" pitchFamily="18" charset="0"/>
              </a:rPr>
              <a:t>≥</a:t>
            </a:r>
            <a:r>
              <a:rPr lang="en-US" altLang="zh-CN" dirty="0">
                <a:latin typeface="Times New Roman" panose="02020603050405020304" pitchFamily="18" charset="0"/>
              </a:rPr>
              <a:t>1, </a:t>
            </a:r>
            <a:r>
              <a:rPr lang="zh-CN" altLang="en-US" dirty="0">
                <a:latin typeface="Times New Roman" panose="02020603050405020304" pitchFamily="18" charset="0"/>
              </a:rPr>
              <a:t>则</a:t>
            </a:r>
            <a:r>
              <a:rPr lang="en-US" altLang="zh-CN" i="1" dirty="0">
                <a:latin typeface="Times New Roman" panose="02020603050405020304" pitchFamily="18" charset="0"/>
              </a:rPr>
              <a:t>d</a:t>
            </a:r>
            <a:r>
              <a:rPr lang="zh-CN" altLang="en-US" dirty="0">
                <a:latin typeface="Times New Roman" panose="02020603050405020304" pitchFamily="18" charset="0"/>
              </a:rPr>
              <a:t>是图序列当且仅当</a:t>
            </a:r>
            <a:endParaRPr lang="en-US" altLang="zh-CN" dirty="0">
              <a:latin typeface="Times New Roman" panose="02020603050405020304" pitchFamily="18" charset="0"/>
            </a:endParaRPr>
          </a:p>
          <a:p>
            <a:pPr marL="0" indent="0" eaLnBrk="0" hangingPunct="0"/>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1, </a:t>
            </a:r>
            <a:r>
              <a:rPr lang="en-US" altLang="zh-CN" i="1" dirty="0">
                <a:latin typeface="Times New Roman" panose="02020603050405020304" pitchFamily="18" charset="0"/>
              </a:rPr>
              <a:t>d</a:t>
            </a:r>
            <a:r>
              <a:rPr lang="en-US" altLang="zh-CN" baseline="-25000" dirty="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1, …, </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是图序列</a:t>
            </a:r>
            <a:endParaRPr lang="en-US" altLang="zh-CN" dirty="0">
              <a:latin typeface="Times New Roman" panose="02020603050405020304" pitchFamily="18" charset="0"/>
            </a:endParaRPr>
          </a:p>
          <a:p>
            <a:pPr marL="0" indent="0" eaLnBrk="0" hangingPunct="0"/>
            <a:endParaRPr lang="en-US" altLang="zh-CN" dirty="0">
              <a:latin typeface="Times New Roman" panose="02020603050405020304" pitchFamily="18" charset="0"/>
            </a:endParaRPr>
          </a:p>
          <a:p>
            <a:pPr marL="0" indent="0" eaLnBrk="0" hangingPunc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eaLnBrk="0" hangingPunct="0"/>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zh-CN" altLang="en-US" dirty="0">
                <a:latin typeface="Times New Roman" panose="02020603050405020304" pitchFamily="18" charset="0"/>
              </a:rPr>
              <a:t>到</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+1</a:t>
            </a:r>
            <a:r>
              <a:rPr lang="zh-CN" altLang="en-US" dirty="0">
                <a:latin typeface="Times New Roman" panose="02020603050405020304" pitchFamily="18" charset="0"/>
              </a:rPr>
              <a:t>对应</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a:t>
            </a:r>
            <a:r>
              <a:rPr lang="en-US" altLang="zh-CN" dirty="0">
                <a:latin typeface="Times New Roman" panose="02020603050405020304" pitchFamily="18" charset="0"/>
              </a:rPr>
              <a:t>, </a:t>
            </a:r>
            <a:r>
              <a:rPr lang="zh-CN" altLang="en-US" dirty="0">
                <a:latin typeface="Times New Roman" panose="02020603050405020304" pitchFamily="18" charset="0"/>
              </a:rPr>
              <a:t>相当于节点</a:t>
            </a:r>
            <a:r>
              <a:rPr lang="en-US" altLang="zh-CN" dirty="0">
                <a:latin typeface="Times New Roman" panose="02020603050405020304" pitchFamily="18" charset="0"/>
              </a:rPr>
              <a:t>1</a:t>
            </a:r>
            <a:r>
              <a:rPr lang="zh-CN" altLang="en-US" dirty="0">
                <a:latin typeface="Times New Roman" panose="02020603050405020304" pitchFamily="18" charset="0"/>
              </a:rPr>
              <a:t>恰好与这</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个节点相邻</a:t>
            </a:r>
            <a:r>
              <a:rPr lang="en-US" altLang="zh-CN" dirty="0">
                <a:latin typeface="Times New Roman" panose="02020603050405020304" pitchFamily="18" charset="0"/>
              </a:rPr>
              <a:t>, </a:t>
            </a:r>
            <a:r>
              <a:rPr lang="zh-CN" altLang="en-US" dirty="0">
                <a:latin typeface="Times New Roman" panose="02020603050405020304" pitchFamily="18" charset="0"/>
              </a:rPr>
              <a:t>删除节点</a:t>
            </a:r>
            <a:r>
              <a:rPr lang="en-US" altLang="zh-CN" dirty="0">
                <a:latin typeface="Times New Roman" panose="02020603050405020304" pitchFamily="18" charset="0"/>
              </a:rPr>
              <a:t>1</a:t>
            </a:r>
            <a:r>
              <a:rPr lang="zh-CN" altLang="en-US" dirty="0">
                <a:latin typeface="Times New Roman" panose="02020603050405020304" pitchFamily="18" charset="0"/>
              </a:rPr>
              <a:t>及其所有关联边不破坏简单图的性质</a:t>
            </a:r>
            <a:r>
              <a:rPr lang="en-US" altLang="zh-CN" dirty="0">
                <a:latin typeface="Times New Roman" panose="02020603050405020304" pitchFamily="18" charset="0"/>
              </a:rPr>
              <a:t>.</a:t>
            </a:r>
          </a:p>
          <a:p>
            <a:pPr marL="0" indent="0" eaLnBrk="0" hangingPunct="0"/>
            <a:r>
              <a:rPr lang="zh-CN" altLang="en-US" dirty="0">
                <a:latin typeface="Times New Roman" panose="02020603050405020304" pitchFamily="18" charset="0"/>
              </a:rPr>
              <a:t>反过来</a:t>
            </a:r>
            <a:r>
              <a:rPr lang="en-US" altLang="zh-CN" dirty="0">
                <a:latin typeface="Times New Roman" panose="02020603050405020304" pitchFamily="18" charset="0"/>
              </a:rPr>
              <a:t>, </a:t>
            </a:r>
            <a:r>
              <a:rPr lang="zh-CN" altLang="en-US" dirty="0">
                <a:latin typeface="Times New Roman" panose="02020603050405020304" pitchFamily="18" charset="0"/>
              </a:rPr>
              <a:t>增加一个度为</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的节点与前</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个节点相邻也不会破坏简单图的性质</a:t>
            </a:r>
            <a:r>
              <a:rPr lang="en-US" altLang="zh-CN" dirty="0">
                <a:latin typeface="Times New Roman" panose="02020603050405020304" pitchFamily="18" charset="0"/>
              </a:rPr>
              <a:t>.</a:t>
            </a:r>
          </a:p>
          <a:p>
            <a:pPr marL="0" indent="0" eaLnBrk="0" hangingPunct="0"/>
            <a:endParaRPr lang="en-US" altLang="zh-CN" dirty="0">
              <a:latin typeface="Times New Roman" panose="02020603050405020304" pitchFamily="18" charset="0"/>
            </a:endParaRPr>
          </a:p>
          <a:p>
            <a:pPr marL="0" indent="0" eaLnBrk="0" hangingPunct="0"/>
            <a:r>
              <a:rPr lang="zh-CN" altLang="en-US" dirty="0">
                <a:latin typeface="Times New Roman" panose="02020603050405020304" pitchFamily="18" charset="0"/>
              </a:rPr>
              <a:t>证 </a:t>
            </a:r>
            <a:r>
              <a:rPr lang="en-US" altLang="zh-CN" dirty="0">
                <a:latin typeface="Times New Roman" panose="02020603050405020304" pitchFamily="18" charset="0"/>
              </a:rPr>
              <a:t>(</a:t>
            </a:r>
            <a:r>
              <a:rPr lang="zh-CN" altLang="en-US" dirty="0">
                <a:latin typeface="Times New Roman" panose="02020603050405020304" pitchFamily="18" charset="0"/>
              </a:rPr>
              <a:t>略</a:t>
            </a:r>
            <a:r>
              <a:rPr lang="en-US" altLang="zh-CN" dirty="0">
                <a:latin typeface="Times New Roman" panose="02020603050405020304" pitchFamily="18" charset="0"/>
              </a:rPr>
              <a:t>)</a:t>
            </a:r>
          </a:p>
          <a:p>
            <a:pPr marL="0" indent="0" eaLnBrk="0" hangingPunct="0"/>
            <a:endParaRPr lang="zh-CN" altLang="en-US" dirty="0">
              <a:latin typeface="Times New Roman" panose="02020603050405020304" pitchFamily="18" charset="0"/>
            </a:endParaRPr>
          </a:p>
        </p:txBody>
      </p:sp>
      <p:sp>
        <p:nvSpPr>
          <p:cNvPr id="8" name="文本框 7">
            <a:extLst>
              <a:ext uri="{FF2B5EF4-FFF2-40B4-BE49-F238E27FC236}">
                <a16:creationId xmlns:a16="http://schemas.microsoft.com/office/drawing/2014/main" id="{9095F9D9-6F14-4F42-ACD7-55DABFD1E9C6}"/>
              </a:ext>
            </a:extLst>
          </p:cNvPr>
          <p:cNvSpPr txBox="1"/>
          <p:nvPr/>
        </p:nvSpPr>
        <p:spPr>
          <a:xfrm>
            <a:off x="2051720" y="2492896"/>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注意少了一个整数，是</a:t>
            </a:r>
            <a:r>
              <a:rPr lang="en-US" altLang="zh-CN" sz="2000" i="1" dirty="0">
                <a:solidFill>
                  <a:srgbClr val="FF9900"/>
                </a:solidFill>
                <a:latin typeface="Times New Roman" panose="02020603050405020304" pitchFamily="18" charset="0"/>
              </a:rPr>
              <a:t>d</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到</a:t>
            </a:r>
            <a:r>
              <a:rPr lang="en-US" altLang="zh-CN" sz="2000" i="1" dirty="0" err="1">
                <a:solidFill>
                  <a:srgbClr val="FF9900"/>
                </a:solidFill>
                <a:latin typeface="Times New Roman" panose="02020603050405020304" pitchFamily="18" charset="0"/>
              </a:rPr>
              <a:t>d</a:t>
            </a:r>
            <a:r>
              <a:rPr lang="en-US" altLang="zh-CN" sz="2000" i="1" baseline="-25000" dirty="0" err="1">
                <a:solidFill>
                  <a:srgbClr val="FF9900"/>
                </a:solidFill>
                <a:latin typeface="Times New Roman" panose="02020603050405020304" pitchFamily="18" charset="0"/>
              </a:rPr>
              <a:t>n</a:t>
            </a:r>
            <a:endParaRPr lang="zh-CN" altLang="en-US" sz="2000" i="1" baseline="-25000" dirty="0">
              <a:solidFill>
                <a:srgbClr val="FF99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1734E269-197C-4638-A6ED-3A8F90B7A07C}"/>
              </a:ext>
            </a:extLst>
          </p:cNvPr>
          <p:cNvSpPr txBox="1"/>
          <p:nvPr/>
        </p:nvSpPr>
        <p:spPr>
          <a:xfrm>
            <a:off x="1187624" y="2986791"/>
            <a:ext cx="6696744"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不失一般性，假设度为</a:t>
            </a:r>
            <a:r>
              <a:rPr lang="en-US" altLang="zh-CN" sz="2000" i="1" dirty="0">
                <a:solidFill>
                  <a:srgbClr val="FF9900"/>
                </a:solidFill>
                <a:latin typeface="Times New Roman" panose="02020603050405020304" pitchFamily="18" charset="0"/>
              </a:rPr>
              <a:t>d</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err="1">
                <a:solidFill>
                  <a:srgbClr val="FF9900"/>
                </a:solidFill>
                <a:latin typeface="Times New Roman" panose="02020603050405020304" pitchFamily="18" charset="0"/>
              </a:rPr>
              <a:t>d</a:t>
            </a:r>
            <a:r>
              <a:rPr lang="en-US" altLang="zh-CN" sz="2000" i="1" baseline="-25000" dirty="0" err="1">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的节点编号分别为</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n</a:t>
            </a:r>
            <a:endParaRPr lang="zh-CN" altLang="en-US" sz="2000" i="1" dirty="0">
              <a:solidFill>
                <a:srgbClr val="FF9900"/>
              </a:solidFill>
              <a:latin typeface="Times New Roman" panose="02020603050405020304" pitchFamily="18" charset="0"/>
            </a:endParaRPr>
          </a:p>
        </p:txBody>
      </p:sp>
      <p:sp>
        <p:nvSpPr>
          <p:cNvPr id="7" name="文本框 6">
            <a:extLst>
              <a:ext uri="{FF2B5EF4-FFF2-40B4-BE49-F238E27FC236}">
                <a16:creationId xmlns:a16="http://schemas.microsoft.com/office/drawing/2014/main" id="{B8209E95-20F8-42BF-8B68-D513080EE082}"/>
              </a:ext>
            </a:extLst>
          </p:cNvPr>
          <p:cNvSpPr txBox="1"/>
          <p:nvPr/>
        </p:nvSpPr>
        <p:spPr>
          <a:xfrm>
            <a:off x="9144000" y="0"/>
            <a:ext cx="1905000" cy="2862322"/>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（结合图同构、特殊图）</a:t>
            </a:r>
            <a:endParaRPr lang="en-US" altLang="zh-CN" sz="2000" dirty="0">
              <a:solidFill>
                <a:srgbClr val="FF9900"/>
              </a:solidFill>
            </a:endParaRPr>
          </a:p>
          <a:p>
            <a:r>
              <a:rPr lang="zh-CN" altLang="en-US" sz="2000" dirty="0">
                <a:solidFill>
                  <a:srgbClr val="FF9900"/>
                </a:solidFill>
              </a:rPr>
              <a:t>可简单图化的判定</a:t>
            </a:r>
            <a:endParaRPr lang="en-US" altLang="zh-CN" sz="2000" dirty="0">
              <a:solidFill>
                <a:srgbClr val="FF9900"/>
              </a:solidFill>
            </a:endParaRPr>
          </a:p>
          <a:p>
            <a:r>
              <a:rPr lang="zh-CN" altLang="en-US" sz="2000" dirty="0">
                <a:solidFill>
                  <a:srgbClr val="FF9900"/>
                </a:solidFill>
              </a:rPr>
              <a:t>多个非同构简单图的构造</a:t>
            </a:r>
            <a:endParaRPr lang="en-US" altLang="zh-CN" sz="2000" dirty="0">
              <a:solidFill>
                <a:srgbClr val="FF9900"/>
              </a:solidFill>
            </a:endParaRPr>
          </a:p>
          <a:p>
            <a:r>
              <a:rPr lang="zh-CN" altLang="en-US" sz="2000" dirty="0">
                <a:solidFill>
                  <a:srgbClr val="FF9900"/>
                </a:solidFill>
              </a:rPr>
              <a:t>多个非同构特殊图的构造</a:t>
            </a:r>
            <a:endParaRPr lang="en-US" altLang="zh-CN" sz="2000" dirty="0">
              <a:solidFill>
                <a:srgbClr val="FF9900"/>
              </a:solidFill>
            </a:endParaRPr>
          </a:p>
        </p:txBody>
      </p:sp>
    </p:spTree>
    <p:extLst>
      <p:ext uri="{BB962C8B-B14F-4D97-AF65-F5344CB8AC3E}">
        <p14:creationId xmlns:p14="http://schemas.microsoft.com/office/powerpoint/2010/main" val="229516360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5D5F08A0-A5C0-4CD6-A718-F1653AE3B290}" type="slidenum">
              <a:rPr lang="en-US" altLang="zh-CN"/>
              <a:pPr/>
              <a:t>33</a:t>
            </a:fld>
            <a:endParaRPr lang="en-US" altLang="zh-CN"/>
          </a:p>
        </p:txBody>
      </p:sp>
      <p:sp>
        <p:nvSpPr>
          <p:cNvPr id="301063" name="Rectangle 7"/>
          <p:cNvSpPr>
            <a:spLocks noGrp="1" noChangeArrowheads="1"/>
          </p:cNvSpPr>
          <p:nvPr>
            <p:ph type="title"/>
          </p:nvPr>
        </p:nvSpPr>
        <p:spPr/>
        <p:txBody>
          <a:bodyPr/>
          <a:lstStyle/>
          <a:p>
            <a:pPr algn="ctr"/>
            <a:r>
              <a:rPr lang="en-US" altLang="zh-CN" i="1">
                <a:latin typeface="Times New Roman" panose="02020603050405020304" pitchFamily="18" charset="0"/>
              </a:rPr>
              <a:t>n </a:t>
            </a:r>
            <a:r>
              <a:rPr lang="zh-CN" altLang="en-US"/>
              <a:t>阶完全图与竞赛图</a:t>
            </a:r>
          </a:p>
        </p:txBody>
      </p:sp>
      <p:sp>
        <p:nvSpPr>
          <p:cNvPr id="301064" name="Rectangle 8"/>
          <p:cNvSpPr>
            <a:spLocks noGrp="1" noChangeArrowheads="1"/>
          </p:cNvSpPr>
          <p:nvPr>
            <p:ph type="body" idx="1"/>
          </p:nvPr>
        </p:nvSpPr>
        <p:spPr>
          <a:xfrm>
            <a:off x="395288" y="1052513"/>
            <a:ext cx="8229600" cy="4525962"/>
          </a:xfrm>
        </p:spPr>
        <p:txBody>
          <a:bodyPr/>
          <a:lstStyle/>
          <a:p>
            <a:pPr>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14.24 </a:t>
            </a:r>
          </a:p>
          <a:p>
            <a:pPr>
              <a:lnSpc>
                <a:spcPct val="90000"/>
              </a:lnSpc>
            </a:pPr>
            <a:r>
              <a:rPr lang="en-US" altLang="zh-CN" dirty="0">
                <a:latin typeface="Times New Roman" panose="02020603050405020304" pitchFamily="18" charset="0"/>
              </a:rPr>
              <a:t>(1) </a:t>
            </a:r>
            <a:r>
              <a:rPr lang="en-US" altLang="zh-CN" i="1" dirty="0">
                <a:solidFill>
                  <a:srgbClr val="A50021"/>
                </a:solidFill>
                <a:latin typeface="Times New Roman" panose="02020603050405020304" pitchFamily="18" charset="0"/>
              </a:rPr>
              <a:t>n</a:t>
            </a:r>
            <a:r>
              <a:rPr lang="en-US" altLang="zh-CN" dirty="0">
                <a:solidFill>
                  <a:srgbClr val="A50021"/>
                </a:solidFill>
                <a:latin typeface="Times New Roman" panose="02020603050405020304" pitchFamily="18" charset="0"/>
              </a:rPr>
              <a:t> (</a:t>
            </a:r>
            <a:r>
              <a:rPr lang="en-US" altLang="zh-CN" i="1" dirty="0">
                <a:solidFill>
                  <a:srgbClr val="A50021"/>
                </a:solidFill>
                <a:latin typeface="Times New Roman" panose="02020603050405020304" pitchFamily="18" charset="0"/>
              </a:rPr>
              <a:t>n</a:t>
            </a:r>
            <a:r>
              <a:rPr lang="en-US" altLang="zh-CN" dirty="0">
                <a:solidFill>
                  <a:srgbClr val="A50021"/>
                </a:solidFill>
                <a:latin typeface="Times New Roman" panose="02020603050405020304" pitchFamily="18" charset="0"/>
                <a:sym typeface="Symbol" panose="05050102010706020507" pitchFamily="18" charset="2"/>
              </a:rPr>
              <a:t></a:t>
            </a:r>
            <a:r>
              <a:rPr lang="en-US" altLang="zh-CN" dirty="0">
                <a:solidFill>
                  <a:srgbClr val="A50021"/>
                </a:solidFill>
                <a:latin typeface="Times New Roman" panose="02020603050405020304" pitchFamily="18" charset="0"/>
              </a:rPr>
              <a:t>1) </a:t>
            </a:r>
            <a:r>
              <a:rPr lang="zh-CN" altLang="en-US" dirty="0">
                <a:solidFill>
                  <a:srgbClr val="A50021"/>
                </a:solidFill>
                <a:latin typeface="Times New Roman" panose="02020603050405020304" pitchFamily="18" charset="0"/>
              </a:rPr>
              <a:t>阶无向完全图</a:t>
            </a:r>
            <a:r>
              <a:rPr lang="en-US" altLang="zh-CN" dirty="0">
                <a:latin typeface="Times New Roman" panose="02020603050405020304" pitchFamily="18" charset="0"/>
              </a:rPr>
              <a:t>——</a:t>
            </a:r>
            <a:r>
              <a:rPr lang="zh-CN" altLang="en-US" dirty="0">
                <a:latin typeface="Times New Roman" panose="02020603050405020304" pitchFamily="18" charset="0"/>
              </a:rPr>
              <a:t>每个顶点与其余顶点均相邻的无向简单图，记作</a:t>
            </a:r>
            <a:r>
              <a:rPr lang="en-US" altLang="zh-CN" i="1" dirty="0">
                <a:latin typeface="Times New Roman" panose="02020603050405020304" pitchFamily="18" charset="0"/>
              </a:rPr>
              <a:t>K</a:t>
            </a:r>
            <a:r>
              <a:rPr lang="en-US" altLang="zh-CN" i="1" baseline="-25000" dirty="0">
                <a:latin typeface="Times New Roman" panose="02020603050405020304" pitchFamily="18" charset="0"/>
              </a:rPr>
              <a:t>n</a:t>
            </a:r>
            <a:r>
              <a:rPr lang="en-US" altLang="zh-CN" dirty="0">
                <a:latin typeface="Times New Roman" panose="02020603050405020304" pitchFamily="18" charset="0"/>
              </a:rPr>
              <a:t>.</a:t>
            </a:r>
          </a:p>
          <a:p>
            <a:pPr>
              <a:lnSpc>
                <a:spcPct val="90000"/>
              </a:lnSpc>
              <a:spcBef>
                <a:spcPct val="50000"/>
              </a:spcBef>
            </a:pPr>
            <a:r>
              <a:rPr lang="zh-CN" altLang="en-US" dirty="0">
                <a:latin typeface="Times New Roman" panose="02020603050405020304" pitchFamily="18" charset="0"/>
              </a:rPr>
              <a:t>简单性质：边数</a:t>
            </a:r>
          </a:p>
          <a:p>
            <a:pPr>
              <a:lnSpc>
                <a:spcPct val="90000"/>
              </a:lnSpc>
            </a:pPr>
            <a:endParaRPr lang="zh-CN" altLang="en-US" dirty="0">
              <a:latin typeface="Times New Roman" panose="02020603050405020304" pitchFamily="18" charset="0"/>
            </a:endParaRPr>
          </a:p>
          <a:p>
            <a:pPr>
              <a:lnSpc>
                <a:spcPct val="90000"/>
              </a:lnSpc>
              <a:spcBef>
                <a:spcPct val="35000"/>
              </a:spcBef>
            </a:pPr>
            <a:r>
              <a:rPr lang="en-US" altLang="zh-CN" dirty="0">
                <a:latin typeface="Times New Roman" panose="02020603050405020304" pitchFamily="18" charset="0"/>
              </a:rPr>
              <a:t>(2) </a:t>
            </a:r>
            <a:r>
              <a:rPr lang="en-US" altLang="zh-CN" i="1" dirty="0">
                <a:latin typeface="Times New Roman" panose="02020603050405020304" pitchFamily="18" charset="0"/>
              </a:rPr>
              <a:t>n </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阶</a:t>
            </a:r>
            <a:r>
              <a:rPr lang="zh-CN" altLang="en-US" dirty="0">
                <a:solidFill>
                  <a:srgbClr val="A50021"/>
                </a:solidFill>
                <a:latin typeface="Times New Roman" panose="02020603050405020304" pitchFamily="18" charset="0"/>
              </a:rPr>
              <a:t>有向完全图</a:t>
            </a:r>
            <a:r>
              <a:rPr lang="en-US" altLang="zh-CN" dirty="0">
                <a:latin typeface="Times New Roman" panose="02020603050405020304" pitchFamily="18" charset="0"/>
              </a:rPr>
              <a:t>——</a:t>
            </a:r>
            <a:r>
              <a:rPr lang="zh-CN" altLang="en-US" dirty="0">
                <a:latin typeface="Times New Roman" panose="02020603050405020304" pitchFamily="18" charset="0"/>
              </a:rPr>
              <a:t>每对顶点之间均有两条方向相反的有向边的有向简单图</a:t>
            </a:r>
            <a:r>
              <a:rPr lang="en-US" altLang="zh-CN" dirty="0">
                <a:latin typeface="Times New Roman" panose="02020603050405020304" pitchFamily="18" charset="0"/>
              </a:rPr>
              <a:t>.</a:t>
            </a:r>
          </a:p>
          <a:p>
            <a:pPr>
              <a:lnSpc>
                <a:spcPct val="90000"/>
              </a:lnSpc>
            </a:pPr>
            <a:r>
              <a:rPr lang="zh-CN" altLang="en-US" dirty="0">
                <a:latin typeface="Times New Roman" panose="02020603050405020304" pitchFamily="18" charset="0"/>
              </a:rPr>
              <a:t>简单性质： </a:t>
            </a:r>
          </a:p>
          <a:p>
            <a:pPr>
              <a:lnSpc>
                <a:spcPct val="90000"/>
              </a:lnSpc>
            </a:pPr>
            <a:endParaRPr lang="zh-CN" altLang="en-US" dirty="0">
              <a:latin typeface="Times New Roman" panose="02020603050405020304" pitchFamily="18" charset="0"/>
            </a:endParaRPr>
          </a:p>
          <a:p>
            <a:pPr>
              <a:lnSpc>
                <a:spcPct val="90000"/>
              </a:lnSpc>
            </a:pPr>
            <a:r>
              <a:rPr lang="en-US" altLang="zh-CN" dirty="0">
                <a:latin typeface="Times New Roman" panose="02020603050405020304" pitchFamily="18" charset="0"/>
              </a:rPr>
              <a:t>(3) </a:t>
            </a:r>
            <a:r>
              <a:rPr lang="en-US" altLang="zh-CN" i="1" dirty="0">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阶</a:t>
            </a:r>
            <a:r>
              <a:rPr lang="zh-CN" altLang="en-US" dirty="0">
                <a:solidFill>
                  <a:srgbClr val="A50021"/>
                </a:solidFill>
                <a:latin typeface="Times New Roman" panose="02020603050405020304" pitchFamily="18" charset="0"/>
              </a:rPr>
              <a:t>竞赛图</a:t>
            </a:r>
            <a:r>
              <a:rPr lang="en-US" altLang="zh-CN" dirty="0">
                <a:latin typeface="Times New Roman" panose="02020603050405020304" pitchFamily="18" charset="0"/>
              </a:rPr>
              <a:t>——</a:t>
            </a:r>
            <a:r>
              <a:rPr lang="zh-CN" altLang="en-US" dirty="0">
                <a:latin typeface="Times New Roman" panose="02020603050405020304" pitchFamily="18" charset="0"/>
              </a:rPr>
              <a:t>基图为</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的有向简单图</a:t>
            </a:r>
            <a:r>
              <a:rPr lang="en-US" altLang="zh-CN" dirty="0">
                <a:latin typeface="Times New Roman" panose="02020603050405020304" pitchFamily="18" charset="0"/>
              </a:rPr>
              <a:t>.</a:t>
            </a:r>
          </a:p>
          <a:p>
            <a:pPr>
              <a:lnSpc>
                <a:spcPct val="90000"/>
              </a:lnSpc>
            </a:pPr>
            <a:r>
              <a:rPr lang="zh-CN" altLang="en-US" dirty="0">
                <a:latin typeface="Times New Roman" panose="02020603050405020304" pitchFamily="18" charset="0"/>
              </a:rPr>
              <a:t>简单性质：边数</a:t>
            </a:r>
          </a:p>
        </p:txBody>
      </p:sp>
      <p:sp>
        <p:nvSpPr>
          <p:cNvPr id="30106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1065" name="Object 9"/>
          <p:cNvGraphicFramePr>
            <a:graphicFrameLocks noChangeAspect="1"/>
          </p:cNvGraphicFramePr>
          <p:nvPr>
            <p:extLst/>
          </p:nvPr>
        </p:nvGraphicFramePr>
        <p:xfrm>
          <a:off x="2711450" y="2132856"/>
          <a:ext cx="3290888" cy="758825"/>
        </p:xfrm>
        <a:graphic>
          <a:graphicData uri="http://schemas.openxmlformats.org/presentationml/2006/ole">
            <mc:AlternateContent xmlns:mc="http://schemas.openxmlformats.org/markup-compatibility/2006">
              <mc:Choice xmlns:v="urn:schemas-microsoft-com:vml" Requires="v">
                <p:oleObj spid="_x0000_s451649" name="公式" r:id="rId4" imgW="1714320" imgH="393480" progId="Equation.3">
                  <p:embed/>
                </p:oleObj>
              </mc:Choice>
              <mc:Fallback>
                <p:oleObj name="公式" r:id="rId4" imgW="1714320" imgH="393480" progId="Equation.3">
                  <p:embed/>
                  <p:pic>
                    <p:nvPicPr>
                      <p:cNvPr id="30106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2132856"/>
                        <a:ext cx="3290888"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68"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1067" name="Object 11"/>
          <p:cNvGraphicFramePr>
            <a:graphicFrameLocks noChangeAspect="1"/>
          </p:cNvGraphicFramePr>
          <p:nvPr/>
        </p:nvGraphicFramePr>
        <p:xfrm>
          <a:off x="2006600" y="3871913"/>
          <a:ext cx="4987925" cy="395287"/>
        </p:xfrm>
        <a:graphic>
          <a:graphicData uri="http://schemas.openxmlformats.org/presentationml/2006/ole">
            <mc:AlternateContent xmlns:mc="http://schemas.openxmlformats.org/markup-compatibility/2006">
              <mc:Choice xmlns:v="urn:schemas-microsoft-com:vml" Requires="v">
                <p:oleObj spid="_x0000_s451650" name="公式" r:id="rId6" imgW="2844720" imgH="228600" progId="Equation.3">
                  <p:embed/>
                </p:oleObj>
              </mc:Choice>
              <mc:Fallback>
                <p:oleObj name="公式" r:id="rId6" imgW="2844720" imgH="228600" progId="Equation.3">
                  <p:embed/>
                  <p:pic>
                    <p:nvPicPr>
                      <p:cNvPr id="30106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6600" y="3871913"/>
                        <a:ext cx="498792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69" name="Rectangle 13"/>
          <p:cNvSpPr>
            <a:spLocks noChangeArrowheads="1"/>
          </p:cNvSpPr>
          <p:nvPr/>
        </p:nvSpPr>
        <p:spPr bwMode="auto">
          <a:xfrm>
            <a:off x="0" y="238125"/>
            <a:ext cx="215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1800">
              <a:ea typeface="华文中宋" panose="02010600040101010101" pitchFamily="2" charset="-122"/>
              <a:cs typeface="Times New Roman" panose="02020603050405020304" pitchFamily="18" charset="0"/>
            </a:endParaRPr>
          </a:p>
        </p:txBody>
      </p:sp>
      <p:graphicFrame>
        <p:nvGraphicFramePr>
          <p:cNvPr id="301070" name="Object 14"/>
          <p:cNvGraphicFramePr>
            <a:graphicFrameLocks noChangeAspect="1"/>
          </p:cNvGraphicFramePr>
          <p:nvPr>
            <p:extLst/>
          </p:nvPr>
        </p:nvGraphicFramePr>
        <p:xfrm>
          <a:off x="2731179" y="5009356"/>
          <a:ext cx="3140075" cy="723900"/>
        </p:xfrm>
        <a:graphic>
          <a:graphicData uri="http://schemas.openxmlformats.org/presentationml/2006/ole">
            <mc:AlternateContent xmlns:mc="http://schemas.openxmlformats.org/markup-compatibility/2006">
              <mc:Choice xmlns:v="urn:schemas-microsoft-com:vml" Requires="v">
                <p:oleObj spid="_x0000_s451651" name="公式" r:id="rId8" imgW="1714320" imgH="393480" progId="Equation.3">
                  <p:embed/>
                </p:oleObj>
              </mc:Choice>
              <mc:Fallback>
                <p:oleObj name="公式" r:id="rId8" imgW="1714320" imgH="393480" progId="Equation.3">
                  <p:embed/>
                  <p:pic>
                    <p:nvPicPr>
                      <p:cNvPr id="30107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79" y="5009356"/>
                        <a:ext cx="314007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a:extLst>
              <a:ext uri="{FF2B5EF4-FFF2-40B4-BE49-F238E27FC236}">
                <a16:creationId xmlns:a16="http://schemas.microsoft.com/office/drawing/2014/main" id="{D5242BE4-8C60-4883-8A74-4CDC73895BDC}"/>
              </a:ext>
            </a:extLst>
          </p:cNvPr>
          <p:cNvSpPr txBox="1"/>
          <p:nvPr/>
        </p:nvSpPr>
        <p:spPr>
          <a:xfrm>
            <a:off x="4932040" y="3517077"/>
            <a:ext cx="38519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邻接矩阵非对角线元素全为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D5242BE4-8C60-4883-8A74-4CDC73895BDC}"/>
              </a:ext>
            </a:extLst>
          </p:cNvPr>
          <p:cNvSpPr txBox="1"/>
          <p:nvPr/>
        </p:nvSpPr>
        <p:spPr>
          <a:xfrm>
            <a:off x="3737864" y="5533201"/>
            <a:ext cx="4488838"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反自反、反对称、完全可比的关系图</a:t>
            </a:r>
          </a:p>
        </p:txBody>
      </p:sp>
    </p:spTree>
    <p:extLst>
      <p:ext uri="{BB962C8B-B14F-4D97-AF65-F5344CB8AC3E}">
        <p14:creationId xmlns:p14="http://schemas.microsoft.com/office/powerpoint/2010/main" val="1028230115"/>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9A637EA7-00E4-44C8-A77C-711CA1D91EB8}" type="slidenum">
              <a:rPr lang="en-US" altLang="zh-CN"/>
              <a:pPr/>
              <a:t>34</a:t>
            </a:fld>
            <a:endParaRPr lang="en-US" altLang="zh-CN"/>
          </a:p>
        </p:txBody>
      </p:sp>
      <p:sp>
        <p:nvSpPr>
          <p:cNvPr id="303112" name="Rectangle 8"/>
          <p:cNvSpPr>
            <a:spLocks noGrp="1" noChangeArrowheads="1"/>
          </p:cNvSpPr>
          <p:nvPr>
            <p:ph type="title"/>
          </p:nvPr>
        </p:nvSpPr>
        <p:spPr/>
        <p:txBody>
          <a:bodyPr/>
          <a:lstStyle/>
          <a:p>
            <a:pPr algn="ctr"/>
            <a:r>
              <a:rPr lang="en-US" altLang="zh-CN" i="1">
                <a:latin typeface="Times New Roman" panose="02020603050405020304" pitchFamily="18" charset="0"/>
              </a:rPr>
              <a:t>n </a:t>
            </a:r>
            <a:r>
              <a:rPr lang="zh-CN" altLang="en-US">
                <a:latin typeface="Times New Roman" panose="02020603050405020304" pitchFamily="18" charset="0"/>
              </a:rPr>
              <a:t>阶 </a:t>
            </a:r>
            <a:r>
              <a:rPr lang="en-US" altLang="zh-CN" i="1">
                <a:latin typeface="Times New Roman" panose="02020603050405020304" pitchFamily="18" charset="0"/>
              </a:rPr>
              <a:t>k </a:t>
            </a:r>
            <a:r>
              <a:rPr lang="zh-CN" altLang="en-US">
                <a:latin typeface="Times New Roman" panose="02020603050405020304" pitchFamily="18" charset="0"/>
              </a:rPr>
              <a:t>正则图</a:t>
            </a:r>
          </a:p>
        </p:txBody>
      </p:sp>
      <p:sp>
        <p:nvSpPr>
          <p:cNvPr id="303113" name="Rectangle 9"/>
          <p:cNvSpPr>
            <a:spLocks noGrp="1" noChangeArrowheads="1"/>
          </p:cNvSpPr>
          <p:nvPr>
            <p:ph type="body" idx="1"/>
          </p:nvPr>
        </p:nvSpPr>
        <p:spPr>
          <a:xfrm>
            <a:off x="1187450" y="3573463"/>
            <a:ext cx="6913563" cy="865187"/>
          </a:xfrm>
        </p:spPr>
        <p:txBody>
          <a:bodyPr/>
          <a:lstStyle/>
          <a:p>
            <a:r>
              <a:rPr lang="en-US" altLang="zh-CN">
                <a:latin typeface="Times New Roman" panose="02020603050405020304" pitchFamily="18" charset="0"/>
              </a:rPr>
              <a:t>(1)</a:t>
            </a:r>
            <a:r>
              <a:rPr lang="zh-CN" altLang="en-US">
                <a:latin typeface="Times New Roman" panose="02020603050405020304" pitchFamily="18" charset="0"/>
              </a:rPr>
              <a:t>为</a:t>
            </a:r>
            <a:r>
              <a:rPr lang="en-US" altLang="zh-CN" i="1">
                <a:latin typeface="Times New Roman" panose="02020603050405020304" pitchFamily="18" charset="0"/>
              </a:rPr>
              <a:t>K</a:t>
            </a:r>
            <a:r>
              <a:rPr lang="en-US" altLang="zh-CN" baseline="-25000">
                <a:latin typeface="Times New Roman" panose="02020603050405020304" pitchFamily="18" charset="0"/>
              </a:rPr>
              <a:t>5</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为</a:t>
            </a:r>
            <a:r>
              <a:rPr lang="en-US" altLang="zh-CN">
                <a:latin typeface="Times New Roman" panose="02020603050405020304" pitchFamily="18" charset="0"/>
              </a:rPr>
              <a:t>3</a:t>
            </a:r>
            <a:r>
              <a:rPr lang="zh-CN" altLang="en-US">
                <a:latin typeface="Times New Roman" panose="02020603050405020304" pitchFamily="18" charset="0"/>
              </a:rPr>
              <a:t>阶有向完全图，</a:t>
            </a:r>
            <a:r>
              <a:rPr lang="en-US" altLang="zh-CN">
                <a:latin typeface="Times New Roman" panose="02020603050405020304" pitchFamily="18" charset="0"/>
              </a:rPr>
              <a:t>(3)</a:t>
            </a:r>
            <a:r>
              <a:rPr lang="zh-CN" altLang="en-US">
                <a:latin typeface="Times New Roman" panose="02020603050405020304" pitchFamily="18" charset="0"/>
              </a:rPr>
              <a:t>为</a:t>
            </a:r>
            <a:r>
              <a:rPr lang="en-US" altLang="zh-CN">
                <a:latin typeface="Times New Roman" panose="02020603050405020304" pitchFamily="18" charset="0"/>
              </a:rPr>
              <a:t>4</a:t>
            </a:r>
            <a:r>
              <a:rPr lang="zh-CN" altLang="en-US">
                <a:latin typeface="Times New Roman" panose="02020603050405020304" pitchFamily="18" charset="0"/>
              </a:rPr>
              <a:t>阶竞赛图</a:t>
            </a:r>
            <a:r>
              <a:rPr lang="en-US" altLang="zh-CN">
                <a:latin typeface="Times New Roman" panose="02020603050405020304" pitchFamily="18" charset="0"/>
              </a:rPr>
              <a:t>.</a:t>
            </a:r>
          </a:p>
        </p:txBody>
      </p:sp>
      <p:grpSp>
        <p:nvGrpSpPr>
          <p:cNvPr id="303116" name="Group 12"/>
          <p:cNvGrpSpPr>
            <a:grpSpLocks/>
          </p:cNvGrpSpPr>
          <p:nvPr/>
        </p:nvGrpSpPr>
        <p:grpSpPr bwMode="auto">
          <a:xfrm>
            <a:off x="1042988" y="1100138"/>
            <a:ext cx="6769100" cy="2473325"/>
            <a:chOff x="703" y="890"/>
            <a:chExt cx="4264" cy="1558"/>
          </a:xfrm>
        </p:grpSpPr>
        <p:pic>
          <p:nvPicPr>
            <p:cNvPr id="303114" name="Picture 10" descr="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890"/>
              <a:ext cx="4218" cy="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115" name="Text Box 11"/>
            <p:cNvSpPr txBox="1">
              <a:spLocks noChangeArrowheads="1"/>
            </p:cNvSpPr>
            <p:nvPr/>
          </p:nvSpPr>
          <p:spPr bwMode="auto">
            <a:xfrm>
              <a:off x="930" y="2160"/>
              <a:ext cx="40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(1)                            (2)                             (3)</a:t>
              </a:r>
            </a:p>
          </p:txBody>
        </p:sp>
      </p:grpSp>
      <p:sp>
        <p:nvSpPr>
          <p:cNvPr id="303117" name="Rectangle 13"/>
          <p:cNvSpPr>
            <a:spLocks noChangeArrowheads="1"/>
          </p:cNvSpPr>
          <p:nvPr/>
        </p:nvSpPr>
        <p:spPr bwMode="auto">
          <a:xfrm>
            <a:off x="611188" y="4365625"/>
            <a:ext cx="76327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A50021"/>
                </a:solidFill>
                <a:latin typeface="Times New Roman" panose="02020603050405020304" pitchFamily="18" charset="0"/>
              </a:rPr>
              <a:t>定义</a:t>
            </a:r>
            <a:r>
              <a:rPr lang="en-US" altLang="zh-CN" b="1" dirty="0">
                <a:solidFill>
                  <a:srgbClr val="A50021"/>
                </a:solidFill>
                <a:latin typeface="Times New Roman" panose="02020603050405020304" pitchFamily="18" charset="0"/>
              </a:rPr>
              <a:t>14.25</a:t>
            </a:r>
            <a:r>
              <a:rPr lang="en-US" altLang="zh-CN" b="1" dirty="0">
                <a:latin typeface="Times New Roman" panose="02020603050405020304" pitchFamily="18" charset="0"/>
              </a:rPr>
              <a:t>   </a:t>
            </a:r>
            <a:r>
              <a:rPr lang="en-US" altLang="zh-CN" b="1" i="1" dirty="0">
                <a:solidFill>
                  <a:srgbClr val="A50021"/>
                </a:solidFill>
                <a:latin typeface="Times New Roman" panose="02020603050405020304" pitchFamily="18" charset="0"/>
              </a:rPr>
              <a:t>n </a:t>
            </a:r>
            <a:r>
              <a:rPr lang="zh-CN" altLang="en-US" b="1" dirty="0">
                <a:solidFill>
                  <a:srgbClr val="A50021"/>
                </a:solidFill>
                <a:latin typeface="Times New Roman" panose="02020603050405020304" pitchFamily="18" charset="0"/>
              </a:rPr>
              <a:t>阶</a:t>
            </a:r>
            <a:r>
              <a:rPr lang="en-US" altLang="zh-CN" b="1" i="1" dirty="0">
                <a:solidFill>
                  <a:srgbClr val="A50021"/>
                </a:solidFill>
                <a:latin typeface="Times New Roman" panose="02020603050405020304" pitchFamily="18" charset="0"/>
              </a:rPr>
              <a:t>k</a:t>
            </a:r>
            <a:r>
              <a:rPr lang="zh-CN" altLang="en-US" b="1" dirty="0">
                <a:solidFill>
                  <a:srgbClr val="A50021"/>
                </a:solidFill>
                <a:latin typeface="Times New Roman" panose="02020603050405020304" pitchFamily="18" charset="0"/>
              </a:rPr>
              <a:t>正则图</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rPr>
              <a:t>k</a:t>
            </a:r>
            <a:r>
              <a:rPr lang="en-US" altLang="zh-CN" b="1" dirty="0">
                <a:latin typeface="Times New Roman" panose="02020603050405020304" pitchFamily="18" charset="0"/>
              </a:rPr>
              <a:t> </a:t>
            </a:r>
            <a:r>
              <a:rPr lang="zh-CN" altLang="en-US" b="1" dirty="0">
                <a:latin typeface="Times New Roman" panose="02020603050405020304" pitchFamily="18" charset="0"/>
              </a:rPr>
              <a:t>的无向简单图</a:t>
            </a:r>
          </a:p>
          <a:p>
            <a:endParaRPr lang="en-US" altLang="zh-CN" b="1" dirty="0">
              <a:latin typeface="Times New Roman" panose="02020603050405020304" pitchFamily="18" charset="0"/>
            </a:endParaRPr>
          </a:p>
          <a:p>
            <a:r>
              <a:rPr lang="zh-CN" altLang="en-US" b="1" dirty="0">
                <a:latin typeface="Times New Roman" panose="02020603050405020304" pitchFamily="18" charset="0"/>
              </a:rPr>
              <a:t>简单性质：边数（由握手定理得）</a:t>
            </a:r>
          </a:p>
          <a:p>
            <a:endParaRPr lang="zh-CN" altLang="en-US" b="1" i="1" dirty="0">
              <a:latin typeface="Times New Roman" panose="02020603050405020304" pitchFamily="18" charset="0"/>
            </a:endParaRPr>
          </a:p>
          <a:p>
            <a:r>
              <a:rPr lang="en-US" altLang="zh-CN" b="1" i="1" dirty="0" err="1">
                <a:latin typeface="Times New Roman" panose="02020603050405020304" pitchFamily="18" charset="0"/>
              </a:rPr>
              <a:t>K</a:t>
            </a:r>
            <a:r>
              <a:rPr lang="en-US" altLang="zh-CN" b="1" i="1" baseline="-25000" dirty="0" err="1">
                <a:latin typeface="Times New Roman" panose="02020603050405020304" pitchFamily="18" charset="0"/>
              </a:rPr>
              <a:t>n</a:t>
            </a:r>
            <a:r>
              <a:rPr lang="zh-CN" altLang="en-US" b="1" dirty="0">
                <a:latin typeface="Times New Roman" panose="02020603050405020304" pitchFamily="18" charset="0"/>
              </a:rPr>
              <a:t>是 </a:t>
            </a:r>
            <a:r>
              <a:rPr lang="en-US" altLang="zh-CN" b="1" i="1" dirty="0">
                <a:latin typeface="Times New Roman" panose="02020603050405020304" pitchFamily="18" charset="0"/>
              </a:rPr>
              <a:t>n</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rPr>
              <a:t>正则图</a:t>
            </a:r>
          </a:p>
        </p:txBody>
      </p:sp>
      <p:sp>
        <p:nvSpPr>
          <p:cNvPr id="303119"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3118" name="Object 14"/>
          <p:cNvGraphicFramePr>
            <a:graphicFrameLocks noChangeAspect="1"/>
          </p:cNvGraphicFramePr>
          <p:nvPr>
            <p:extLst/>
          </p:nvPr>
        </p:nvGraphicFramePr>
        <p:xfrm>
          <a:off x="5292080" y="4926012"/>
          <a:ext cx="1065212" cy="812800"/>
        </p:xfrm>
        <a:graphic>
          <a:graphicData uri="http://schemas.openxmlformats.org/presentationml/2006/ole">
            <mc:AlternateContent xmlns:mc="http://schemas.openxmlformats.org/markup-compatibility/2006">
              <mc:Choice xmlns:v="urn:schemas-microsoft-com:vml" Requires="v">
                <p:oleObj spid="_x0000_s452631" name="公式" r:id="rId5" imgW="520560" imgH="393480" progId="Equation.3">
                  <p:embed/>
                </p:oleObj>
              </mc:Choice>
              <mc:Fallback>
                <p:oleObj name="公式" r:id="rId5" imgW="520560" imgH="393480" progId="Equation.3">
                  <p:embed/>
                  <p:pic>
                    <p:nvPicPr>
                      <p:cNvPr id="303118"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4926012"/>
                        <a:ext cx="106521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8263313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9A637EA7-00E4-44C8-A77C-711CA1D91EB8}" type="slidenum">
              <a:rPr lang="en-US" altLang="zh-CN" smtClean="0"/>
              <a:pPr/>
              <a:t>35</a:t>
            </a:fld>
            <a:endParaRPr lang="en-US" altLang="zh-CN"/>
          </a:p>
        </p:txBody>
      </p:sp>
      <p:sp>
        <p:nvSpPr>
          <p:cNvPr id="303112" name="Rectangle 8"/>
          <p:cNvSpPr>
            <a:spLocks noGrp="1" noChangeArrowheads="1"/>
          </p:cNvSpPr>
          <p:nvPr>
            <p:ph type="title"/>
          </p:nvPr>
        </p:nvSpPr>
        <p:spPr/>
        <p:txBody>
          <a:bodyPr/>
          <a:lstStyle/>
          <a:p>
            <a:pPr algn="ctr"/>
            <a:r>
              <a:rPr lang="en-US" altLang="zh-CN" dirty="0"/>
              <a:t>Peterson</a:t>
            </a:r>
            <a:r>
              <a:rPr lang="zh-CN" altLang="en-US" dirty="0">
                <a:latin typeface="Times New Roman" panose="02020603050405020304" pitchFamily="18" charset="0"/>
              </a:rPr>
              <a:t>图</a:t>
            </a:r>
          </a:p>
        </p:txBody>
      </p:sp>
      <p:sp>
        <p:nvSpPr>
          <p:cNvPr id="303119"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内容占位符 6">
            <a:extLst>
              <a:ext uri="{FF2B5EF4-FFF2-40B4-BE49-F238E27FC236}">
                <a16:creationId xmlns:a16="http://schemas.microsoft.com/office/drawing/2014/main" id="{98EB240C-C84A-4AF1-91E1-BACFFBCE39FC}"/>
              </a:ext>
            </a:extLst>
          </p:cNvPr>
          <p:cNvSpPr>
            <a:spLocks noGrp="1"/>
          </p:cNvSpPr>
          <p:nvPr>
            <p:ph idx="1"/>
          </p:nvPr>
        </p:nvSpPr>
        <p:spPr>
          <a:xfrm>
            <a:off x="457200" y="1198563"/>
            <a:ext cx="8229600" cy="4525963"/>
          </a:xfrm>
        </p:spPr>
        <p:txBody>
          <a:bodyPr/>
          <a:lstStyle/>
          <a:p>
            <a:r>
              <a:rPr lang="zh-CN" altLang="en-US" dirty="0"/>
              <a:t>彼得松 </a:t>
            </a:r>
            <a:r>
              <a:rPr lang="en-US" altLang="zh-CN" dirty="0"/>
              <a:t>(Peterson) </a:t>
            </a:r>
            <a:r>
              <a:rPr lang="zh-CN" altLang="en-US" dirty="0"/>
              <a:t>图</a:t>
            </a:r>
            <a:endParaRPr lang="en-US" altLang="zh-CN" dirty="0"/>
          </a:p>
          <a:p>
            <a:pPr>
              <a:buFont typeface="Arial" panose="020B0604020202020204" pitchFamily="34" charset="0"/>
              <a:buChar char="•"/>
            </a:pPr>
            <a:r>
              <a:rPr lang="zh-CN" altLang="en-US" dirty="0"/>
              <a:t>由</a:t>
            </a:r>
            <a:r>
              <a:rPr lang="en-US" altLang="zh-CN" dirty="0"/>
              <a:t>10</a:t>
            </a:r>
            <a:r>
              <a:rPr lang="zh-CN" altLang="en-US" dirty="0"/>
              <a:t>个顶点和</a:t>
            </a:r>
            <a:r>
              <a:rPr lang="en-US" altLang="zh-CN" dirty="0"/>
              <a:t>15</a:t>
            </a:r>
            <a:r>
              <a:rPr lang="zh-CN" altLang="en-US" dirty="0"/>
              <a:t>条边构成的连通简单图</a:t>
            </a:r>
            <a:endParaRPr lang="en-US" altLang="zh-CN" dirty="0"/>
          </a:p>
          <a:p>
            <a:pPr>
              <a:buFont typeface="Arial" panose="020B0604020202020204" pitchFamily="34" charset="0"/>
              <a:buChar char="•"/>
            </a:pPr>
            <a:r>
              <a:rPr lang="zh-CN" altLang="en-US" dirty="0"/>
              <a:t>不是平面图（最小交叉点数为</a:t>
            </a:r>
            <a:r>
              <a:rPr lang="en-US" altLang="zh-CN" dirty="0"/>
              <a:t>2</a:t>
            </a:r>
            <a:r>
              <a:rPr lang="zh-CN" altLang="en-US" dirty="0"/>
              <a:t>）</a:t>
            </a:r>
            <a:endParaRPr lang="en-US" altLang="zh-CN" dirty="0"/>
          </a:p>
          <a:p>
            <a:pPr>
              <a:buFont typeface="Arial" panose="020B0604020202020204" pitchFamily="34" charset="0"/>
              <a:buChar char="•"/>
            </a:pPr>
            <a:r>
              <a:rPr lang="zh-CN" altLang="en-US" dirty="0"/>
              <a:t>常作为证明中的例子或反例</a:t>
            </a:r>
          </a:p>
        </p:txBody>
      </p:sp>
      <p:pic>
        <p:nvPicPr>
          <p:cNvPr id="3" name="图片 2">
            <a:extLst>
              <a:ext uri="{FF2B5EF4-FFF2-40B4-BE49-F238E27FC236}">
                <a16:creationId xmlns:a16="http://schemas.microsoft.com/office/drawing/2014/main" id="{FD7423F5-B95D-43FA-85D6-4B6CC5DC1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3268251"/>
            <a:ext cx="2842591" cy="2724150"/>
          </a:xfrm>
          <a:prstGeom prst="rect">
            <a:avLst/>
          </a:prstGeom>
        </p:spPr>
      </p:pic>
      <p:pic>
        <p:nvPicPr>
          <p:cNvPr id="5" name="图片 4">
            <a:extLst>
              <a:ext uri="{FF2B5EF4-FFF2-40B4-BE49-F238E27FC236}">
                <a16:creationId xmlns:a16="http://schemas.microsoft.com/office/drawing/2014/main" id="{3DA0B4A5-2688-4917-9E21-203341A57635}"/>
              </a:ext>
            </a:extLst>
          </p:cNvPr>
          <p:cNvPicPr>
            <a:picLocks noChangeAspect="1"/>
          </p:cNvPicPr>
          <p:nvPr/>
        </p:nvPicPr>
        <p:blipFill>
          <a:blip r:embed="rId4"/>
          <a:stretch>
            <a:fillRect/>
          </a:stretch>
        </p:blipFill>
        <p:spPr>
          <a:xfrm>
            <a:off x="472980" y="3237423"/>
            <a:ext cx="4353757" cy="3220467"/>
          </a:xfrm>
          <a:prstGeom prst="rect">
            <a:avLst/>
          </a:prstGeom>
        </p:spPr>
      </p:pic>
      <p:sp>
        <p:nvSpPr>
          <p:cNvPr id="24" name="文本框 23">
            <a:extLst>
              <a:ext uri="{FF2B5EF4-FFF2-40B4-BE49-F238E27FC236}">
                <a16:creationId xmlns:a16="http://schemas.microsoft.com/office/drawing/2014/main" id="{C45FEBB7-D25C-40CB-B390-6ACA6E150E75}"/>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同构的种数？</a:t>
            </a:r>
          </a:p>
        </p:txBody>
      </p:sp>
    </p:spTree>
    <p:extLst>
      <p:ext uri="{BB962C8B-B14F-4D97-AF65-F5344CB8AC3E}">
        <p14:creationId xmlns:p14="http://schemas.microsoft.com/office/powerpoint/2010/main" val="347074890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549D297-B5FF-46C3-BE94-F3B47115B7F6}" type="slidenum">
              <a:rPr lang="en-US" altLang="zh-CN"/>
              <a:pPr/>
              <a:t>36</a:t>
            </a:fld>
            <a:endParaRPr lang="en-US" altLang="zh-CN"/>
          </a:p>
        </p:txBody>
      </p:sp>
      <p:sp>
        <p:nvSpPr>
          <p:cNvPr id="307207" name="Rectangle 7"/>
          <p:cNvSpPr>
            <a:spLocks noGrp="1" noChangeArrowheads="1"/>
          </p:cNvSpPr>
          <p:nvPr>
            <p:ph type="title"/>
          </p:nvPr>
        </p:nvSpPr>
        <p:spPr/>
        <p:txBody>
          <a:bodyPr/>
          <a:lstStyle/>
          <a:p>
            <a:pPr algn="ctr"/>
            <a:r>
              <a:rPr lang="zh-CN" altLang="en-US" dirty="0">
                <a:latin typeface="Times New Roman" panose="02020603050405020304" pitchFamily="18" charset="0"/>
              </a:rPr>
              <a:t>子图</a:t>
            </a:r>
          </a:p>
        </p:txBody>
      </p:sp>
      <p:sp>
        <p:nvSpPr>
          <p:cNvPr id="307208" name="Rectangle 8"/>
          <p:cNvSpPr>
            <a:spLocks noGrp="1" noChangeArrowheads="1"/>
          </p:cNvSpPr>
          <p:nvPr>
            <p:ph type="body" idx="1"/>
          </p:nvPr>
        </p:nvSpPr>
        <p:spPr>
          <a:xfrm>
            <a:off x="395288" y="1268413"/>
            <a:ext cx="8229600" cy="4525962"/>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14.26</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p>
          <a:p>
            <a:r>
              <a:rPr lang="en-US" altLang="zh-CN" dirty="0">
                <a:latin typeface="Times New Roman" panose="02020603050405020304" pitchFamily="18" charset="0"/>
              </a:rPr>
              <a:t>(1)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en-US" altLang="zh-CN" dirty="0">
                <a:latin typeface="Times New Roman" panose="02020603050405020304" pitchFamily="18" charset="0"/>
              </a:rPr>
              <a:t> ——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子图</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母图</a:t>
            </a:r>
          </a:p>
          <a:p>
            <a:r>
              <a:rPr lang="en-US" altLang="zh-CN" dirty="0">
                <a:latin typeface="Times New Roman" panose="02020603050405020304" pitchFamily="18" charset="0"/>
              </a:rPr>
              <a:t>(2)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生成子图</a:t>
            </a:r>
          </a:p>
          <a:p>
            <a:r>
              <a:rPr lang="en-US" altLang="zh-CN" dirty="0">
                <a:latin typeface="Times New Roman" panose="02020603050405020304" pitchFamily="18" charset="0"/>
              </a:rPr>
              <a:t>(3) </a:t>
            </a: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或</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zh-CN" altLang="en-US" dirty="0">
                <a:latin typeface="Times New Roman" panose="02020603050405020304" pitchFamily="18" charset="0"/>
              </a:rPr>
              <a:t>，称</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真子图</a:t>
            </a:r>
          </a:p>
          <a:p>
            <a:r>
              <a:rPr lang="en-US" altLang="zh-CN" dirty="0">
                <a:latin typeface="Times New Roman" panose="02020603050405020304" pitchFamily="18" charset="0"/>
              </a:rPr>
              <a:t>(4) </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导出子图</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p>
          <a:p>
            <a:r>
              <a:rPr lang="en-US" altLang="zh-CN" dirty="0">
                <a:latin typeface="Times New Roman" panose="02020603050405020304" pitchFamily="18" charset="0"/>
              </a:rPr>
              <a:t>(5)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zh-CN" altLang="en-US" dirty="0">
                <a:latin typeface="Times New Roman" panose="02020603050405020304" pitchFamily="18" charset="0"/>
              </a:rPr>
              <a:t>且</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导出子图</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p>
        </p:txBody>
      </p:sp>
      <p:sp>
        <p:nvSpPr>
          <p:cNvPr id="7" name="文本框 6">
            <a:extLst>
              <a:ext uri="{FF2B5EF4-FFF2-40B4-BE49-F238E27FC236}">
                <a16:creationId xmlns:a16="http://schemas.microsoft.com/office/drawing/2014/main" id="{D87A5526-B4D7-4025-8EC8-18EF2CBDF9A4}"/>
              </a:ext>
            </a:extLst>
          </p:cNvPr>
          <p:cNvSpPr txBox="1"/>
          <p:nvPr/>
        </p:nvSpPr>
        <p:spPr>
          <a:xfrm>
            <a:off x="6355220" y="2177712"/>
            <a:ext cx="207900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只删边</a:t>
            </a:r>
          </a:p>
        </p:txBody>
      </p:sp>
      <p:sp>
        <p:nvSpPr>
          <p:cNvPr id="8" name="文本框 7">
            <a:extLst>
              <a:ext uri="{FF2B5EF4-FFF2-40B4-BE49-F238E27FC236}">
                <a16:creationId xmlns:a16="http://schemas.microsoft.com/office/drawing/2014/main" id="{7C9C5142-FBC0-44BF-ABC9-D866740B9520}"/>
              </a:ext>
            </a:extLst>
          </p:cNvPr>
          <p:cNvSpPr txBox="1"/>
          <p:nvPr/>
        </p:nvSpPr>
        <p:spPr>
          <a:xfrm>
            <a:off x="6355220" y="3061175"/>
            <a:ext cx="298093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保留指定节点间所有边</a:t>
            </a:r>
          </a:p>
        </p:txBody>
      </p:sp>
      <p:sp>
        <p:nvSpPr>
          <p:cNvPr id="9" name="文本框 8">
            <a:extLst>
              <a:ext uri="{FF2B5EF4-FFF2-40B4-BE49-F238E27FC236}">
                <a16:creationId xmlns:a16="http://schemas.microsoft.com/office/drawing/2014/main" id="{0D2C644A-2BF1-4FD2-B1AB-4D003B6FE1F0}"/>
              </a:ext>
            </a:extLst>
          </p:cNvPr>
          <p:cNvSpPr txBox="1"/>
          <p:nvPr/>
        </p:nvSpPr>
        <p:spPr>
          <a:xfrm>
            <a:off x="6345366" y="3500544"/>
            <a:ext cx="298093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保留指定边连的所有点</a:t>
            </a:r>
          </a:p>
        </p:txBody>
      </p:sp>
      <p:sp>
        <p:nvSpPr>
          <p:cNvPr id="10" name="Oval 7">
            <a:extLst>
              <a:ext uri="{FF2B5EF4-FFF2-40B4-BE49-F238E27FC236}">
                <a16:creationId xmlns:a16="http://schemas.microsoft.com/office/drawing/2014/main" id="{2AD322DB-C919-4595-933A-6B8DDB2AB9C2}"/>
              </a:ext>
            </a:extLst>
          </p:cNvPr>
          <p:cNvSpPr/>
          <p:nvPr/>
        </p:nvSpPr>
        <p:spPr>
          <a:xfrm>
            <a:off x="818044" y="48569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1" name="Oval 8">
            <a:extLst>
              <a:ext uri="{FF2B5EF4-FFF2-40B4-BE49-F238E27FC236}">
                <a16:creationId xmlns:a16="http://schemas.microsoft.com/office/drawing/2014/main" id="{1B485152-E15E-4138-9617-2761EE122EA4}"/>
              </a:ext>
            </a:extLst>
          </p:cNvPr>
          <p:cNvSpPr/>
          <p:nvPr/>
        </p:nvSpPr>
        <p:spPr>
          <a:xfrm>
            <a:off x="1443519" y="4356919"/>
            <a:ext cx="71438"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2" name="Oval 9">
            <a:extLst>
              <a:ext uri="{FF2B5EF4-FFF2-40B4-BE49-F238E27FC236}">
                <a16:creationId xmlns:a16="http://schemas.microsoft.com/office/drawing/2014/main" id="{0E6608AC-255F-413E-B6AD-4E6422A93B7E}"/>
              </a:ext>
            </a:extLst>
          </p:cNvPr>
          <p:cNvSpPr/>
          <p:nvPr/>
        </p:nvSpPr>
        <p:spPr>
          <a:xfrm>
            <a:off x="1762607"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3" name="Oval 10">
            <a:extLst>
              <a:ext uri="{FF2B5EF4-FFF2-40B4-BE49-F238E27FC236}">
                <a16:creationId xmlns:a16="http://schemas.microsoft.com/office/drawing/2014/main" id="{81456ACB-57A4-40CF-90D1-D8BF91D9C153}"/>
              </a:ext>
            </a:extLst>
          </p:cNvPr>
          <p:cNvSpPr/>
          <p:nvPr/>
        </p:nvSpPr>
        <p:spPr>
          <a:xfrm>
            <a:off x="2067407" y="48569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4" name="Oval 11">
            <a:extLst>
              <a:ext uri="{FF2B5EF4-FFF2-40B4-BE49-F238E27FC236}">
                <a16:creationId xmlns:a16="http://schemas.microsoft.com/office/drawing/2014/main" id="{EB72C800-088D-4706-ABCA-72687B21AA74}"/>
              </a:ext>
            </a:extLst>
          </p:cNvPr>
          <p:cNvSpPr/>
          <p:nvPr/>
        </p:nvSpPr>
        <p:spPr>
          <a:xfrm>
            <a:off x="1122844" y="55046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5" name="Line 12">
            <a:extLst>
              <a:ext uri="{FF2B5EF4-FFF2-40B4-BE49-F238E27FC236}">
                <a16:creationId xmlns:a16="http://schemas.microsoft.com/office/drawing/2014/main" id="{90BA6483-07E7-430D-A868-2AAEFD8AE27C}"/>
              </a:ext>
            </a:extLst>
          </p:cNvPr>
          <p:cNvSpPr/>
          <p:nvPr/>
        </p:nvSpPr>
        <p:spPr>
          <a:xfrm>
            <a:off x="1194282" y="5544369"/>
            <a:ext cx="574675" cy="0"/>
          </a:xfrm>
          <a:prstGeom prst="line">
            <a:avLst/>
          </a:prstGeom>
          <a:ln w="25400" cap="flat" cmpd="sng">
            <a:solidFill>
              <a:srgbClr val="000000"/>
            </a:solidFill>
            <a:prstDash val="solid"/>
            <a:round/>
            <a:headEnd type="none" w="med" len="med"/>
            <a:tailEnd type="none" w="med" len="med"/>
          </a:ln>
        </p:spPr>
      </p:sp>
      <p:sp>
        <p:nvSpPr>
          <p:cNvPr id="16" name="Line 13">
            <a:extLst>
              <a:ext uri="{FF2B5EF4-FFF2-40B4-BE49-F238E27FC236}">
                <a16:creationId xmlns:a16="http://schemas.microsoft.com/office/drawing/2014/main" id="{5DC2D467-F74B-489D-AEC4-CB81DFB419F7}"/>
              </a:ext>
            </a:extLst>
          </p:cNvPr>
          <p:cNvSpPr/>
          <p:nvPr/>
        </p:nvSpPr>
        <p:spPr>
          <a:xfrm flipH="1">
            <a:off x="886307" y="4418831"/>
            <a:ext cx="538162" cy="430213"/>
          </a:xfrm>
          <a:prstGeom prst="line">
            <a:avLst/>
          </a:prstGeom>
          <a:ln w="25400" cap="flat" cmpd="sng">
            <a:solidFill>
              <a:srgbClr val="000000"/>
            </a:solidFill>
            <a:prstDash val="solid"/>
            <a:round/>
            <a:headEnd type="none" w="med" len="med"/>
            <a:tailEnd type="none" w="med" len="med"/>
          </a:ln>
        </p:spPr>
      </p:sp>
      <p:sp>
        <p:nvSpPr>
          <p:cNvPr id="17" name="Line 14">
            <a:extLst>
              <a:ext uri="{FF2B5EF4-FFF2-40B4-BE49-F238E27FC236}">
                <a16:creationId xmlns:a16="http://schemas.microsoft.com/office/drawing/2014/main" id="{F80C92FD-9A4E-41DB-A2DD-D526957DABE9}"/>
              </a:ext>
            </a:extLst>
          </p:cNvPr>
          <p:cNvSpPr/>
          <p:nvPr/>
        </p:nvSpPr>
        <p:spPr>
          <a:xfrm flipH="1">
            <a:off x="1813407" y="4942706"/>
            <a:ext cx="287337" cy="561975"/>
          </a:xfrm>
          <a:prstGeom prst="line">
            <a:avLst/>
          </a:prstGeom>
          <a:ln w="25400" cap="flat" cmpd="sng">
            <a:solidFill>
              <a:srgbClr val="000000"/>
            </a:solidFill>
            <a:prstDash val="solid"/>
            <a:round/>
            <a:headEnd type="none" w="med" len="med"/>
            <a:tailEnd type="none" w="med" len="med"/>
          </a:ln>
        </p:spPr>
      </p:sp>
      <p:sp>
        <p:nvSpPr>
          <p:cNvPr id="18" name="Line 15">
            <a:extLst>
              <a:ext uri="{FF2B5EF4-FFF2-40B4-BE49-F238E27FC236}">
                <a16:creationId xmlns:a16="http://schemas.microsoft.com/office/drawing/2014/main" id="{CD4F6E01-9923-4764-8906-C17358138D2D}"/>
              </a:ext>
            </a:extLst>
          </p:cNvPr>
          <p:cNvSpPr/>
          <p:nvPr/>
        </p:nvSpPr>
        <p:spPr>
          <a:xfrm>
            <a:off x="867257" y="4942706"/>
            <a:ext cx="250825" cy="561975"/>
          </a:xfrm>
          <a:prstGeom prst="line">
            <a:avLst/>
          </a:prstGeom>
          <a:ln w="25400" cap="flat" cmpd="sng">
            <a:solidFill>
              <a:srgbClr val="000000"/>
            </a:solidFill>
            <a:prstDash val="solid"/>
            <a:round/>
            <a:headEnd type="none" w="med" len="med"/>
            <a:tailEnd type="none" w="med" len="med"/>
          </a:ln>
        </p:spPr>
      </p:sp>
      <p:sp>
        <p:nvSpPr>
          <p:cNvPr id="19" name="Line 16">
            <a:extLst>
              <a:ext uri="{FF2B5EF4-FFF2-40B4-BE49-F238E27FC236}">
                <a16:creationId xmlns:a16="http://schemas.microsoft.com/office/drawing/2014/main" id="{67AE485A-7E39-48E9-B154-C5F825181575}"/>
              </a:ext>
            </a:extLst>
          </p:cNvPr>
          <p:cNvSpPr/>
          <p:nvPr/>
        </p:nvSpPr>
        <p:spPr>
          <a:xfrm>
            <a:off x="1529244" y="4418831"/>
            <a:ext cx="538163" cy="430213"/>
          </a:xfrm>
          <a:prstGeom prst="line">
            <a:avLst/>
          </a:prstGeom>
          <a:ln w="25400" cap="flat" cmpd="sng">
            <a:solidFill>
              <a:srgbClr val="000000"/>
            </a:solidFill>
            <a:prstDash val="solid"/>
            <a:round/>
            <a:headEnd type="none" w="med" len="med"/>
            <a:tailEnd type="none" w="med" len="med"/>
          </a:ln>
        </p:spPr>
      </p:sp>
      <p:sp>
        <p:nvSpPr>
          <p:cNvPr id="20" name="Line 17">
            <a:extLst>
              <a:ext uri="{FF2B5EF4-FFF2-40B4-BE49-F238E27FC236}">
                <a16:creationId xmlns:a16="http://schemas.microsoft.com/office/drawing/2014/main" id="{2AFCFE25-491A-48C9-A7CF-405A044E5A25}"/>
              </a:ext>
            </a:extLst>
          </p:cNvPr>
          <p:cNvSpPr/>
          <p:nvPr/>
        </p:nvSpPr>
        <p:spPr>
          <a:xfrm>
            <a:off x="884719" y="4910956"/>
            <a:ext cx="1184275" cy="0"/>
          </a:xfrm>
          <a:prstGeom prst="line">
            <a:avLst/>
          </a:prstGeom>
          <a:ln w="25400" cap="flat" cmpd="sng">
            <a:solidFill>
              <a:srgbClr val="000000"/>
            </a:solidFill>
            <a:prstDash val="solid"/>
            <a:round/>
            <a:headEnd type="none" w="med" len="med"/>
            <a:tailEnd type="none" w="med" len="med"/>
          </a:ln>
        </p:spPr>
      </p:sp>
      <p:sp>
        <p:nvSpPr>
          <p:cNvPr id="21" name="Line 18">
            <a:extLst>
              <a:ext uri="{FF2B5EF4-FFF2-40B4-BE49-F238E27FC236}">
                <a16:creationId xmlns:a16="http://schemas.microsoft.com/office/drawing/2014/main" id="{3F166CAD-E3A4-4132-8CC4-4F8EB303D2D2}"/>
              </a:ext>
            </a:extLst>
          </p:cNvPr>
          <p:cNvSpPr/>
          <p:nvPr/>
        </p:nvSpPr>
        <p:spPr>
          <a:xfrm>
            <a:off x="1500669" y="4460106"/>
            <a:ext cx="287338" cy="1033463"/>
          </a:xfrm>
          <a:prstGeom prst="line">
            <a:avLst/>
          </a:prstGeom>
          <a:ln w="25400" cap="flat" cmpd="sng">
            <a:solidFill>
              <a:srgbClr val="000000"/>
            </a:solidFill>
            <a:prstDash val="solid"/>
            <a:round/>
            <a:headEnd type="none" w="med" len="med"/>
            <a:tailEnd type="none" w="med" len="med"/>
          </a:ln>
        </p:spPr>
      </p:sp>
      <p:sp>
        <p:nvSpPr>
          <p:cNvPr id="22" name="Text Box 19">
            <a:extLst>
              <a:ext uri="{FF2B5EF4-FFF2-40B4-BE49-F238E27FC236}">
                <a16:creationId xmlns:a16="http://schemas.microsoft.com/office/drawing/2014/main" id="{D87D34B8-E07B-4B7F-ABB8-9561D996BE79}"/>
              </a:ext>
            </a:extLst>
          </p:cNvPr>
          <p:cNvSpPr/>
          <p:nvPr/>
        </p:nvSpPr>
        <p:spPr>
          <a:xfrm>
            <a:off x="1357794"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23" name="Text Box 20">
            <a:extLst>
              <a:ext uri="{FF2B5EF4-FFF2-40B4-BE49-F238E27FC236}">
                <a16:creationId xmlns:a16="http://schemas.microsoft.com/office/drawing/2014/main" id="{4E23D193-49DD-46DE-B423-643FBEE8220B}"/>
              </a:ext>
            </a:extLst>
          </p:cNvPr>
          <p:cNvSpPr/>
          <p:nvPr/>
        </p:nvSpPr>
        <p:spPr>
          <a:xfrm>
            <a:off x="50530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24" name="Text Box 21">
            <a:extLst>
              <a:ext uri="{FF2B5EF4-FFF2-40B4-BE49-F238E27FC236}">
                <a16:creationId xmlns:a16="http://schemas.microsoft.com/office/drawing/2014/main" id="{270B6702-D641-4C27-8A25-9478DCB93AE8}"/>
              </a:ext>
            </a:extLst>
          </p:cNvPr>
          <p:cNvSpPr/>
          <p:nvPr/>
        </p:nvSpPr>
        <p:spPr>
          <a:xfrm>
            <a:off x="833919" y="5345931"/>
            <a:ext cx="288925"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25" name="Text Box 22">
            <a:extLst>
              <a:ext uri="{FF2B5EF4-FFF2-40B4-BE49-F238E27FC236}">
                <a16:creationId xmlns:a16="http://schemas.microsoft.com/office/drawing/2014/main" id="{D87D1092-CC1A-4180-AEC5-9D9651289F34}"/>
              </a:ext>
            </a:extLst>
          </p:cNvPr>
          <p:cNvSpPr/>
          <p:nvPr/>
        </p:nvSpPr>
        <p:spPr>
          <a:xfrm>
            <a:off x="1838807"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26" name="Text Box 23">
            <a:extLst>
              <a:ext uri="{FF2B5EF4-FFF2-40B4-BE49-F238E27FC236}">
                <a16:creationId xmlns:a16="http://schemas.microsoft.com/office/drawing/2014/main" id="{8AF9D030-462E-4C62-9F05-C51981B15305}"/>
              </a:ext>
            </a:extLst>
          </p:cNvPr>
          <p:cNvSpPr/>
          <p:nvPr/>
        </p:nvSpPr>
        <p:spPr>
          <a:xfrm>
            <a:off x="214995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27" name="Text Box 24">
            <a:extLst>
              <a:ext uri="{FF2B5EF4-FFF2-40B4-BE49-F238E27FC236}">
                <a16:creationId xmlns:a16="http://schemas.microsoft.com/office/drawing/2014/main" id="{46F221AE-D823-46D1-8FB1-817443E4A8CF}"/>
              </a:ext>
            </a:extLst>
          </p:cNvPr>
          <p:cNvSpPr/>
          <p:nvPr/>
        </p:nvSpPr>
        <p:spPr>
          <a:xfrm>
            <a:off x="1324457" y="5761856"/>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p>
        </p:txBody>
      </p:sp>
      <p:sp>
        <p:nvSpPr>
          <p:cNvPr id="28" name="Line 25">
            <a:extLst>
              <a:ext uri="{FF2B5EF4-FFF2-40B4-BE49-F238E27FC236}">
                <a16:creationId xmlns:a16="http://schemas.microsoft.com/office/drawing/2014/main" id="{5CCFB713-B310-458A-B484-147B457A7DE6}"/>
              </a:ext>
            </a:extLst>
          </p:cNvPr>
          <p:cNvSpPr/>
          <p:nvPr/>
        </p:nvSpPr>
        <p:spPr>
          <a:xfrm flipH="1">
            <a:off x="1175232" y="4448994"/>
            <a:ext cx="287337" cy="1033462"/>
          </a:xfrm>
          <a:prstGeom prst="line">
            <a:avLst/>
          </a:prstGeom>
          <a:ln w="25400" cap="flat" cmpd="sng">
            <a:solidFill>
              <a:srgbClr val="000000"/>
            </a:solidFill>
            <a:prstDash val="solid"/>
            <a:round/>
            <a:headEnd type="none" w="med" len="med"/>
            <a:tailEnd type="none" w="med" len="med"/>
          </a:ln>
        </p:spPr>
      </p:sp>
      <p:sp>
        <p:nvSpPr>
          <p:cNvPr id="29" name="Line 26">
            <a:extLst>
              <a:ext uri="{FF2B5EF4-FFF2-40B4-BE49-F238E27FC236}">
                <a16:creationId xmlns:a16="http://schemas.microsoft.com/office/drawing/2014/main" id="{9777E1A4-2E60-4FD4-AE9C-F4C44A678F3D}"/>
              </a:ext>
            </a:extLst>
          </p:cNvPr>
          <p:cNvSpPr/>
          <p:nvPr/>
        </p:nvSpPr>
        <p:spPr>
          <a:xfrm flipH="1">
            <a:off x="1203807" y="4949056"/>
            <a:ext cx="860425" cy="561975"/>
          </a:xfrm>
          <a:prstGeom prst="line">
            <a:avLst/>
          </a:prstGeom>
          <a:ln w="25400" cap="flat" cmpd="sng">
            <a:solidFill>
              <a:srgbClr val="000000"/>
            </a:solidFill>
            <a:prstDash val="solid"/>
            <a:round/>
            <a:headEnd type="none" w="med" len="med"/>
            <a:tailEnd type="none" w="med" len="med"/>
          </a:ln>
        </p:spPr>
      </p:sp>
      <p:sp>
        <p:nvSpPr>
          <p:cNvPr id="30" name="Oval 28">
            <a:extLst>
              <a:ext uri="{FF2B5EF4-FFF2-40B4-BE49-F238E27FC236}">
                <a16:creationId xmlns:a16="http://schemas.microsoft.com/office/drawing/2014/main" id="{1D47DA32-EC3A-4D49-91ED-3D38B596D72A}"/>
              </a:ext>
            </a:extLst>
          </p:cNvPr>
          <p:cNvSpPr/>
          <p:nvPr/>
        </p:nvSpPr>
        <p:spPr>
          <a:xfrm>
            <a:off x="2972282" y="48569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1" name="Oval 29">
            <a:extLst>
              <a:ext uri="{FF2B5EF4-FFF2-40B4-BE49-F238E27FC236}">
                <a16:creationId xmlns:a16="http://schemas.microsoft.com/office/drawing/2014/main" id="{C6EDAD5C-FEB3-4C54-AA53-0D9DE0512B14}"/>
              </a:ext>
            </a:extLst>
          </p:cNvPr>
          <p:cNvSpPr/>
          <p:nvPr/>
        </p:nvSpPr>
        <p:spPr>
          <a:xfrm>
            <a:off x="3596169"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2" name="Oval 30">
            <a:extLst>
              <a:ext uri="{FF2B5EF4-FFF2-40B4-BE49-F238E27FC236}">
                <a16:creationId xmlns:a16="http://schemas.microsoft.com/office/drawing/2014/main" id="{C0CAFE1D-B09D-489D-B7DD-300D02D7EC33}"/>
              </a:ext>
            </a:extLst>
          </p:cNvPr>
          <p:cNvSpPr/>
          <p:nvPr/>
        </p:nvSpPr>
        <p:spPr>
          <a:xfrm>
            <a:off x="3916844"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3" name="Oval 31">
            <a:extLst>
              <a:ext uri="{FF2B5EF4-FFF2-40B4-BE49-F238E27FC236}">
                <a16:creationId xmlns:a16="http://schemas.microsoft.com/office/drawing/2014/main" id="{7A0EE916-C580-4A20-A36F-4532CDE314C4}"/>
              </a:ext>
            </a:extLst>
          </p:cNvPr>
          <p:cNvSpPr/>
          <p:nvPr/>
        </p:nvSpPr>
        <p:spPr>
          <a:xfrm>
            <a:off x="3275494"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4" name="Line 32">
            <a:extLst>
              <a:ext uri="{FF2B5EF4-FFF2-40B4-BE49-F238E27FC236}">
                <a16:creationId xmlns:a16="http://schemas.microsoft.com/office/drawing/2014/main" id="{7C20B8D4-D031-401D-BC22-87AD47CD5A1F}"/>
              </a:ext>
            </a:extLst>
          </p:cNvPr>
          <p:cNvSpPr/>
          <p:nvPr/>
        </p:nvSpPr>
        <p:spPr>
          <a:xfrm>
            <a:off x="3348519" y="5544369"/>
            <a:ext cx="574675" cy="0"/>
          </a:xfrm>
          <a:prstGeom prst="line">
            <a:avLst/>
          </a:prstGeom>
          <a:ln w="25400" cap="flat" cmpd="sng">
            <a:solidFill>
              <a:srgbClr val="000000"/>
            </a:solidFill>
            <a:prstDash val="solid"/>
            <a:round/>
            <a:headEnd type="none" w="med" len="med"/>
            <a:tailEnd type="none" w="med" len="med"/>
          </a:ln>
        </p:spPr>
      </p:sp>
      <p:sp>
        <p:nvSpPr>
          <p:cNvPr id="35" name="Line 33">
            <a:extLst>
              <a:ext uri="{FF2B5EF4-FFF2-40B4-BE49-F238E27FC236}">
                <a16:creationId xmlns:a16="http://schemas.microsoft.com/office/drawing/2014/main" id="{962D23E9-7746-4973-85B3-3C87171CBD7A}"/>
              </a:ext>
            </a:extLst>
          </p:cNvPr>
          <p:cNvSpPr/>
          <p:nvPr/>
        </p:nvSpPr>
        <p:spPr>
          <a:xfrm flipH="1">
            <a:off x="3040544" y="4418831"/>
            <a:ext cx="538163" cy="430213"/>
          </a:xfrm>
          <a:prstGeom prst="line">
            <a:avLst/>
          </a:prstGeom>
          <a:ln w="25400" cap="flat" cmpd="sng">
            <a:solidFill>
              <a:srgbClr val="000000"/>
            </a:solidFill>
            <a:prstDash val="solid"/>
            <a:round/>
            <a:headEnd type="none" w="med" len="med"/>
            <a:tailEnd type="none" w="med" len="med"/>
          </a:ln>
        </p:spPr>
      </p:sp>
      <p:sp>
        <p:nvSpPr>
          <p:cNvPr id="36" name="Line 34">
            <a:extLst>
              <a:ext uri="{FF2B5EF4-FFF2-40B4-BE49-F238E27FC236}">
                <a16:creationId xmlns:a16="http://schemas.microsoft.com/office/drawing/2014/main" id="{FFB5FCC1-C3EB-47F4-AA68-93F4B4A9AC8C}"/>
              </a:ext>
            </a:extLst>
          </p:cNvPr>
          <p:cNvSpPr/>
          <p:nvPr/>
        </p:nvSpPr>
        <p:spPr>
          <a:xfrm>
            <a:off x="3021494" y="4942706"/>
            <a:ext cx="250825" cy="561975"/>
          </a:xfrm>
          <a:prstGeom prst="line">
            <a:avLst/>
          </a:prstGeom>
          <a:ln w="25400" cap="flat" cmpd="sng">
            <a:solidFill>
              <a:srgbClr val="000000"/>
            </a:solidFill>
            <a:prstDash val="solid"/>
            <a:round/>
            <a:headEnd type="none" w="med" len="med"/>
            <a:tailEnd type="none" w="med" len="med"/>
          </a:ln>
        </p:spPr>
      </p:sp>
      <p:sp>
        <p:nvSpPr>
          <p:cNvPr id="37" name="Line 35">
            <a:extLst>
              <a:ext uri="{FF2B5EF4-FFF2-40B4-BE49-F238E27FC236}">
                <a16:creationId xmlns:a16="http://schemas.microsoft.com/office/drawing/2014/main" id="{0D09A6B3-917E-4623-A8EE-24E5C5ED63C4}"/>
              </a:ext>
            </a:extLst>
          </p:cNvPr>
          <p:cNvSpPr/>
          <p:nvPr/>
        </p:nvSpPr>
        <p:spPr>
          <a:xfrm>
            <a:off x="3654907" y="4460106"/>
            <a:ext cx="287337" cy="1033463"/>
          </a:xfrm>
          <a:prstGeom prst="line">
            <a:avLst/>
          </a:prstGeom>
          <a:ln w="25400" cap="flat" cmpd="sng">
            <a:solidFill>
              <a:srgbClr val="000000"/>
            </a:solidFill>
            <a:prstDash val="solid"/>
            <a:round/>
            <a:headEnd type="none" w="med" len="med"/>
            <a:tailEnd type="none" w="med" len="med"/>
          </a:ln>
        </p:spPr>
      </p:sp>
      <p:sp>
        <p:nvSpPr>
          <p:cNvPr id="38" name="Text Box 36">
            <a:extLst>
              <a:ext uri="{FF2B5EF4-FFF2-40B4-BE49-F238E27FC236}">
                <a16:creationId xmlns:a16="http://schemas.microsoft.com/office/drawing/2014/main" id="{92D35D13-F964-4B5A-AD47-9A6236B1E9AE}"/>
              </a:ext>
            </a:extLst>
          </p:cNvPr>
          <p:cNvSpPr/>
          <p:nvPr/>
        </p:nvSpPr>
        <p:spPr>
          <a:xfrm>
            <a:off x="3512032" y="3933056"/>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39" name="Text Box 37">
            <a:extLst>
              <a:ext uri="{FF2B5EF4-FFF2-40B4-BE49-F238E27FC236}">
                <a16:creationId xmlns:a16="http://schemas.microsoft.com/office/drawing/2014/main" id="{B5893A7F-92BC-4F97-84A3-40A15B3E6323}"/>
              </a:ext>
            </a:extLst>
          </p:cNvPr>
          <p:cNvSpPr/>
          <p:nvPr/>
        </p:nvSpPr>
        <p:spPr>
          <a:xfrm>
            <a:off x="2659544" y="462838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40" name="Text Box 38">
            <a:extLst>
              <a:ext uri="{FF2B5EF4-FFF2-40B4-BE49-F238E27FC236}">
                <a16:creationId xmlns:a16="http://schemas.microsoft.com/office/drawing/2014/main" id="{8157284C-EF25-4F31-976A-7452372ADA44}"/>
              </a:ext>
            </a:extLst>
          </p:cNvPr>
          <p:cNvSpPr/>
          <p:nvPr/>
        </p:nvSpPr>
        <p:spPr>
          <a:xfrm>
            <a:off x="2988157" y="534593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41" name="Text Box 39">
            <a:extLst>
              <a:ext uri="{FF2B5EF4-FFF2-40B4-BE49-F238E27FC236}">
                <a16:creationId xmlns:a16="http://schemas.microsoft.com/office/drawing/2014/main" id="{7CE13D48-D232-414E-8A72-5A4EDD37FBA7}"/>
              </a:ext>
            </a:extLst>
          </p:cNvPr>
          <p:cNvSpPr/>
          <p:nvPr/>
        </p:nvSpPr>
        <p:spPr>
          <a:xfrm>
            <a:off x="3993044" y="5379269"/>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42" name="Text Box 40">
            <a:extLst>
              <a:ext uri="{FF2B5EF4-FFF2-40B4-BE49-F238E27FC236}">
                <a16:creationId xmlns:a16="http://schemas.microsoft.com/office/drawing/2014/main" id="{74542FF3-3A8E-409E-B2BA-BAA513183A61}"/>
              </a:ext>
            </a:extLst>
          </p:cNvPr>
          <p:cNvSpPr/>
          <p:nvPr/>
        </p:nvSpPr>
        <p:spPr>
          <a:xfrm>
            <a:off x="3477107" y="5761856"/>
            <a:ext cx="358775"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1</a:t>
            </a:r>
          </a:p>
        </p:txBody>
      </p:sp>
      <p:sp>
        <p:nvSpPr>
          <p:cNvPr id="43" name="Line 41">
            <a:extLst>
              <a:ext uri="{FF2B5EF4-FFF2-40B4-BE49-F238E27FC236}">
                <a16:creationId xmlns:a16="http://schemas.microsoft.com/office/drawing/2014/main" id="{169DE099-4716-4169-BD46-473234D8D7A1}"/>
              </a:ext>
            </a:extLst>
          </p:cNvPr>
          <p:cNvSpPr/>
          <p:nvPr/>
        </p:nvSpPr>
        <p:spPr>
          <a:xfrm flipH="1">
            <a:off x="3329469" y="4448994"/>
            <a:ext cx="287338" cy="1033462"/>
          </a:xfrm>
          <a:prstGeom prst="line">
            <a:avLst/>
          </a:prstGeom>
          <a:ln w="25400" cap="flat" cmpd="sng">
            <a:solidFill>
              <a:srgbClr val="000000"/>
            </a:solidFill>
            <a:prstDash val="solid"/>
            <a:round/>
            <a:headEnd type="none" w="med" len="med"/>
            <a:tailEnd type="none" w="med" len="med"/>
          </a:ln>
        </p:spPr>
      </p:sp>
      <p:sp>
        <p:nvSpPr>
          <p:cNvPr id="44" name="Oval 43">
            <a:extLst>
              <a:ext uri="{FF2B5EF4-FFF2-40B4-BE49-F238E27FC236}">
                <a16:creationId xmlns:a16="http://schemas.microsoft.com/office/drawing/2014/main" id="{A3F19AF8-0043-403B-B32D-A2E817FC78AB}"/>
              </a:ext>
            </a:extLst>
          </p:cNvPr>
          <p:cNvSpPr/>
          <p:nvPr/>
        </p:nvSpPr>
        <p:spPr>
          <a:xfrm>
            <a:off x="4818544" y="48569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5" name="Oval 44">
            <a:extLst>
              <a:ext uri="{FF2B5EF4-FFF2-40B4-BE49-F238E27FC236}">
                <a16:creationId xmlns:a16="http://schemas.microsoft.com/office/drawing/2014/main" id="{22B3FF2E-06DC-42FE-99FF-16C857B6C38E}"/>
              </a:ext>
            </a:extLst>
          </p:cNvPr>
          <p:cNvSpPr/>
          <p:nvPr/>
        </p:nvSpPr>
        <p:spPr>
          <a:xfrm>
            <a:off x="5442432"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6" name="Oval 45">
            <a:extLst>
              <a:ext uri="{FF2B5EF4-FFF2-40B4-BE49-F238E27FC236}">
                <a16:creationId xmlns:a16="http://schemas.microsoft.com/office/drawing/2014/main" id="{4E57B6C9-C03D-4E2C-B3DC-2600DE0B585E}"/>
              </a:ext>
            </a:extLst>
          </p:cNvPr>
          <p:cNvSpPr/>
          <p:nvPr/>
        </p:nvSpPr>
        <p:spPr>
          <a:xfrm>
            <a:off x="5763107" y="55046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7" name="Oval 46">
            <a:extLst>
              <a:ext uri="{FF2B5EF4-FFF2-40B4-BE49-F238E27FC236}">
                <a16:creationId xmlns:a16="http://schemas.microsoft.com/office/drawing/2014/main" id="{D0818E5F-D717-4512-97B4-D6822E318CEE}"/>
              </a:ext>
            </a:extLst>
          </p:cNvPr>
          <p:cNvSpPr/>
          <p:nvPr/>
        </p:nvSpPr>
        <p:spPr>
          <a:xfrm>
            <a:off x="6066319" y="48569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8" name="Oval 47">
            <a:extLst>
              <a:ext uri="{FF2B5EF4-FFF2-40B4-BE49-F238E27FC236}">
                <a16:creationId xmlns:a16="http://schemas.microsoft.com/office/drawing/2014/main" id="{9D6FB38E-D672-46B7-85A0-AEF41D7C8B23}"/>
              </a:ext>
            </a:extLst>
          </p:cNvPr>
          <p:cNvSpPr/>
          <p:nvPr/>
        </p:nvSpPr>
        <p:spPr>
          <a:xfrm>
            <a:off x="5121757"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9" name="Line 48">
            <a:extLst>
              <a:ext uri="{FF2B5EF4-FFF2-40B4-BE49-F238E27FC236}">
                <a16:creationId xmlns:a16="http://schemas.microsoft.com/office/drawing/2014/main" id="{9D3D780F-4AD1-4837-A7FD-671B1A3CDC91}"/>
              </a:ext>
            </a:extLst>
          </p:cNvPr>
          <p:cNvSpPr/>
          <p:nvPr/>
        </p:nvSpPr>
        <p:spPr>
          <a:xfrm>
            <a:off x="5194782" y="5544369"/>
            <a:ext cx="574675" cy="0"/>
          </a:xfrm>
          <a:prstGeom prst="line">
            <a:avLst/>
          </a:prstGeom>
          <a:ln w="25400" cap="flat" cmpd="sng">
            <a:solidFill>
              <a:srgbClr val="000000"/>
            </a:solidFill>
            <a:prstDash val="solid"/>
            <a:round/>
            <a:headEnd type="none" w="med" len="med"/>
            <a:tailEnd type="none" w="med" len="med"/>
          </a:ln>
        </p:spPr>
      </p:sp>
      <p:sp>
        <p:nvSpPr>
          <p:cNvPr id="50" name="Line 49">
            <a:extLst>
              <a:ext uri="{FF2B5EF4-FFF2-40B4-BE49-F238E27FC236}">
                <a16:creationId xmlns:a16="http://schemas.microsoft.com/office/drawing/2014/main" id="{277EB7D2-8254-4496-B516-5421FDABB9BE}"/>
              </a:ext>
            </a:extLst>
          </p:cNvPr>
          <p:cNvSpPr/>
          <p:nvPr/>
        </p:nvSpPr>
        <p:spPr>
          <a:xfrm flipH="1">
            <a:off x="4886807" y="4418831"/>
            <a:ext cx="538162" cy="430213"/>
          </a:xfrm>
          <a:prstGeom prst="line">
            <a:avLst/>
          </a:prstGeom>
          <a:ln w="25400" cap="flat" cmpd="sng">
            <a:solidFill>
              <a:srgbClr val="000000"/>
            </a:solidFill>
            <a:prstDash val="solid"/>
            <a:round/>
            <a:headEnd type="none" w="med" len="med"/>
            <a:tailEnd type="none" w="med" len="med"/>
          </a:ln>
        </p:spPr>
      </p:sp>
      <p:sp>
        <p:nvSpPr>
          <p:cNvPr id="51" name="Line 50">
            <a:extLst>
              <a:ext uri="{FF2B5EF4-FFF2-40B4-BE49-F238E27FC236}">
                <a16:creationId xmlns:a16="http://schemas.microsoft.com/office/drawing/2014/main" id="{023951E8-C73E-4B3F-8D6A-212D9868C7EB}"/>
              </a:ext>
            </a:extLst>
          </p:cNvPr>
          <p:cNvSpPr/>
          <p:nvPr/>
        </p:nvSpPr>
        <p:spPr>
          <a:xfrm flipH="1">
            <a:off x="5812319" y="4942706"/>
            <a:ext cx="287338" cy="561975"/>
          </a:xfrm>
          <a:prstGeom prst="line">
            <a:avLst/>
          </a:prstGeom>
          <a:ln w="25400" cap="flat" cmpd="sng">
            <a:solidFill>
              <a:srgbClr val="000000"/>
            </a:solidFill>
            <a:prstDash val="solid"/>
            <a:round/>
            <a:headEnd type="none" w="med" len="med"/>
            <a:tailEnd type="none" w="med" len="med"/>
          </a:ln>
        </p:spPr>
      </p:sp>
      <p:sp>
        <p:nvSpPr>
          <p:cNvPr id="52" name="Line 51">
            <a:extLst>
              <a:ext uri="{FF2B5EF4-FFF2-40B4-BE49-F238E27FC236}">
                <a16:creationId xmlns:a16="http://schemas.microsoft.com/office/drawing/2014/main" id="{8EEF36DA-8974-4481-AD3A-EFCD08AAE505}"/>
              </a:ext>
            </a:extLst>
          </p:cNvPr>
          <p:cNvSpPr/>
          <p:nvPr/>
        </p:nvSpPr>
        <p:spPr>
          <a:xfrm>
            <a:off x="4867757" y="4942706"/>
            <a:ext cx="250825" cy="561975"/>
          </a:xfrm>
          <a:prstGeom prst="line">
            <a:avLst/>
          </a:prstGeom>
          <a:ln w="25400" cap="flat" cmpd="sng">
            <a:solidFill>
              <a:srgbClr val="000000"/>
            </a:solidFill>
            <a:prstDash val="solid"/>
            <a:round/>
            <a:headEnd type="none" w="med" len="med"/>
            <a:tailEnd type="none" w="med" len="med"/>
          </a:ln>
        </p:spPr>
      </p:sp>
      <p:sp>
        <p:nvSpPr>
          <p:cNvPr id="53" name="Line 52">
            <a:extLst>
              <a:ext uri="{FF2B5EF4-FFF2-40B4-BE49-F238E27FC236}">
                <a16:creationId xmlns:a16="http://schemas.microsoft.com/office/drawing/2014/main" id="{2DA95342-7CAC-4811-ADFE-517D6A34EB52}"/>
              </a:ext>
            </a:extLst>
          </p:cNvPr>
          <p:cNvSpPr/>
          <p:nvPr/>
        </p:nvSpPr>
        <p:spPr>
          <a:xfrm>
            <a:off x="5528157" y="4418831"/>
            <a:ext cx="538162" cy="430213"/>
          </a:xfrm>
          <a:prstGeom prst="line">
            <a:avLst/>
          </a:prstGeom>
          <a:ln w="25400" cap="flat" cmpd="sng">
            <a:solidFill>
              <a:srgbClr val="000000"/>
            </a:solidFill>
            <a:prstDash val="solid"/>
            <a:round/>
            <a:headEnd type="none" w="med" len="med"/>
            <a:tailEnd type="none" w="med" len="med"/>
          </a:ln>
        </p:spPr>
      </p:sp>
      <p:sp>
        <p:nvSpPr>
          <p:cNvPr id="54" name="Text Box 53">
            <a:extLst>
              <a:ext uri="{FF2B5EF4-FFF2-40B4-BE49-F238E27FC236}">
                <a16:creationId xmlns:a16="http://schemas.microsoft.com/office/drawing/2014/main" id="{087FB38B-98EC-415F-A6A8-94E20F729E0C}"/>
              </a:ext>
            </a:extLst>
          </p:cNvPr>
          <p:cNvSpPr/>
          <p:nvPr/>
        </p:nvSpPr>
        <p:spPr>
          <a:xfrm>
            <a:off x="5358294"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55" name="Text Box 54">
            <a:extLst>
              <a:ext uri="{FF2B5EF4-FFF2-40B4-BE49-F238E27FC236}">
                <a16:creationId xmlns:a16="http://schemas.microsoft.com/office/drawing/2014/main" id="{EF8F85DF-2C02-4823-9494-A2C5EA6633CF}"/>
              </a:ext>
            </a:extLst>
          </p:cNvPr>
          <p:cNvSpPr/>
          <p:nvPr/>
        </p:nvSpPr>
        <p:spPr>
          <a:xfrm>
            <a:off x="450580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56" name="Text Box 55">
            <a:extLst>
              <a:ext uri="{FF2B5EF4-FFF2-40B4-BE49-F238E27FC236}">
                <a16:creationId xmlns:a16="http://schemas.microsoft.com/office/drawing/2014/main" id="{57BFA5A8-9BC9-4297-95E7-9631537086F1}"/>
              </a:ext>
            </a:extLst>
          </p:cNvPr>
          <p:cNvSpPr/>
          <p:nvPr/>
        </p:nvSpPr>
        <p:spPr>
          <a:xfrm>
            <a:off x="4834419" y="534593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57" name="Text Box 56">
            <a:extLst>
              <a:ext uri="{FF2B5EF4-FFF2-40B4-BE49-F238E27FC236}">
                <a16:creationId xmlns:a16="http://schemas.microsoft.com/office/drawing/2014/main" id="{B816CF6D-F299-4F1D-B17D-91C614D1E80E}"/>
              </a:ext>
            </a:extLst>
          </p:cNvPr>
          <p:cNvSpPr/>
          <p:nvPr/>
        </p:nvSpPr>
        <p:spPr>
          <a:xfrm>
            <a:off x="5839307"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58" name="Text Box 57">
            <a:extLst>
              <a:ext uri="{FF2B5EF4-FFF2-40B4-BE49-F238E27FC236}">
                <a16:creationId xmlns:a16="http://schemas.microsoft.com/office/drawing/2014/main" id="{A348CA6C-4717-43E8-9E23-3016090AFCAC}"/>
              </a:ext>
            </a:extLst>
          </p:cNvPr>
          <p:cNvSpPr/>
          <p:nvPr/>
        </p:nvSpPr>
        <p:spPr>
          <a:xfrm>
            <a:off x="6148869" y="462838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59" name="Text Box 58">
            <a:extLst>
              <a:ext uri="{FF2B5EF4-FFF2-40B4-BE49-F238E27FC236}">
                <a16:creationId xmlns:a16="http://schemas.microsoft.com/office/drawing/2014/main" id="{627A5B61-D4C0-4B69-BF3B-7462B2FBB889}"/>
              </a:ext>
            </a:extLst>
          </p:cNvPr>
          <p:cNvSpPr/>
          <p:nvPr/>
        </p:nvSpPr>
        <p:spPr>
          <a:xfrm>
            <a:off x="5323369" y="57618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2</a:t>
            </a:r>
          </a:p>
        </p:txBody>
      </p:sp>
      <p:sp>
        <p:nvSpPr>
          <p:cNvPr id="60" name="Oval 60">
            <a:extLst>
              <a:ext uri="{FF2B5EF4-FFF2-40B4-BE49-F238E27FC236}">
                <a16:creationId xmlns:a16="http://schemas.microsoft.com/office/drawing/2014/main" id="{9D59E5D5-97B1-47A6-A264-D2C1295F7B5F}"/>
              </a:ext>
            </a:extLst>
          </p:cNvPr>
          <p:cNvSpPr/>
          <p:nvPr/>
        </p:nvSpPr>
        <p:spPr>
          <a:xfrm>
            <a:off x="6974369" y="48569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1" name="Oval 61">
            <a:extLst>
              <a:ext uri="{FF2B5EF4-FFF2-40B4-BE49-F238E27FC236}">
                <a16:creationId xmlns:a16="http://schemas.microsoft.com/office/drawing/2014/main" id="{DAA2CB58-33B7-4A8F-B2FA-1F21424B12EA}"/>
              </a:ext>
            </a:extLst>
          </p:cNvPr>
          <p:cNvSpPr/>
          <p:nvPr/>
        </p:nvSpPr>
        <p:spPr>
          <a:xfrm>
            <a:off x="7598257"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2" name="Oval 62">
            <a:extLst>
              <a:ext uri="{FF2B5EF4-FFF2-40B4-BE49-F238E27FC236}">
                <a16:creationId xmlns:a16="http://schemas.microsoft.com/office/drawing/2014/main" id="{226DB70C-C5C6-4353-9E1C-6137AE9C15A0}"/>
              </a:ext>
            </a:extLst>
          </p:cNvPr>
          <p:cNvSpPr/>
          <p:nvPr/>
        </p:nvSpPr>
        <p:spPr>
          <a:xfrm>
            <a:off x="7918932"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3" name="Oval 63">
            <a:extLst>
              <a:ext uri="{FF2B5EF4-FFF2-40B4-BE49-F238E27FC236}">
                <a16:creationId xmlns:a16="http://schemas.microsoft.com/office/drawing/2014/main" id="{E59A8571-7846-4E19-B35A-2C4C5945CAC8}"/>
              </a:ext>
            </a:extLst>
          </p:cNvPr>
          <p:cNvSpPr/>
          <p:nvPr/>
        </p:nvSpPr>
        <p:spPr>
          <a:xfrm>
            <a:off x="7277582"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4" name="Line 64">
            <a:extLst>
              <a:ext uri="{FF2B5EF4-FFF2-40B4-BE49-F238E27FC236}">
                <a16:creationId xmlns:a16="http://schemas.microsoft.com/office/drawing/2014/main" id="{92EC8DC1-9BA8-422A-B6E1-8BD1939DB7E3}"/>
              </a:ext>
            </a:extLst>
          </p:cNvPr>
          <p:cNvSpPr/>
          <p:nvPr/>
        </p:nvSpPr>
        <p:spPr>
          <a:xfrm>
            <a:off x="7350607" y="5544369"/>
            <a:ext cx="574675" cy="0"/>
          </a:xfrm>
          <a:prstGeom prst="line">
            <a:avLst/>
          </a:prstGeom>
          <a:ln w="25400" cap="flat" cmpd="sng">
            <a:solidFill>
              <a:srgbClr val="000000"/>
            </a:solidFill>
            <a:prstDash val="solid"/>
            <a:round/>
            <a:headEnd type="none" w="med" len="med"/>
            <a:tailEnd type="none" w="med" len="med"/>
          </a:ln>
        </p:spPr>
      </p:sp>
      <p:sp>
        <p:nvSpPr>
          <p:cNvPr id="65" name="Line 65">
            <a:extLst>
              <a:ext uri="{FF2B5EF4-FFF2-40B4-BE49-F238E27FC236}">
                <a16:creationId xmlns:a16="http://schemas.microsoft.com/office/drawing/2014/main" id="{F7485680-0A1A-469F-93C7-EC33172F8B42}"/>
              </a:ext>
            </a:extLst>
          </p:cNvPr>
          <p:cNvSpPr/>
          <p:nvPr/>
        </p:nvSpPr>
        <p:spPr>
          <a:xfrm flipH="1">
            <a:off x="7042632" y="4418831"/>
            <a:ext cx="538162" cy="430213"/>
          </a:xfrm>
          <a:prstGeom prst="line">
            <a:avLst/>
          </a:prstGeom>
          <a:ln w="25400" cap="flat" cmpd="sng">
            <a:solidFill>
              <a:srgbClr val="000000"/>
            </a:solidFill>
            <a:prstDash val="solid"/>
            <a:round/>
            <a:headEnd type="none" w="med" len="med"/>
            <a:tailEnd type="none" w="med" len="med"/>
          </a:ln>
        </p:spPr>
      </p:sp>
      <p:sp>
        <p:nvSpPr>
          <p:cNvPr id="66" name="Line 66">
            <a:extLst>
              <a:ext uri="{FF2B5EF4-FFF2-40B4-BE49-F238E27FC236}">
                <a16:creationId xmlns:a16="http://schemas.microsoft.com/office/drawing/2014/main" id="{314BAC98-AAFC-4B33-B98C-35F960253C7E}"/>
              </a:ext>
            </a:extLst>
          </p:cNvPr>
          <p:cNvSpPr/>
          <p:nvPr/>
        </p:nvSpPr>
        <p:spPr>
          <a:xfrm>
            <a:off x="7023582" y="4942706"/>
            <a:ext cx="250825" cy="561975"/>
          </a:xfrm>
          <a:prstGeom prst="line">
            <a:avLst/>
          </a:prstGeom>
          <a:ln w="25400" cap="flat" cmpd="sng">
            <a:solidFill>
              <a:srgbClr val="000000"/>
            </a:solidFill>
            <a:prstDash val="solid"/>
            <a:round/>
            <a:headEnd type="none" w="med" len="med"/>
            <a:tailEnd type="none" w="med" len="med"/>
          </a:ln>
        </p:spPr>
      </p:sp>
      <p:sp>
        <p:nvSpPr>
          <p:cNvPr id="67" name="Line 67">
            <a:extLst>
              <a:ext uri="{FF2B5EF4-FFF2-40B4-BE49-F238E27FC236}">
                <a16:creationId xmlns:a16="http://schemas.microsoft.com/office/drawing/2014/main" id="{36C1FE5D-677B-4B3A-B708-F669D391F3D0}"/>
              </a:ext>
            </a:extLst>
          </p:cNvPr>
          <p:cNvSpPr/>
          <p:nvPr/>
        </p:nvSpPr>
        <p:spPr>
          <a:xfrm>
            <a:off x="7656994" y="4460106"/>
            <a:ext cx="287338" cy="1033463"/>
          </a:xfrm>
          <a:prstGeom prst="line">
            <a:avLst/>
          </a:prstGeom>
          <a:ln w="25400" cap="flat" cmpd="sng">
            <a:solidFill>
              <a:srgbClr val="000000"/>
            </a:solidFill>
            <a:prstDash val="solid"/>
            <a:round/>
            <a:headEnd type="none" w="med" len="med"/>
            <a:tailEnd type="none" w="med" len="med"/>
          </a:ln>
        </p:spPr>
      </p:sp>
      <p:sp>
        <p:nvSpPr>
          <p:cNvPr id="68" name="Text Box 68">
            <a:extLst>
              <a:ext uri="{FF2B5EF4-FFF2-40B4-BE49-F238E27FC236}">
                <a16:creationId xmlns:a16="http://schemas.microsoft.com/office/drawing/2014/main" id="{BC7884A0-52DC-4F41-A27E-73F63A4CE35D}"/>
              </a:ext>
            </a:extLst>
          </p:cNvPr>
          <p:cNvSpPr/>
          <p:nvPr/>
        </p:nvSpPr>
        <p:spPr>
          <a:xfrm>
            <a:off x="7514119"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69" name="Text Box 69">
            <a:extLst>
              <a:ext uri="{FF2B5EF4-FFF2-40B4-BE49-F238E27FC236}">
                <a16:creationId xmlns:a16="http://schemas.microsoft.com/office/drawing/2014/main" id="{AF3DF70C-5B9B-42EA-80C3-23A7330C3284}"/>
              </a:ext>
            </a:extLst>
          </p:cNvPr>
          <p:cNvSpPr/>
          <p:nvPr/>
        </p:nvSpPr>
        <p:spPr>
          <a:xfrm>
            <a:off x="6661632"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70" name="Text Box 70">
            <a:extLst>
              <a:ext uri="{FF2B5EF4-FFF2-40B4-BE49-F238E27FC236}">
                <a16:creationId xmlns:a16="http://schemas.microsoft.com/office/drawing/2014/main" id="{B4092526-40D6-430F-9DA5-D6A09F0D920F}"/>
              </a:ext>
            </a:extLst>
          </p:cNvPr>
          <p:cNvSpPr/>
          <p:nvPr/>
        </p:nvSpPr>
        <p:spPr>
          <a:xfrm>
            <a:off x="6990244" y="534593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71" name="Text Box 71">
            <a:extLst>
              <a:ext uri="{FF2B5EF4-FFF2-40B4-BE49-F238E27FC236}">
                <a16:creationId xmlns:a16="http://schemas.microsoft.com/office/drawing/2014/main" id="{918EC23A-2A2E-45DE-BEF5-398C835C4956}"/>
              </a:ext>
            </a:extLst>
          </p:cNvPr>
          <p:cNvSpPr/>
          <p:nvPr/>
        </p:nvSpPr>
        <p:spPr>
          <a:xfrm>
            <a:off x="7995132"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72" name="Text Box 72">
            <a:extLst>
              <a:ext uri="{FF2B5EF4-FFF2-40B4-BE49-F238E27FC236}">
                <a16:creationId xmlns:a16="http://schemas.microsoft.com/office/drawing/2014/main" id="{8B864107-7AC5-4393-AE50-E1A25A2681AF}"/>
              </a:ext>
            </a:extLst>
          </p:cNvPr>
          <p:cNvSpPr/>
          <p:nvPr/>
        </p:nvSpPr>
        <p:spPr>
          <a:xfrm>
            <a:off x="7479194" y="57618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3</a:t>
            </a:r>
          </a:p>
        </p:txBody>
      </p:sp>
      <p:sp>
        <p:nvSpPr>
          <p:cNvPr id="73" name="文本框 72">
            <a:extLst>
              <a:ext uri="{FF2B5EF4-FFF2-40B4-BE49-F238E27FC236}">
                <a16:creationId xmlns:a16="http://schemas.microsoft.com/office/drawing/2014/main" id="{2EEB6152-E737-42AD-8C3A-011EAE66CCDA}"/>
              </a:ext>
            </a:extLst>
          </p:cNvPr>
          <p:cNvSpPr txBox="1"/>
          <p:nvPr/>
        </p:nvSpPr>
        <p:spPr>
          <a:xfrm>
            <a:off x="2337522" y="6149206"/>
            <a:ext cx="2271231" cy="707886"/>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在</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3</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4</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上的导出子图</a:t>
            </a:r>
          </a:p>
        </p:txBody>
      </p:sp>
      <p:sp>
        <p:nvSpPr>
          <p:cNvPr id="74" name="文本框 73">
            <a:extLst>
              <a:ext uri="{FF2B5EF4-FFF2-40B4-BE49-F238E27FC236}">
                <a16:creationId xmlns:a16="http://schemas.microsoft.com/office/drawing/2014/main" id="{8D0D863D-4241-457D-8BE8-0F4A2995C239}"/>
              </a:ext>
            </a:extLst>
          </p:cNvPr>
          <p:cNvSpPr txBox="1"/>
          <p:nvPr/>
        </p:nvSpPr>
        <p:spPr>
          <a:xfrm>
            <a:off x="4379841" y="6188894"/>
            <a:ext cx="2271231"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的生成子图</a:t>
            </a:r>
          </a:p>
        </p:txBody>
      </p:sp>
      <p:sp>
        <p:nvSpPr>
          <p:cNvPr id="75" name="文本框 74">
            <a:extLst>
              <a:ext uri="{FF2B5EF4-FFF2-40B4-BE49-F238E27FC236}">
                <a16:creationId xmlns:a16="http://schemas.microsoft.com/office/drawing/2014/main" id="{EB2A030F-C656-47EC-91DD-49A34449DC89}"/>
              </a:ext>
            </a:extLst>
          </p:cNvPr>
          <p:cNvSpPr txBox="1"/>
          <p:nvPr/>
        </p:nvSpPr>
        <p:spPr>
          <a:xfrm>
            <a:off x="6484384" y="6177721"/>
            <a:ext cx="2271231"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的子图</a:t>
            </a:r>
          </a:p>
        </p:txBody>
      </p:sp>
      <p:sp>
        <p:nvSpPr>
          <p:cNvPr id="76" name="文本框 75">
            <a:extLst>
              <a:ext uri="{FF2B5EF4-FFF2-40B4-BE49-F238E27FC236}">
                <a16:creationId xmlns:a16="http://schemas.microsoft.com/office/drawing/2014/main" id="{F3176528-691C-462F-9A71-3026A7220078}"/>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（结合特殊图、图同构）</a:t>
            </a:r>
            <a:endParaRPr lang="en-US" altLang="zh-CN" sz="2000" dirty="0">
              <a:solidFill>
                <a:srgbClr val="FF9900"/>
              </a:solidFill>
            </a:endParaRPr>
          </a:p>
          <a:p>
            <a:r>
              <a:rPr lang="zh-CN" altLang="en-US" sz="2000" dirty="0">
                <a:solidFill>
                  <a:srgbClr val="FF9900"/>
                </a:solidFill>
              </a:rPr>
              <a:t>特殊子图的计数</a:t>
            </a:r>
            <a:endParaRPr lang="en-US" altLang="zh-CN" sz="2000" dirty="0">
              <a:solidFill>
                <a:srgbClr val="FF9900"/>
              </a:solidFill>
            </a:endParaRPr>
          </a:p>
        </p:txBody>
      </p:sp>
    </p:spTree>
    <p:extLst>
      <p:ext uri="{BB962C8B-B14F-4D97-AF65-F5344CB8AC3E}">
        <p14:creationId xmlns:p14="http://schemas.microsoft.com/office/powerpoint/2010/main" val="719646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childTnLst>
                                    <p:set>
                                      <p:cBhvr additive="base">
                                        <p:cTn id="6" dur="1" fill="hold">
                                          <p:stCondLst>
                                            <p:cond delay="0"/>
                                          </p:stCondLst>
                                        </p:cTn>
                                        <p:tgtEl>
                                          <p:spTgt spid="10"/>
                                        </p:tgtEl>
                                        <p:attrNameLst>
                                          <p:attrName>style.visibility</p:attrName>
                                        </p:attrNameLst>
                                      </p:cBhvr>
                                      <p:to>
                                        <p:strVal val="visible"/>
                                      </p:to>
                                    </p:set>
                                    <p:animEffect transition="in" filter="fade">
                                      <p:cBhvr additive="base">
                                        <p:cTn id="7" dur="2000"/>
                                        <p:tgtEl>
                                          <p:spTgt spid="10"/>
                                        </p:tgtEl>
                                      </p:cBhvr>
                                    </p:animEffect>
                                    <p:anim calcmode="lin" valueType="num">
                                      <p:cBhvr additive="base">
                                        <p:cTn id="8" dur="2000" fill="hold"/>
                                        <p:tgtEl>
                                          <p:spTgt spid="10"/>
                                        </p:tgtEl>
                                        <p:attrNameLst>
                                          <p:attrName>style.rotation</p:attrName>
                                        </p:attrNameLst>
                                      </p:cBhvr>
                                      <p:tavLst>
                                        <p:tav tm="0">
                                          <p:val>
                                            <p:fltVal val="720"/>
                                          </p:val>
                                        </p:tav>
                                        <p:tav tm="100000">
                                          <p:val>
                                            <p:fltVal val="0"/>
                                          </p:val>
                                        </p:tav>
                                      </p:tavLst>
                                    </p:anim>
                                    <p:anim calcmode="lin" valueType="num">
                                      <p:cBhvr additive="base">
                                        <p:cTn id="9" dur="2000" fill="hold"/>
                                        <p:tgtEl>
                                          <p:spTgt spid="10"/>
                                        </p:tgtEl>
                                        <p:attrNameLst>
                                          <p:attrName>ppt_h</p:attrName>
                                        </p:attrNameLst>
                                      </p:cBhvr>
                                      <p:tavLst>
                                        <p:tav tm="0">
                                          <p:val>
                                            <p:fltVal val="0"/>
                                          </p:val>
                                        </p:tav>
                                        <p:tav tm="100000">
                                          <p:val>
                                            <p:strVal val="#ppt_h"/>
                                          </p:val>
                                        </p:tav>
                                      </p:tavLst>
                                    </p:anim>
                                    <p:anim calcmode="lin" valueType="num">
                                      <p:cBhvr additive="base">
                                        <p:cTn id="10" dur="2000" fill="hold"/>
                                        <p:tgtEl>
                                          <p:spTgt spid="10"/>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childTnLst>
                                    <p:set>
                                      <p:cBhvr additive="base">
                                        <p:cTn id="12" dur="1" fill="hold">
                                          <p:stCondLst>
                                            <p:cond delay="0"/>
                                          </p:stCondLst>
                                        </p:cTn>
                                        <p:tgtEl>
                                          <p:spTgt spid="11"/>
                                        </p:tgtEl>
                                        <p:attrNameLst>
                                          <p:attrName>style.visibility</p:attrName>
                                        </p:attrNameLst>
                                      </p:cBhvr>
                                      <p:to>
                                        <p:strVal val="visible"/>
                                      </p:to>
                                    </p:set>
                                    <p:animEffect transition="in" filter="fade">
                                      <p:cBhvr additive="base">
                                        <p:cTn id="13" dur="2000"/>
                                        <p:tgtEl>
                                          <p:spTgt spid="11"/>
                                        </p:tgtEl>
                                      </p:cBhvr>
                                    </p:animEffect>
                                    <p:anim calcmode="lin" valueType="num">
                                      <p:cBhvr additive="base">
                                        <p:cTn id="14" dur="2000" fill="hold"/>
                                        <p:tgtEl>
                                          <p:spTgt spid="11"/>
                                        </p:tgtEl>
                                        <p:attrNameLst>
                                          <p:attrName>style.rotation</p:attrName>
                                        </p:attrNameLst>
                                      </p:cBhvr>
                                      <p:tavLst>
                                        <p:tav tm="0">
                                          <p:val>
                                            <p:fltVal val="720"/>
                                          </p:val>
                                        </p:tav>
                                        <p:tav tm="100000">
                                          <p:val>
                                            <p:fltVal val="0"/>
                                          </p:val>
                                        </p:tav>
                                      </p:tavLst>
                                    </p:anim>
                                    <p:anim calcmode="lin" valueType="num">
                                      <p:cBhvr additive="base">
                                        <p:cTn id="15" dur="2000" fill="hold"/>
                                        <p:tgtEl>
                                          <p:spTgt spid="11"/>
                                        </p:tgtEl>
                                        <p:attrNameLst>
                                          <p:attrName>ppt_h</p:attrName>
                                        </p:attrNameLst>
                                      </p:cBhvr>
                                      <p:tavLst>
                                        <p:tav tm="0">
                                          <p:val>
                                            <p:fltVal val="0"/>
                                          </p:val>
                                        </p:tav>
                                        <p:tav tm="100000">
                                          <p:val>
                                            <p:strVal val="#ppt_h"/>
                                          </p:val>
                                        </p:tav>
                                      </p:tavLst>
                                    </p:anim>
                                    <p:anim calcmode="lin" valueType="num">
                                      <p:cBhvr additive="base">
                                        <p:cTn id="16" dur="2000" fill="hold"/>
                                        <p:tgtEl>
                                          <p:spTgt spid="11"/>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childTnLst>
                                    <p:set>
                                      <p:cBhvr additive="base">
                                        <p:cTn id="18" dur="1" fill="hold">
                                          <p:stCondLst>
                                            <p:cond delay="0"/>
                                          </p:stCondLst>
                                        </p:cTn>
                                        <p:tgtEl>
                                          <p:spTgt spid="12"/>
                                        </p:tgtEl>
                                        <p:attrNameLst>
                                          <p:attrName>style.visibility</p:attrName>
                                        </p:attrNameLst>
                                      </p:cBhvr>
                                      <p:to>
                                        <p:strVal val="visible"/>
                                      </p:to>
                                    </p:set>
                                    <p:animEffect transition="in" filter="fade">
                                      <p:cBhvr additive="base">
                                        <p:cTn id="19" dur="2000"/>
                                        <p:tgtEl>
                                          <p:spTgt spid="12"/>
                                        </p:tgtEl>
                                      </p:cBhvr>
                                    </p:animEffect>
                                    <p:anim calcmode="lin" valueType="num">
                                      <p:cBhvr additive="base">
                                        <p:cTn id="20" dur="2000" fill="hold"/>
                                        <p:tgtEl>
                                          <p:spTgt spid="12"/>
                                        </p:tgtEl>
                                        <p:attrNameLst>
                                          <p:attrName>style.rotation</p:attrName>
                                        </p:attrNameLst>
                                      </p:cBhvr>
                                      <p:tavLst>
                                        <p:tav tm="0">
                                          <p:val>
                                            <p:fltVal val="720"/>
                                          </p:val>
                                        </p:tav>
                                        <p:tav tm="100000">
                                          <p:val>
                                            <p:fltVal val="0"/>
                                          </p:val>
                                        </p:tav>
                                      </p:tavLst>
                                    </p:anim>
                                    <p:anim calcmode="lin" valueType="num">
                                      <p:cBhvr additive="base">
                                        <p:cTn id="21" dur="2000" fill="hold"/>
                                        <p:tgtEl>
                                          <p:spTgt spid="12"/>
                                        </p:tgtEl>
                                        <p:attrNameLst>
                                          <p:attrName>ppt_h</p:attrName>
                                        </p:attrNameLst>
                                      </p:cBhvr>
                                      <p:tavLst>
                                        <p:tav tm="0">
                                          <p:val>
                                            <p:fltVal val="0"/>
                                          </p:val>
                                        </p:tav>
                                        <p:tav tm="100000">
                                          <p:val>
                                            <p:strVal val="#ppt_h"/>
                                          </p:val>
                                        </p:tav>
                                      </p:tavLst>
                                    </p:anim>
                                    <p:anim calcmode="lin" valueType="num">
                                      <p:cBhvr additive="base">
                                        <p:cTn id="22" dur="2000" fill="hold"/>
                                        <p:tgtEl>
                                          <p:spTgt spid="12"/>
                                        </p:tgtEl>
                                        <p:attrNameLst>
                                          <p:attrName>ppt_w</p:attrName>
                                        </p:attrNameLst>
                                      </p:cBhvr>
                                      <p:tavLst>
                                        <p:tav tm="0">
                                          <p:val>
                                            <p:fltVal val="0"/>
                                          </p:val>
                                        </p:tav>
                                        <p:tav tm="100000">
                                          <p:val>
                                            <p:strVal val="#ppt_w"/>
                                          </p:val>
                                        </p:tav>
                                      </p:tavLst>
                                    </p:anim>
                                  </p:childTnLst>
                                </p:cTn>
                              </p:par>
                              <p:par>
                                <p:cTn id="23" presetID="35" presetClass="entr" presetSubtype="0" fill="hold" grpId="0" nodeType="withEffect">
                                  <p:childTnLst>
                                    <p:set>
                                      <p:cBhvr additive="base">
                                        <p:cTn id="24" dur="1" fill="hold">
                                          <p:stCondLst>
                                            <p:cond delay="0"/>
                                          </p:stCondLst>
                                        </p:cTn>
                                        <p:tgtEl>
                                          <p:spTgt spid="13"/>
                                        </p:tgtEl>
                                        <p:attrNameLst>
                                          <p:attrName>style.visibility</p:attrName>
                                        </p:attrNameLst>
                                      </p:cBhvr>
                                      <p:to>
                                        <p:strVal val="visible"/>
                                      </p:to>
                                    </p:set>
                                    <p:animEffect transition="in" filter="fade">
                                      <p:cBhvr additive="base">
                                        <p:cTn id="25" dur="2000"/>
                                        <p:tgtEl>
                                          <p:spTgt spid="13"/>
                                        </p:tgtEl>
                                      </p:cBhvr>
                                    </p:animEffect>
                                    <p:anim calcmode="lin" valueType="num">
                                      <p:cBhvr additive="base">
                                        <p:cTn id="26" dur="2000" fill="hold"/>
                                        <p:tgtEl>
                                          <p:spTgt spid="13"/>
                                        </p:tgtEl>
                                        <p:attrNameLst>
                                          <p:attrName>style.rotation</p:attrName>
                                        </p:attrNameLst>
                                      </p:cBhvr>
                                      <p:tavLst>
                                        <p:tav tm="0">
                                          <p:val>
                                            <p:fltVal val="720"/>
                                          </p:val>
                                        </p:tav>
                                        <p:tav tm="100000">
                                          <p:val>
                                            <p:fltVal val="0"/>
                                          </p:val>
                                        </p:tav>
                                      </p:tavLst>
                                    </p:anim>
                                    <p:anim calcmode="lin" valueType="num">
                                      <p:cBhvr additive="base">
                                        <p:cTn id="27" dur="2000" fill="hold"/>
                                        <p:tgtEl>
                                          <p:spTgt spid="13"/>
                                        </p:tgtEl>
                                        <p:attrNameLst>
                                          <p:attrName>ppt_h</p:attrName>
                                        </p:attrNameLst>
                                      </p:cBhvr>
                                      <p:tavLst>
                                        <p:tav tm="0">
                                          <p:val>
                                            <p:fltVal val="0"/>
                                          </p:val>
                                        </p:tav>
                                        <p:tav tm="100000">
                                          <p:val>
                                            <p:strVal val="#ppt_h"/>
                                          </p:val>
                                        </p:tav>
                                      </p:tavLst>
                                    </p:anim>
                                    <p:anim calcmode="lin" valueType="num">
                                      <p:cBhvr additive="base">
                                        <p:cTn id="28" dur="2000" fill="hold"/>
                                        <p:tgtEl>
                                          <p:spTgt spid="13"/>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childTnLst>
                                    <p:set>
                                      <p:cBhvr additive="base">
                                        <p:cTn id="30" dur="1" fill="hold">
                                          <p:stCondLst>
                                            <p:cond delay="0"/>
                                          </p:stCondLst>
                                        </p:cTn>
                                        <p:tgtEl>
                                          <p:spTgt spid="14"/>
                                        </p:tgtEl>
                                        <p:attrNameLst>
                                          <p:attrName>style.visibility</p:attrName>
                                        </p:attrNameLst>
                                      </p:cBhvr>
                                      <p:to>
                                        <p:strVal val="visible"/>
                                      </p:to>
                                    </p:set>
                                    <p:animEffect transition="in" filter="fade">
                                      <p:cBhvr additive="base">
                                        <p:cTn id="31" dur="2000"/>
                                        <p:tgtEl>
                                          <p:spTgt spid="14"/>
                                        </p:tgtEl>
                                      </p:cBhvr>
                                    </p:animEffect>
                                    <p:anim calcmode="lin" valueType="num">
                                      <p:cBhvr additive="base">
                                        <p:cTn id="32" dur="2000" fill="hold"/>
                                        <p:tgtEl>
                                          <p:spTgt spid="14"/>
                                        </p:tgtEl>
                                        <p:attrNameLst>
                                          <p:attrName>style.rotation</p:attrName>
                                        </p:attrNameLst>
                                      </p:cBhvr>
                                      <p:tavLst>
                                        <p:tav tm="0">
                                          <p:val>
                                            <p:fltVal val="720"/>
                                          </p:val>
                                        </p:tav>
                                        <p:tav tm="100000">
                                          <p:val>
                                            <p:fltVal val="0"/>
                                          </p:val>
                                        </p:tav>
                                      </p:tavLst>
                                    </p:anim>
                                    <p:anim calcmode="lin" valueType="num">
                                      <p:cBhvr additive="base">
                                        <p:cTn id="33" dur="2000" fill="hold"/>
                                        <p:tgtEl>
                                          <p:spTgt spid="14"/>
                                        </p:tgtEl>
                                        <p:attrNameLst>
                                          <p:attrName>ppt_h</p:attrName>
                                        </p:attrNameLst>
                                      </p:cBhvr>
                                      <p:tavLst>
                                        <p:tav tm="0">
                                          <p:val>
                                            <p:fltVal val="0"/>
                                          </p:val>
                                        </p:tav>
                                        <p:tav tm="100000">
                                          <p:val>
                                            <p:strVal val="#ppt_h"/>
                                          </p:val>
                                        </p:tav>
                                      </p:tavLst>
                                    </p:anim>
                                    <p:anim calcmode="lin" valueType="num">
                                      <p:cBhvr additive="base">
                                        <p:cTn id="34" dur="2000" fill="hold"/>
                                        <p:tgtEl>
                                          <p:spTgt spid="14"/>
                                        </p:tgtEl>
                                        <p:attrNameLst>
                                          <p:attrName>ppt_w</p:attrName>
                                        </p:attrNameLst>
                                      </p:cBhvr>
                                      <p:tavLst>
                                        <p:tav tm="0">
                                          <p:val>
                                            <p:fltVal val="0"/>
                                          </p:val>
                                        </p:tav>
                                        <p:tav tm="100000">
                                          <p:val>
                                            <p:strVal val="#ppt_w"/>
                                          </p:val>
                                        </p:tav>
                                      </p:tavLst>
                                    </p:anim>
                                  </p:childTnLst>
                                </p:cTn>
                              </p:par>
                              <p:par>
                                <p:cTn id="35" presetID="35" presetClass="entr" presetSubtype="0" fill="hold" nodeType="withEffect">
                                  <p:childTnLst>
                                    <p:set>
                                      <p:cBhvr additive="base">
                                        <p:cTn id="36" dur="1" fill="hold">
                                          <p:stCondLst>
                                            <p:cond delay="0"/>
                                          </p:stCondLst>
                                        </p:cTn>
                                        <p:tgtEl>
                                          <p:spTgt spid="15"/>
                                        </p:tgtEl>
                                        <p:attrNameLst>
                                          <p:attrName>style.visibility</p:attrName>
                                        </p:attrNameLst>
                                      </p:cBhvr>
                                      <p:to>
                                        <p:strVal val="visible"/>
                                      </p:to>
                                    </p:set>
                                    <p:animEffect transition="in" filter="fade">
                                      <p:cBhvr additive="base">
                                        <p:cTn id="37" dur="2000"/>
                                        <p:tgtEl>
                                          <p:spTgt spid="15"/>
                                        </p:tgtEl>
                                      </p:cBhvr>
                                    </p:animEffect>
                                    <p:anim calcmode="lin" valueType="num">
                                      <p:cBhvr additive="base">
                                        <p:cTn id="38" dur="2000" fill="hold"/>
                                        <p:tgtEl>
                                          <p:spTgt spid="15"/>
                                        </p:tgtEl>
                                        <p:attrNameLst>
                                          <p:attrName>style.rotation</p:attrName>
                                        </p:attrNameLst>
                                      </p:cBhvr>
                                      <p:tavLst>
                                        <p:tav tm="0">
                                          <p:val>
                                            <p:fltVal val="720"/>
                                          </p:val>
                                        </p:tav>
                                        <p:tav tm="100000">
                                          <p:val>
                                            <p:fltVal val="0"/>
                                          </p:val>
                                        </p:tav>
                                      </p:tavLst>
                                    </p:anim>
                                    <p:anim calcmode="lin" valueType="num">
                                      <p:cBhvr additive="base">
                                        <p:cTn id="39" dur="2000" fill="hold"/>
                                        <p:tgtEl>
                                          <p:spTgt spid="15"/>
                                        </p:tgtEl>
                                        <p:attrNameLst>
                                          <p:attrName>ppt_h</p:attrName>
                                        </p:attrNameLst>
                                      </p:cBhvr>
                                      <p:tavLst>
                                        <p:tav tm="0">
                                          <p:val>
                                            <p:fltVal val="0"/>
                                          </p:val>
                                        </p:tav>
                                        <p:tav tm="100000">
                                          <p:val>
                                            <p:strVal val="#ppt_h"/>
                                          </p:val>
                                        </p:tav>
                                      </p:tavLst>
                                    </p:anim>
                                    <p:anim calcmode="lin" valueType="num">
                                      <p:cBhvr additive="base">
                                        <p:cTn id="40" dur="2000" fill="hold"/>
                                        <p:tgtEl>
                                          <p:spTgt spid="15"/>
                                        </p:tgtEl>
                                        <p:attrNameLst>
                                          <p:attrName>ppt_w</p:attrName>
                                        </p:attrNameLst>
                                      </p:cBhvr>
                                      <p:tavLst>
                                        <p:tav tm="0">
                                          <p:val>
                                            <p:fltVal val="0"/>
                                          </p:val>
                                        </p:tav>
                                        <p:tav tm="100000">
                                          <p:val>
                                            <p:strVal val="#ppt_w"/>
                                          </p:val>
                                        </p:tav>
                                      </p:tavLst>
                                    </p:anim>
                                  </p:childTnLst>
                                </p:cTn>
                              </p:par>
                              <p:par>
                                <p:cTn id="41" presetID="35" presetClass="entr" presetSubtype="0" fill="hold" nodeType="withEffect">
                                  <p:childTnLst>
                                    <p:set>
                                      <p:cBhvr additive="base">
                                        <p:cTn id="42" dur="1" fill="hold">
                                          <p:stCondLst>
                                            <p:cond delay="0"/>
                                          </p:stCondLst>
                                        </p:cTn>
                                        <p:tgtEl>
                                          <p:spTgt spid="16"/>
                                        </p:tgtEl>
                                        <p:attrNameLst>
                                          <p:attrName>style.visibility</p:attrName>
                                        </p:attrNameLst>
                                      </p:cBhvr>
                                      <p:to>
                                        <p:strVal val="visible"/>
                                      </p:to>
                                    </p:set>
                                    <p:animEffect transition="in" filter="fade">
                                      <p:cBhvr additive="base">
                                        <p:cTn id="43" dur="2000"/>
                                        <p:tgtEl>
                                          <p:spTgt spid="16"/>
                                        </p:tgtEl>
                                      </p:cBhvr>
                                    </p:animEffect>
                                    <p:anim calcmode="lin" valueType="num">
                                      <p:cBhvr additive="base">
                                        <p:cTn id="44" dur="2000" fill="hold"/>
                                        <p:tgtEl>
                                          <p:spTgt spid="16"/>
                                        </p:tgtEl>
                                        <p:attrNameLst>
                                          <p:attrName>style.rotation</p:attrName>
                                        </p:attrNameLst>
                                      </p:cBhvr>
                                      <p:tavLst>
                                        <p:tav tm="0">
                                          <p:val>
                                            <p:fltVal val="720"/>
                                          </p:val>
                                        </p:tav>
                                        <p:tav tm="100000">
                                          <p:val>
                                            <p:fltVal val="0"/>
                                          </p:val>
                                        </p:tav>
                                      </p:tavLst>
                                    </p:anim>
                                    <p:anim calcmode="lin" valueType="num">
                                      <p:cBhvr additive="base">
                                        <p:cTn id="45" dur="2000" fill="hold"/>
                                        <p:tgtEl>
                                          <p:spTgt spid="16"/>
                                        </p:tgtEl>
                                        <p:attrNameLst>
                                          <p:attrName>ppt_h</p:attrName>
                                        </p:attrNameLst>
                                      </p:cBhvr>
                                      <p:tavLst>
                                        <p:tav tm="0">
                                          <p:val>
                                            <p:fltVal val="0"/>
                                          </p:val>
                                        </p:tav>
                                        <p:tav tm="100000">
                                          <p:val>
                                            <p:strVal val="#ppt_h"/>
                                          </p:val>
                                        </p:tav>
                                      </p:tavLst>
                                    </p:anim>
                                    <p:anim calcmode="lin" valueType="num">
                                      <p:cBhvr additive="base">
                                        <p:cTn id="46" dur="2000" fill="hold"/>
                                        <p:tgtEl>
                                          <p:spTgt spid="16"/>
                                        </p:tgtEl>
                                        <p:attrNameLst>
                                          <p:attrName>ppt_w</p:attrName>
                                        </p:attrNameLst>
                                      </p:cBhvr>
                                      <p:tavLst>
                                        <p:tav tm="0">
                                          <p:val>
                                            <p:fltVal val="0"/>
                                          </p:val>
                                        </p:tav>
                                        <p:tav tm="100000">
                                          <p:val>
                                            <p:strVal val="#ppt_w"/>
                                          </p:val>
                                        </p:tav>
                                      </p:tavLst>
                                    </p:anim>
                                  </p:childTnLst>
                                </p:cTn>
                              </p:par>
                              <p:par>
                                <p:cTn id="47" presetID="35" presetClass="entr" presetSubtype="0" fill="hold" nodeType="withEffect">
                                  <p:childTnLst>
                                    <p:set>
                                      <p:cBhvr additive="base">
                                        <p:cTn id="48" dur="1" fill="hold">
                                          <p:stCondLst>
                                            <p:cond delay="0"/>
                                          </p:stCondLst>
                                        </p:cTn>
                                        <p:tgtEl>
                                          <p:spTgt spid="17"/>
                                        </p:tgtEl>
                                        <p:attrNameLst>
                                          <p:attrName>style.visibility</p:attrName>
                                        </p:attrNameLst>
                                      </p:cBhvr>
                                      <p:to>
                                        <p:strVal val="visible"/>
                                      </p:to>
                                    </p:set>
                                    <p:animEffect transition="in" filter="fade">
                                      <p:cBhvr additive="base">
                                        <p:cTn id="49" dur="2000"/>
                                        <p:tgtEl>
                                          <p:spTgt spid="17"/>
                                        </p:tgtEl>
                                      </p:cBhvr>
                                    </p:animEffect>
                                    <p:anim calcmode="lin" valueType="num">
                                      <p:cBhvr additive="base">
                                        <p:cTn id="50" dur="2000" fill="hold"/>
                                        <p:tgtEl>
                                          <p:spTgt spid="17"/>
                                        </p:tgtEl>
                                        <p:attrNameLst>
                                          <p:attrName>style.rotation</p:attrName>
                                        </p:attrNameLst>
                                      </p:cBhvr>
                                      <p:tavLst>
                                        <p:tav tm="0">
                                          <p:val>
                                            <p:fltVal val="720"/>
                                          </p:val>
                                        </p:tav>
                                        <p:tav tm="100000">
                                          <p:val>
                                            <p:fltVal val="0"/>
                                          </p:val>
                                        </p:tav>
                                      </p:tavLst>
                                    </p:anim>
                                    <p:anim calcmode="lin" valueType="num">
                                      <p:cBhvr additive="base">
                                        <p:cTn id="51" dur="2000" fill="hold"/>
                                        <p:tgtEl>
                                          <p:spTgt spid="17"/>
                                        </p:tgtEl>
                                        <p:attrNameLst>
                                          <p:attrName>ppt_h</p:attrName>
                                        </p:attrNameLst>
                                      </p:cBhvr>
                                      <p:tavLst>
                                        <p:tav tm="0">
                                          <p:val>
                                            <p:fltVal val="0"/>
                                          </p:val>
                                        </p:tav>
                                        <p:tav tm="100000">
                                          <p:val>
                                            <p:strVal val="#ppt_h"/>
                                          </p:val>
                                        </p:tav>
                                      </p:tavLst>
                                    </p:anim>
                                    <p:anim calcmode="lin" valueType="num">
                                      <p:cBhvr additive="base">
                                        <p:cTn id="52" dur="2000" fill="hold"/>
                                        <p:tgtEl>
                                          <p:spTgt spid="17"/>
                                        </p:tgtEl>
                                        <p:attrNameLst>
                                          <p:attrName>ppt_w</p:attrName>
                                        </p:attrNameLst>
                                      </p:cBhvr>
                                      <p:tavLst>
                                        <p:tav tm="0">
                                          <p:val>
                                            <p:fltVal val="0"/>
                                          </p:val>
                                        </p:tav>
                                        <p:tav tm="100000">
                                          <p:val>
                                            <p:strVal val="#ppt_w"/>
                                          </p:val>
                                        </p:tav>
                                      </p:tavLst>
                                    </p:anim>
                                  </p:childTnLst>
                                </p:cTn>
                              </p:par>
                              <p:par>
                                <p:cTn id="53" presetID="35" presetClass="entr" presetSubtype="0" fill="hold" nodeType="withEffect">
                                  <p:childTnLst>
                                    <p:set>
                                      <p:cBhvr additive="base">
                                        <p:cTn id="54" dur="1" fill="hold">
                                          <p:stCondLst>
                                            <p:cond delay="0"/>
                                          </p:stCondLst>
                                        </p:cTn>
                                        <p:tgtEl>
                                          <p:spTgt spid="18"/>
                                        </p:tgtEl>
                                        <p:attrNameLst>
                                          <p:attrName>style.visibility</p:attrName>
                                        </p:attrNameLst>
                                      </p:cBhvr>
                                      <p:to>
                                        <p:strVal val="visible"/>
                                      </p:to>
                                    </p:set>
                                    <p:animEffect transition="in" filter="fade">
                                      <p:cBhvr additive="base">
                                        <p:cTn id="55" dur="2000"/>
                                        <p:tgtEl>
                                          <p:spTgt spid="18"/>
                                        </p:tgtEl>
                                      </p:cBhvr>
                                    </p:animEffect>
                                    <p:anim calcmode="lin" valueType="num">
                                      <p:cBhvr additive="base">
                                        <p:cTn id="56" dur="2000" fill="hold"/>
                                        <p:tgtEl>
                                          <p:spTgt spid="18"/>
                                        </p:tgtEl>
                                        <p:attrNameLst>
                                          <p:attrName>style.rotation</p:attrName>
                                        </p:attrNameLst>
                                      </p:cBhvr>
                                      <p:tavLst>
                                        <p:tav tm="0">
                                          <p:val>
                                            <p:fltVal val="720"/>
                                          </p:val>
                                        </p:tav>
                                        <p:tav tm="100000">
                                          <p:val>
                                            <p:fltVal val="0"/>
                                          </p:val>
                                        </p:tav>
                                      </p:tavLst>
                                    </p:anim>
                                    <p:anim calcmode="lin" valueType="num">
                                      <p:cBhvr additive="base">
                                        <p:cTn id="57" dur="2000" fill="hold"/>
                                        <p:tgtEl>
                                          <p:spTgt spid="18"/>
                                        </p:tgtEl>
                                        <p:attrNameLst>
                                          <p:attrName>ppt_h</p:attrName>
                                        </p:attrNameLst>
                                      </p:cBhvr>
                                      <p:tavLst>
                                        <p:tav tm="0">
                                          <p:val>
                                            <p:fltVal val="0"/>
                                          </p:val>
                                        </p:tav>
                                        <p:tav tm="100000">
                                          <p:val>
                                            <p:strVal val="#ppt_h"/>
                                          </p:val>
                                        </p:tav>
                                      </p:tavLst>
                                    </p:anim>
                                    <p:anim calcmode="lin" valueType="num">
                                      <p:cBhvr additive="base">
                                        <p:cTn id="58" dur="2000" fill="hold"/>
                                        <p:tgtEl>
                                          <p:spTgt spid="18"/>
                                        </p:tgtEl>
                                        <p:attrNameLst>
                                          <p:attrName>ppt_w</p:attrName>
                                        </p:attrNameLst>
                                      </p:cBhvr>
                                      <p:tavLst>
                                        <p:tav tm="0">
                                          <p:val>
                                            <p:fltVal val="0"/>
                                          </p:val>
                                        </p:tav>
                                        <p:tav tm="100000">
                                          <p:val>
                                            <p:strVal val="#ppt_w"/>
                                          </p:val>
                                        </p:tav>
                                      </p:tavLst>
                                    </p:anim>
                                  </p:childTnLst>
                                </p:cTn>
                              </p:par>
                              <p:par>
                                <p:cTn id="59" presetID="35" presetClass="entr" presetSubtype="0" fill="hold" nodeType="withEffect">
                                  <p:childTnLst>
                                    <p:set>
                                      <p:cBhvr additive="base">
                                        <p:cTn id="60" dur="1" fill="hold">
                                          <p:stCondLst>
                                            <p:cond delay="0"/>
                                          </p:stCondLst>
                                        </p:cTn>
                                        <p:tgtEl>
                                          <p:spTgt spid="19"/>
                                        </p:tgtEl>
                                        <p:attrNameLst>
                                          <p:attrName>style.visibility</p:attrName>
                                        </p:attrNameLst>
                                      </p:cBhvr>
                                      <p:to>
                                        <p:strVal val="visible"/>
                                      </p:to>
                                    </p:set>
                                    <p:animEffect transition="in" filter="fade">
                                      <p:cBhvr additive="base">
                                        <p:cTn id="61" dur="2000"/>
                                        <p:tgtEl>
                                          <p:spTgt spid="19"/>
                                        </p:tgtEl>
                                      </p:cBhvr>
                                    </p:animEffect>
                                    <p:anim calcmode="lin" valueType="num">
                                      <p:cBhvr additive="base">
                                        <p:cTn id="62" dur="2000" fill="hold"/>
                                        <p:tgtEl>
                                          <p:spTgt spid="19"/>
                                        </p:tgtEl>
                                        <p:attrNameLst>
                                          <p:attrName>style.rotation</p:attrName>
                                        </p:attrNameLst>
                                      </p:cBhvr>
                                      <p:tavLst>
                                        <p:tav tm="0">
                                          <p:val>
                                            <p:fltVal val="720"/>
                                          </p:val>
                                        </p:tav>
                                        <p:tav tm="100000">
                                          <p:val>
                                            <p:fltVal val="0"/>
                                          </p:val>
                                        </p:tav>
                                      </p:tavLst>
                                    </p:anim>
                                    <p:anim calcmode="lin" valueType="num">
                                      <p:cBhvr additive="base">
                                        <p:cTn id="63" dur="2000" fill="hold"/>
                                        <p:tgtEl>
                                          <p:spTgt spid="19"/>
                                        </p:tgtEl>
                                        <p:attrNameLst>
                                          <p:attrName>ppt_h</p:attrName>
                                        </p:attrNameLst>
                                      </p:cBhvr>
                                      <p:tavLst>
                                        <p:tav tm="0">
                                          <p:val>
                                            <p:fltVal val="0"/>
                                          </p:val>
                                        </p:tav>
                                        <p:tav tm="100000">
                                          <p:val>
                                            <p:strVal val="#ppt_h"/>
                                          </p:val>
                                        </p:tav>
                                      </p:tavLst>
                                    </p:anim>
                                    <p:anim calcmode="lin" valueType="num">
                                      <p:cBhvr additive="base">
                                        <p:cTn id="64" dur="2000" fill="hold"/>
                                        <p:tgtEl>
                                          <p:spTgt spid="19"/>
                                        </p:tgtEl>
                                        <p:attrNameLst>
                                          <p:attrName>ppt_w</p:attrName>
                                        </p:attrNameLst>
                                      </p:cBhvr>
                                      <p:tavLst>
                                        <p:tav tm="0">
                                          <p:val>
                                            <p:fltVal val="0"/>
                                          </p:val>
                                        </p:tav>
                                        <p:tav tm="100000">
                                          <p:val>
                                            <p:strVal val="#ppt_w"/>
                                          </p:val>
                                        </p:tav>
                                      </p:tavLst>
                                    </p:anim>
                                  </p:childTnLst>
                                </p:cTn>
                              </p:par>
                              <p:par>
                                <p:cTn id="65" presetID="35" presetClass="entr" presetSubtype="0" fill="hold" nodeType="withEffect">
                                  <p:childTnLst>
                                    <p:set>
                                      <p:cBhvr additive="base">
                                        <p:cTn id="66" dur="1" fill="hold">
                                          <p:stCondLst>
                                            <p:cond delay="0"/>
                                          </p:stCondLst>
                                        </p:cTn>
                                        <p:tgtEl>
                                          <p:spTgt spid="20"/>
                                        </p:tgtEl>
                                        <p:attrNameLst>
                                          <p:attrName>style.visibility</p:attrName>
                                        </p:attrNameLst>
                                      </p:cBhvr>
                                      <p:to>
                                        <p:strVal val="visible"/>
                                      </p:to>
                                    </p:set>
                                    <p:animEffect transition="in" filter="fade">
                                      <p:cBhvr additive="base">
                                        <p:cTn id="67" dur="2000"/>
                                        <p:tgtEl>
                                          <p:spTgt spid="20"/>
                                        </p:tgtEl>
                                      </p:cBhvr>
                                    </p:animEffect>
                                    <p:anim calcmode="lin" valueType="num">
                                      <p:cBhvr additive="base">
                                        <p:cTn id="68" dur="2000" fill="hold"/>
                                        <p:tgtEl>
                                          <p:spTgt spid="20"/>
                                        </p:tgtEl>
                                        <p:attrNameLst>
                                          <p:attrName>style.rotation</p:attrName>
                                        </p:attrNameLst>
                                      </p:cBhvr>
                                      <p:tavLst>
                                        <p:tav tm="0">
                                          <p:val>
                                            <p:fltVal val="720"/>
                                          </p:val>
                                        </p:tav>
                                        <p:tav tm="100000">
                                          <p:val>
                                            <p:fltVal val="0"/>
                                          </p:val>
                                        </p:tav>
                                      </p:tavLst>
                                    </p:anim>
                                    <p:anim calcmode="lin" valueType="num">
                                      <p:cBhvr additive="base">
                                        <p:cTn id="69" dur="2000" fill="hold"/>
                                        <p:tgtEl>
                                          <p:spTgt spid="20"/>
                                        </p:tgtEl>
                                        <p:attrNameLst>
                                          <p:attrName>ppt_h</p:attrName>
                                        </p:attrNameLst>
                                      </p:cBhvr>
                                      <p:tavLst>
                                        <p:tav tm="0">
                                          <p:val>
                                            <p:fltVal val="0"/>
                                          </p:val>
                                        </p:tav>
                                        <p:tav tm="100000">
                                          <p:val>
                                            <p:strVal val="#ppt_h"/>
                                          </p:val>
                                        </p:tav>
                                      </p:tavLst>
                                    </p:anim>
                                    <p:anim calcmode="lin" valueType="num">
                                      <p:cBhvr additive="base">
                                        <p:cTn id="70" dur="2000" fill="hold"/>
                                        <p:tgtEl>
                                          <p:spTgt spid="20"/>
                                        </p:tgtEl>
                                        <p:attrNameLst>
                                          <p:attrName>ppt_w</p:attrName>
                                        </p:attrNameLst>
                                      </p:cBhvr>
                                      <p:tavLst>
                                        <p:tav tm="0">
                                          <p:val>
                                            <p:fltVal val="0"/>
                                          </p:val>
                                        </p:tav>
                                        <p:tav tm="100000">
                                          <p:val>
                                            <p:strVal val="#ppt_w"/>
                                          </p:val>
                                        </p:tav>
                                      </p:tavLst>
                                    </p:anim>
                                  </p:childTnLst>
                                </p:cTn>
                              </p:par>
                              <p:par>
                                <p:cTn id="71" presetID="35" presetClass="entr" presetSubtype="0" fill="hold" nodeType="withEffect">
                                  <p:childTnLst>
                                    <p:set>
                                      <p:cBhvr additive="base">
                                        <p:cTn id="72" dur="1" fill="hold">
                                          <p:stCondLst>
                                            <p:cond delay="0"/>
                                          </p:stCondLst>
                                        </p:cTn>
                                        <p:tgtEl>
                                          <p:spTgt spid="21"/>
                                        </p:tgtEl>
                                        <p:attrNameLst>
                                          <p:attrName>style.visibility</p:attrName>
                                        </p:attrNameLst>
                                      </p:cBhvr>
                                      <p:to>
                                        <p:strVal val="visible"/>
                                      </p:to>
                                    </p:set>
                                    <p:animEffect transition="in" filter="fade">
                                      <p:cBhvr additive="base">
                                        <p:cTn id="73" dur="2000"/>
                                        <p:tgtEl>
                                          <p:spTgt spid="21"/>
                                        </p:tgtEl>
                                      </p:cBhvr>
                                    </p:animEffect>
                                    <p:anim calcmode="lin" valueType="num">
                                      <p:cBhvr additive="base">
                                        <p:cTn id="74" dur="2000" fill="hold"/>
                                        <p:tgtEl>
                                          <p:spTgt spid="21"/>
                                        </p:tgtEl>
                                        <p:attrNameLst>
                                          <p:attrName>style.rotation</p:attrName>
                                        </p:attrNameLst>
                                      </p:cBhvr>
                                      <p:tavLst>
                                        <p:tav tm="0">
                                          <p:val>
                                            <p:fltVal val="720"/>
                                          </p:val>
                                        </p:tav>
                                        <p:tav tm="100000">
                                          <p:val>
                                            <p:fltVal val="0"/>
                                          </p:val>
                                        </p:tav>
                                      </p:tavLst>
                                    </p:anim>
                                    <p:anim calcmode="lin" valueType="num">
                                      <p:cBhvr additive="base">
                                        <p:cTn id="75" dur="2000" fill="hold"/>
                                        <p:tgtEl>
                                          <p:spTgt spid="21"/>
                                        </p:tgtEl>
                                        <p:attrNameLst>
                                          <p:attrName>ppt_h</p:attrName>
                                        </p:attrNameLst>
                                      </p:cBhvr>
                                      <p:tavLst>
                                        <p:tav tm="0">
                                          <p:val>
                                            <p:fltVal val="0"/>
                                          </p:val>
                                        </p:tav>
                                        <p:tav tm="100000">
                                          <p:val>
                                            <p:strVal val="#ppt_h"/>
                                          </p:val>
                                        </p:tav>
                                      </p:tavLst>
                                    </p:anim>
                                    <p:anim calcmode="lin" valueType="num">
                                      <p:cBhvr additive="base">
                                        <p:cTn id="76" dur="2000" fill="hold"/>
                                        <p:tgtEl>
                                          <p:spTgt spid="21"/>
                                        </p:tgtEl>
                                        <p:attrNameLst>
                                          <p:attrName>ppt_w</p:attrName>
                                        </p:attrNameLst>
                                      </p:cBhvr>
                                      <p:tavLst>
                                        <p:tav tm="0">
                                          <p:val>
                                            <p:fltVal val="0"/>
                                          </p:val>
                                        </p:tav>
                                        <p:tav tm="100000">
                                          <p:val>
                                            <p:strVal val="#ppt_w"/>
                                          </p:val>
                                        </p:tav>
                                      </p:tavLst>
                                    </p:anim>
                                  </p:childTnLst>
                                </p:cTn>
                              </p:par>
                              <p:par>
                                <p:cTn id="77" presetID="35" presetClass="entr" presetSubtype="0" fill="hold" grpId="0" nodeType="withEffect">
                                  <p:childTnLst>
                                    <p:set>
                                      <p:cBhvr additive="base">
                                        <p:cTn id="78" dur="1" fill="hold">
                                          <p:stCondLst>
                                            <p:cond delay="0"/>
                                          </p:stCondLst>
                                        </p:cTn>
                                        <p:tgtEl>
                                          <p:spTgt spid="22"/>
                                        </p:tgtEl>
                                        <p:attrNameLst>
                                          <p:attrName>style.visibility</p:attrName>
                                        </p:attrNameLst>
                                      </p:cBhvr>
                                      <p:to>
                                        <p:strVal val="visible"/>
                                      </p:to>
                                    </p:set>
                                    <p:animEffect transition="in" filter="fade">
                                      <p:cBhvr additive="base">
                                        <p:cTn id="79" dur="2000"/>
                                        <p:tgtEl>
                                          <p:spTgt spid="22"/>
                                        </p:tgtEl>
                                      </p:cBhvr>
                                    </p:animEffect>
                                    <p:anim calcmode="lin" valueType="num">
                                      <p:cBhvr additive="base">
                                        <p:cTn id="80" dur="2000" fill="hold"/>
                                        <p:tgtEl>
                                          <p:spTgt spid="22"/>
                                        </p:tgtEl>
                                        <p:attrNameLst>
                                          <p:attrName>style.rotation</p:attrName>
                                        </p:attrNameLst>
                                      </p:cBhvr>
                                      <p:tavLst>
                                        <p:tav tm="0">
                                          <p:val>
                                            <p:fltVal val="720"/>
                                          </p:val>
                                        </p:tav>
                                        <p:tav tm="100000">
                                          <p:val>
                                            <p:fltVal val="0"/>
                                          </p:val>
                                        </p:tav>
                                      </p:tavLst>
                                    </p:anim>
                                    <p:anim calcmode="lin" valueType="num">
                                      <p:cBhvr additive="base">
                                        <p:cTn id="81" dur="2000" fill="hold"/>
                                        <p:tgtEl>
                                          <p:spTgt spid="22"/>
                                        </p:tgtEl>
                                        <p:attrNameLst>
                                          <p:attrName>ppt_h</p:attrName>
                                        </p:attrNameLst>
                                      </p:cBhvr>
                                      <p:tavLst>
                                        <p:tav tm="0">
                                          <p:val>
                                            <p:fltVal val="0"/>
                                          </p:val>
                                        </p:tav>
                                        <p:tav tm="100000">
                                          <p:val>
                                            <p:strVal val="#ppt_h"/>
                                          </p:val>
                                        </p:tav>
                                      </p:tavLst>
                                    </p:anim>
                                    <p:anim calcmode="lin" valueType="num">
                                      <p:cBhvr additive="base">
                                        <p:cTn id="82" dur="2000" fill="hold"/>
                                        <p:tgtEl>
                                          <p:spTgt spid="22"/>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childTnLst>
                                    <p:set>
                                      <p:cBhvr additive="base">
                                        <p:cTn id="84" dur="1" fill="hold">
                                          <p:stCondLst>
                                            <p:cond delay="0"/>
                                          </p:stCondLst>
                                        </p:cTn>
                                        <p:tgtEl>
                                          <p:spTgt spid="23"/>
                                        </p:tgtEl>
                                        <p:attrNameLst>
                                          <p:attrName>style.visibility</p:attrName>
                                        </p:attrNameLst>
                                      </p:cBhvr>
                                      <p:to>
                                        <p:strVal val="visible"/>
                                      </p:to>
                                    </p:set>
                                    <p:animEffect transition="in" filter="fade">
                                      <p:cBhvr additive="base">
                                        <p:cTn id="85" dur="2000"/>
                                        <p:tgtEl>
                                          <p:spTgt spid="23"/>
                                        </p:tgtEl>
                                      </p:cBhvr>
                                    </p:animEffect>
                                    <p:anim calcmode="lin" valueType="num">
                                      <p:cBhvr additive="base">
                                        <p:cTn id="86" dur="2000" fill="hold"/>
                                        <p:tgtEl>
                                          <p:spTgt spid="23"/>
                                        </p:tgtEl>
                                        <p:attrNameLst>
                                          <p:attrName>style.rotation</p:attrName>
                                        </p:attrNameLst>
                                      </p:cBhvr>
                                      <p:tavLst>
                                        <p:tav tm="0">
                                          <p:val>
                                            <p:fltVal val="720"/>
                                          </p:val>
                                        </p:tav>
                                        <p:tav tm="100000">
                                          <p:val>
                                            <p:fltVal val="0"/>
                                          </p:val>
                                        </p:tav>
                                      </p:tavLst>
                                    </p:anim>
                                    <p:anim calcmode="lin" valueType="num">
                                      <p:cBhvr additive="base">
                                        <p:cTn id="87" dur="2000" fill="hold"/>
                                        <p:tgtEl>
                                          <p:spTgt spid="23"/>
                                        </p:tgtEl>
                                        <p:attrNameLst>
                                          <p:attrName>ppt_h</p:attrName>
                                        </p:attrNameLst>
                                      </p:cBhvr>
                                      <p:tavLst>
                                        <p:tav tm="0">
                                          <p:val>
                                            <p:fltVal val="0"/>
                                          </p:val>
                                        </p:tav>
                                        <p:tav tm="100000">
                                          <p:val>
                                            <p:strVal val="#ppt_h"/>
                                          </p:val>
                                        </p:tav>
                                      </p:tavLst>
                                    </p:anim>
                                    <p:anim calcmode="lin" valueType="num">
                                      <p:cBhvr additive="base">
                                        <p:cTn id="88" dur="2000" fill="hold"/>
                                        <p:tgtEl>
                                          <p:spTgt spid="23"/>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childTnLst>
                                    <p:set>
                                      <p:cBhvr additive="base">
                                        <p:cTn id="90" dur="1" fill="hold">
                                          <p:stCondLst>
                                            <p:cond delay="0"/>
                                          </p:stCondLst>
                                        </p:cTn>
                                        <p:tgtEl>
                                          <p:spTgt spid="24"/>
                                        </p:tgtEl>
                                        <p:attrNameLst>
                                          <p:attrName>style.visibility</p:attrName>
                                        </p:attrNameLst>
                                      </p:cBhvr>
                                      <p:to>
                                        <p:strVal val="visible"/>
                                      </p:to>
                                    </p:set>
                                    <p:animEffect transition="in" filter="fade">
                                      <p:cBhvr additive="base">
                                        <p:cTn id="91" dur="2000"/>
                                        <p:tgtEl>
                                          <p:spTgt spid="24"/>
                                        </p:tgtEl>
                                      </p:cBhvr>
                                    </p:animEffect>
                                    <p:anim calcmode="lin" valueType="num">
                                      <p:cBhvr additive="base">
                                        <p:cTn id="92" dur="2000" fill="hold"/>
                                        <p:tgtEl>
                                          <p:spTgt spid="24"/>
                                        </p:tgtEl>
                                        <p:attrNameLst>
                                          <p:attrName>style.rotation</p:attrName>
                                        </p:attrNameLst>
                                      </p:cBhvr>
                                      <p:tavLst>
                                        <p:tav tm="0">
                                          <p:val>
                                            <p:fltVal val="720"/>
                                          </p:val>
                                        </p:tav>
                                        <p:tav tm="100000">
                                          <p:val>
                                            <p:fltVal val="0"/>
                                          </p:val>
                                        </p:tav>
                                      </p:tavLst>
                                    </p:anim>
                                    <p:anim calcmode="lin" valueType="num">
                                      <p:cBhvr additive="base">
                                        <p:cTn id="93" dur="2000" fill="hold"/>
                                        <p:tgtEl>
                                          <p:spTgt spid="24"/>
                                        </p:tgtEl>
                                        <p:attrNameLst>
                                          <p:attrName>ppt_h</p:attrName>
                                        </p:attrNameLst>
                                      </p:cBhvr>
                                      <p:tavLst>
                                        <p:tav tm="0">
                                          <p:val>
                                            <p:fltVal val="0"/>
                                          </p:val>
                                        </p:tav>
                                        <p:tav tm="100000">
                                          <p:val>
                                            <p:strVal val="#ppt_h"/>
                                          </p:val>
                                        </p:tav>
                                      </p:tavLst>
                                    </p:anim>
                                    <p:anim calcmode="lin" valueType="num">
                                      <p:cBhvr additive="base">
                                        <p:cTn id="94" dur="2000" fill="hold"/>
                                        <p:tgtEl>
                                          <p:spTgt spid="24"/>
                                        </p:tgtEl>
                                        <p:attrNameLst>
                                          <p:attrName>ppt_w</p:attrName>
                                        </p:attrNameLst>
                                      </p:cBhvr>
                                      <p:tavLst>
                                        <p:tav tm="0">
                                          <p:val>
                                            <p:fltVal val="0"/>
                                          </p:val>
                                        </p:tav>
                                        <p:tav tm="100000">
                                          <p:val>
                                            <p:strVal val="#ppt_w"/>
                                          </p:val>
                                        </p:tav>
                                      </p:tavLst>
                                    </p:anim>
                                  </p:childTnLst>
                                </p:cTn>
                              </p:par>
                              <p:par>
                                <p:cTn id="95" presetID="35" presetClass="entr" presetSubtype="0" fill="hold" grpId="0" nodeType="withEffect">
                                  <p:childTnLst>
                                    <p:set>
                                      <p:cBhvr additive="base">
                                        <p:cTn id="96" dur="1" fill="hold">
                                          <p:stCondLst>
                                            <p:cond delay="0"/>
                                          </p:stCondLst>
                                        </p:cTn>
                                        <p:tgtEl>
                                          <p:spTgt spid="25"/>
                                        </p:tgtEl>
                                        <p:attrNameLst>
                                          <p:attrName>style.visibility</p:attrName>
                                        </p:attrNameLst>
                                      </p:cBhvr>
                                      <p:to>
                                        <p:strVal val="visible"/>
                                      </p:to>
                                    </p:set>
                                    <p:animEffect transition="in" filter="fade">
                                      <p:cBhvr additive="base">
                                        <p:cTn id="97" dur="2000"/>
                                        <p:tgtEl>
                                          <p:spTgt spid="25"/>
                                        </p:tgtEl>
                                      </p:cBhvr>
                                    </p:animEffect>
                                    <p:anim calcmode="lin" valueType="num">
                                      <p:cBhvr additive="base">
                                        <p:cTn id="98" dur="2000" fill="hold"/>
                                        <p:tgtEl>
                                          <p:spTgt spid="25"/>
                                        </p:tgtEl>
                                        <p:attrNameLst>
                                          <p:attrName>style.rotation</p:attrName>
                                        </p:attrNameLst>
                                      </p:cBhvr>
                                      <p:tavLst>
                                        <p:tav tm="0">
                                          <p:val>
                                            <p:fltVal val="720"/>
                                          </p:val>
                                        </p:tav>
                                        <p:tav tm="100000">
                                          <p:val>
                                            <p:fltVal val="0"/>
                                          </p:val>
                                        </p:tav>
                                      </p:tavLst>
                                    </p:anim>
                                    <p:anim calcmode="lin" valueType="num">
                                      <p:cBhvr additive="base">
                                        <p:cTn id="99" dur="2000" fill="hold"/>
                                        <p:tgtEl>
                                          <p:spTgt spid="25"/>
                                        </p:tgtEl>
                                        <p:attrNameLst>
                                          <p:attrName>ppt_h</p:attrName>
                                        </p:attrNameLst>
                                      </p:cBhvr>
                                      <p:tavLst>
                                        <p:tav tm="0">
                                          <p:val>
                                            <p:fltVal val="0"/>
                                          </p:val>
                                        </p:tav>
                                        <p:tav tm="100000">
                                          <p:val>
                                            <p:strVal val="#ppt_h"/>
                                          </p:val>
                                        </p:tav>
                                      </p:tavLst>
                                    </p:anim>
                                    <p:anim calcmode="lin" valueType="num">
                                      <p:cBhvr additive="base">
                                        <p:cTn id="100" dur="2000" fill="hold"/>
                                        <p:tgtEl>
                                          <p:spTgt spid="25"/>
                                        </p:tgtEl>
                                        <p:attrNameLst>
                                          <p:attrName>ppt_w</p:attrName>
                                        </p:attrNameLst>
                                      </p:cBhvr>
                                      <p:tavLst>
                                        <p:tav tm="0">
                                          <p:val>
                                            <p:fltVal val="0"/>
                                          </p:val>
                                        </p:tav>
                                        <p:tav tm="100000">
                                          <p:val>
                                            <p:strVal val="#ppt_w"/>
                                          </p:val>
                                        </p:tav>
                                      </p:tavLst>
                                    </p:anim>
                                  </p:childTnLst>
                                </p:cTn>
                              </p:par>
                              <p:par>
                                <p:cTn id="101" presetID="35" presetClass="entr" presetSubtype="0" fill="hold" grpId="0" nodeType="withEffect">
                                  <p:childTnLst>
                                    <p:set>
                                      <p:cBhvr additive="base">
                                        <p:cTn id="102" dur="1" fill="hold">
                                          <p:stCondLst>
                                            <p:cond delay="0"/>
                                          </p:stCondLst>
                                        </p:cTn>
                                        <p:tgtEl>
                                          <p:spTgt spid="26"/>
                                        </p:tgtEl>
                                        <p:attrNameLst>
                                          <p:attrName>style.visibility</p:attrName>
                                        </p:attrNameLst>
                                      </p:cBhvr>
                                      <p:to>
                                        <p:strVal val="visible"/>
                                      </p:to>
                                    </p:set>
                                    <p:animEffect transition="in" filter="fade">
                                      <p:cBhvr additive="base">
                                        <p:cTn id="103" dur="2000"/>
                                        <p:tgtEl>
                                          <p:spTgt spid="26"/>
                                        </p:tgtEl>
                                      </p:cBhvr>
                                    </p:animEffect>
                                    <p:anim calcmode="lin" valueType="num">
                                      <p:cBhvr additive="base">
                                        <p:cTn id="104" dur="2000" fill="hold"/>
                                        <p:tgtEl>
                                          <p:spTgt spid="26"/>
                                        </p:tgtEl>
                                        <p:attrNameLst>
                                          <p:attrName>style.rotation</p:attrName>
                                        </p:attrNameLst>
                                      </p:cBhvr>
                                      <p:tavLst>
                                        <p:tav tm="0">
                                          <p:val>
                                            <p:fltVal val="720"/>
                                          </p:val>
                                        </p:tav>
                                        <p:tav tm="100000">
                                          <p:val>
                                            <p:fltVal val="0"/>
                                          </p:val>
                                        </p:tav>
                                      </p:tavLst>
                                    </p:anim>
                                    <p:anim calcmode="lin" valueType="num">
                                      <p:cBhvr additive="base">
                                        <p:cTn id="105" dur="2000" fill="hold"/>
                                        <p:tgtEl>
                                          <p:spTgt spid="26"/>
                                        </p:tgtEl>
                                        <p:attrNameLst>
                                          <p:attrName>ppt_h</p:attrName>
                                        </p:attrNameLst>
                                      </p:cBhvr>
                                      <p:tavLst>
                                        <p:tav tm="0">
                                          <p:val>
                                            <p:fltVal val="0"/>
                                          </p:val>
                                        </p:tav>
                                        <p:tav tm="100000">
                                          <p:val>
                                            <p:strVal val="#ppt_h"/>
                                          </p:val>
                                        </p:tav>
                                      </p:tavLst>
                                    </p:anim>
                                    <p:anim calcmode="lin" valueType="num">
                                      <p:cBhvr additive="base">
                                        <p:cTn id="106" dur="2000" fill="hold"/>
                                        <p:tgtEl>
                                          <p:spTgt spid="26"/>
                                        </p:tgtEl>
                                        <p:attrNameLst>
                                          <p:attrName>ppt_w</p:attrName>
                                        </p:attrNameLst>
                                      </p:cBhvr>
                                      <p:tavLst>
                                        <p:tav tm="0">
                                          <p:val>
                                            <p:fltVal val="0"/>
                                          </p:val>
                                        </p:tav>
                                        <p:tav tm="100000">
                                          <p:val>
                                            <p:strVal val="#ppt_w"/>
                                          </p:val>
                                        </p:tav>
                                      </p:tavLst>
                                    </p:anim>
                                  </p:childTnLst>
                                </p:cTn>
                              </p:par>
                              <p:par>
                                <p:cTn id="107" presetID="35" presetClass="entr" presetSubtype="0" fill="hold" grpId="0" nodeType="withEffect">
                                  <p:childTnLst>
                                    <p:set>
                                      <p:cBhvr additive="base">
                                        <p:cTn id="108" dur="1" fill="hold">
                                          <p:stCondLst>
                                            <p:cond delay="0"/>
                                          </p:stCondLst>
                                        </p:cTn>
                                        <p:tgtEl>
                                          <p:spTgt spid="27"/>
                                        </p:tgtEl>
                                        <p:attrNameLst>
                                          <p:attrName>style.visibility</p:attrName>
                                        </p:attrNameLst>
                                      </p:cBhvr>
                                      <p:to>
                                        <p:strVal val="visible"/>
                                      </p:to>
                                    </p:set>
                                    <p:animEffect transition="in" filter="fade">
                                      <p:cBhvr additive="base">
                                        <p:cTn id="109" dur="2000"/>
                                        <p:tgtEl>
                                          <p:spTgt spid="27"/>
                                        </p:tgtEl>
                                      </p:cBhvr>
                                    </p:animEffect>
                                    <p:anim calcmode="lin" valueType="num">
                                      <p:cBhvr additive="base">
                                        <p:cTn id="110" dur="2000" fill="hold"/>
                                        <p:tgtEl>
                                          <p:spTgt spid="27"/>
                                        </p:tgtEl>
                                        <p:attrNameLst>
                                          <p:attrName>style.rotation</p:attrName>
                                        </p:attrNameLst>
                                      </p:cBhvr>
                                      <p:tavLst>
                                        <p:tav tm="0">
                                          <p:val>
                                            <p:fltVal val="720"/>
                                          </p:val>
                                        </p:tav>
                                        <p:tav tm="100000">
                                          <p:val>
                                            <p:fltVal val="0"/>
                                          </p:val>
                                        </p:tav>
                                      </p:tavLst>
                                    </p:anim>
                                    <p:anim calcmode="lin" valueType="num">
                                      <p:cBhvr additive="base">
                                        <p:cTn id="111" dur="2000" fill="hold"/>
                                        <p:tgtEl>
                                          <p:spTgt spid="27"/>
                                        </p:tgtEl>
                                        <p:attrNameLst>
                                          <p:attrName>ppt_h</p:attrName>
                                        </p:attrNameLst>
                                      </p:cBhvr>
                                      <p:tavLst>
                                        <p:tav tm="0">
                                          <p:val>
                                            <p:fltVal val="0"/>
                                          </p:val>
                                        </p:tav>
                                        <p:tav tm="100000">
                                          <p:val>
                                            <p:strVal val="#ppt_h"/>
                                          </p:val>
                                        </p:tav>
                                      </p:tavLst>
                                    </p:anim>
                                    <p:anim calcmode="lin" valueType="num">
                                      <p:cBhvr additive="base">
                                        <p:cTn id="112" dur="2000" fill="hold"/>
                                        <p:tgtEl>
                                          <p:spTgt spid="27"/>
                                        </p:tgtEl>
                                        <p:attrNameLst>
                                          <p:attrName>ppt_w</p:attrName>
                                        </p:attrNameLst>
                                      </p:cBhvr>
                                      <p:tavLst>
                                        <p:tav tm="0">
                                          <p:val>
                                            <p:fltVal val="0"/>
                                          </p:val>
                                        </p:tav>
                                        <p:tav tm="100000">
                                          <p:val>
                                            <p:strVal val="#ppt_w"/>
                                          </p:val>
                                        </p:tav>
                                      </p:tavLst>
                                    </p:anim>
                                  </p:childTnLst>
                                </p:cTn>
                              </p:par>
                              <p:par>
                                <p:cTn id="113" presetID="35" presetClass="entr" presetSubtype="0" fill="hold" nodeType="withEffect">
                                  <p:childTnLst>
                                    <p:set>
                                      <p:cBhvr additive="base">
                                        <p:cTn id="114" dur="1" fill="hold">
                                          <p:stCondLst>
                                            <p:cond delay="0"/>
                                          </p:stCondLst>
                                        </p:cTn>
                                        <p:tgtEl>
                                          <p:spTgt spid="28"/>
                                        </p:tgtEl>
                                        <p:attrNameLst>
                                          <p:attrName>style.visibility</p:attrName>
                                        </p:attrNameLst>
                                      </p:cBhvr>
                                      <p:to>
                                        <p:strVal val="visible"/>
                                      </p:to>
                                    </p:set>
                                    <p:animEffect transition="in" filter="fade">
                                      <p:cBhvr additive="base">
                                        <p:cTn id="115" dur="2000"/>
                                        <p:tgtEl>
                                          <p:spTgt spid="28"/>
                                        </p:tgtEl>
                                      </p:cBhvr>
                                    </p:animEffect>
                                    <p:anim calcmode="lin" valueType="num">
                                      <p:cBhvr additive="base">
                                        <p:cTn id="116" dur="2000" fill="hold"/>
                                        <p:tgtEl>
                                          <p:spTgt spid="28"/>
                                        </p:tgtEl>
                                        <p:attrNameLst>
                                          <p:attrName>style.rotation</p:attrName>
                                        </p:attrNameLst>
                                      </p:cBhvr>
                                      <p:tavLst>
                                        <p:tav tm="0">
                                          <p:val>
                                            <p:fltVal val="720"/>
                                          </p:val>
                                        </p:tav>
                                        <p:tav tm="100000">
                                          <p:val>
                                            <p:fltVal val="0"/>
                                          </p:val>
                                        </p:tav>
                                      </p:tavLst>
                                    </p:anim>
                                    <p:anim calcmode="lin" valueType="num">
                                      <p:cBhvr additive="base">
                                        <p:cTn id="117" dur="2000" fill="hold"/>
                                        <p:tgtEl>
                                          <p:spTgt spid="28"/>
                                        </p:tgtEl>
                                        <p:attrNameLst>
                                          <p:attrName>ppt_h</p:attrName>
                                        </p:attrNameLst>
                                      </p:cBhvr>
                                      <p:tavLst>
                                        <p:tav tm="0">
                                          <p:val>
                                            <p:fltVal val="0"/>
                                          </p:val>
                                        </p:tav>
                                        <p:tav tm="100000">
                                          <p:val>
                                            <p:strVal val="#ppt_h"/>
                                          </p:val>
                                        </p:tav>
                                      </p:tavLst>
                                    </p:anim>
                                    <p:anim calcmode="lin" valueType="num">
                                      <p:cBhvr additive="base">
                                        <p:cTn id="118" dur="2000" fill="hold"/>
                                        <p:tgtEl>
                                          <p:spTgt spid="28"/>
                                        </p:tgtEl>
                                        <p:attrNameLst>
                                          <p:attrName>ppt_w</p:attrName>
                                        </p:attrNameLst>
                                      </p:cBhvr>
                                      <p:tavLst>
                                        <p:tav tm="0">
                                          <p:val>
                                            <p:fltVal val="0"/>
                                          </p:val>
                                        </p:tav>
                                        <p:tav tm="100000">
                                          <p:val>
                                            <p:strVal val="#ppt_w"/>
                                          </p:val>
                                        </p:tav>
                                      </p:tavLst>
                                    </p:anim>
                                  </p:childTnLst>
                                </p:cTn>
                              </p:par>
                              <p:par>
                                <p:cTn id="119" presetID="35" presetClass="entr" presetSubtype="0" fill="hold" nodeType="withEffect">
                                  <p:childTnLst>
                                    <p:set>
                                      <p:cBhvr additive="base">
                                        <p:cTn id="120" dur="1" fill="hold">
                                          <p:stCondLst>
                                            <p:cond delay="0"/>
                                          </p:stCondLst>
                                        </p:cTn>
                                        <p:tgtEl>
                                          <p:spTgt spid="29"/>
                                        </p:tgtEl>
                                        <p:attrNameLst>
                                          <p:attrName>style.visibility</p:attrName>
                                        </p:attrNameLst>
                                      </p:cBhvr>
                                      <p:to>
                                        <p:strVal val="visible"/>
                                      </p:to>
                                    </p:set>
                                    <p:animEffect transition="in" filter="fade">
                                      <p:cBhvr additive="base">
                                        <p:cTn id="121" dur="2000"/>
                                        <p:tgtEl>
                                          <p:spTgt spid="29"/>
                                        </p:tgtEl>
                                      </p:cBhvr>
                                    </p:animEffect>
                                    <p:anim calcmode="lin" valueType="num">
                                      <p:cBhvr additive="base">
                                        <p:cTn id="122" dur="2000" fill="hold"/>
                                        <p:tgtEl>
                                          <p:spTgt spid="29"/>
                                        </p:tgtEl>
                                        <p:attrNameLst>
                                          <p:attrName>style.rotation</p:attrName>
                                        </p:attrNameLst>
                                      </p:cBhvr>
                                      <p:tavLst>
                                        <p:tav tm="0">
                                          <p:val>
                                            <p:fltVal val="720"/>
                                          </p:val>
                                        </p:tav>
                                        <p:tav tm="100000">
                                          <p:val>
                                            <p:fltVal val="0"/>
                                          </p:val>
                                        </p:tav>
                                      </p:tavLst>
                                    </p:anim>
                                    <p:anim calcmode="lin" valueType="num">
                                      <p:cBhvr additive="base">
                                        <p:cTn id="123" dur="2000" fill="hold"/>
                                        <p:tgtEl>
                                          <p:spTgt spid="29"/>
                                        </p:tgtEl>
                                        <p:attrNameLst>
                                          <p:attrName>ppt_h</p:attrName>
                                        </p:attrNameLst>
                                      </p:cBhvr>
                                      <p:tavLst>
                                        <p:tav tm="0">
                                          <p:val>
                                            <p:fltVal val="0"/>
                                          </p:val>
                                        </p:tav>
                                        <p:tav tm="100000">
                                          <p:val>
                                            <p:strVal val="#ppt_h"/>
                                          </p:val>
                                        </p:tav>
                                      </p:tavLst>
                                    </p:anim>
                                    <p:anim calcmode="lin" valueType="num">
                                      <p:cBhvr additive="base">
                                        <p:cTn id="124" dur="2000" fill="hold"/>
                                        <p:tgtEl>
                                          <p:spTgt spid="29"/>
                                        </p:tgtEl>
                                        <p:attrNameLst>
                                          <p:attrName>ppt_w</p:attrName>
                                        </p:attrNameLst>
                                      </p:cBhvr>
                                      <p:tavLst>
                                        <p:tav tm="0">
                                          <p:val>
                                            <p:fltVal val="0"/>
                                          </p:val>
                                        </p:tav>
                                        <p:tav tm="100000">
                                          <p:val>
                                            <p:strVal val="#ppt_w"/>
                                          </p:val>
                                        </p:tav>
                                      </p:tavLst>
                                    </p:anim>
                                  </p:childTnLst>
                                </p:cTn>
                              </p:par>
                              <p:par>
                                <p:cTn id="125" presetID="35" presetClass="entr" presetSubtype="0" fill="hold" grpId="0" nodeType="withEffect">
                                  <p:childTnLst>
                                    <p:set>
                                      <p:cBhvr additive="base">
                                        <p:cTn id="126" dur="1" fill="hold">
                                          <p:stCondLst>
                                            <p:cond delay="0"/>
                                          </p:stCondLst>
                                        </p:cTn>
                                        <p:tgtEl>
                                          <p:spTgt spid="30"/>
                                        </p:tgtEl>
                                        <p:attrNameLst>
                                          <p:attrName>style.visibility</p:attrName>
                                        </p:attrNameLst>
                                      </p:cBhvr>
                                      <p:to>
                                        <p:strVal val="visible"/>
                                      </p:to>
                                    </p:set>
                                    <p:animEffect transition="in" filter="fade">
                                      <p:cBhvr additive="base">
                                        <p:cTn id="127" dur="2000"/>
                                        <p:tgtEl>
                                          <p:spTgt spid="30"/>
                                        </p:tgtEl>
                                      </p:cBhvr>
                                    </p:animEffect>
                                    <p:anim calcmode="lin" valueType="num">
                                      <p:cBhvr additive="base">
                                        <p:cTn id="128" dur="2000" fill="hold"/>
                                        <p:tgtEl>
                                          <p:spTgt spid="30"/>
                                        </p:tgtEl>
                                        <p:attrNameLst>
                                          <p:attrName>style.rotation</p:attrName>
                                        </p:attrNameLst>
                                      </p:cBhvr>
                                      <p:tavLst>
                                        <p:tav tm="0">
                                          <p:val>
                                            <p:fltVal val="720"/>
                                          </p:val>
                                        </p:tav>
                                        <p:tav tm="100000">
                                          <p:val>
                                            <p:fltVal val="0"/>
                                          </p:val>
                                        </p:tav>
                                      </p:tavLst>
                                    </p:anim>
                                    <p:anim calcmode="lin" valueType="num">
                                      <p:cBhvr additive="base">
                                        <p:cTn id="129" dur="2000" fill="hold"/>
                                        <p:tgtEl>
                                          <p:spTgt spid="30"/>
                                        </p:tgtEl>
                                        <p:attrNameLst>
                                          <p:attrName>ppt_h</p:attrName>
                                        </p:attrNameLst>
                                      </p:cBhvr>
                                      <p:tavLst>
                                        <p:tav tm="0">
                                          <p:val>
                                            <p:fltVal val="0"/>
                                          </p:val>
                                        </p:tav>
                                        <p:tav tm="100000">
                                          <p:val>
                                            <p:strVal val="#ppt_h"/>
                                          </p:val>
                                        </p:tav>
                                      </p:tavLst>
                                    </p:anim>
                                    <p:anim calcmode="lin" valueType="num">
                                      <p:cBhvr additive="base">
                                        <p:cTn id="130" dur="2000" fill="hold"/>
                                        <p:tgtEl>
                                          <p:spTgt spid="30"/>
                                        </p:tgtEl>
                                        <p:attrNameLst>
                                          <p:attrName>ppt_w</p:attrName>
                                        </p:attrNameLst>
                                      </p:cBhvr>
                                      <p:tavLst>
                                        <p:tav tm="0">
                                          <p:val>
                                            <p:fltVal val="0"/>
                                          </p:val>
                                        </p:tav>
                                        <p:tav tm="100000">
                                          <p:val>
                                            <p:strVal val="#ppt_w"/>
                                          </p:val>
                                        </p:tav>
                                      </p:tavLst>
                                    </p:anim>
                                  </p:childTnLst>
                                </p:cTn>
                              </p:par>
                              <p:par>
                                <p:cTn id="131" presetID="35" presetClass="entr" presetSubtype="0" fill="hold" grpId="0" nodeType="withEffect">
                                  <p:childTnLst>
                                    <p:set>
                                      <p:cBhvr additive="base">
                                        <p:cTn id="132" dur="1" fill="hold">
                                          <p:stCondLst>
                                            <p:cond delay="0"/>
                                          </p:stCondLst>
                                        </p:cTn>
                                        <p:tgtEl>
                                          <p:spTgt spid="31"/>
                                        </p:tgtEl>
                                        <p:attrNameLst>
                                          <p:attrName>style.visibility</p:attrName>
                                        </p:attrNameLst>
                                      </p:cBhvr>
                                      <p:to>
                                        <p:strVal val="visible"/>
                                      </p:to>
                                    </p:set>
                                    <p:animEffect transition="in" filter="fade">
                                      <p:cBhvr additive="base">
                                        <p:cTn id="133" dur="2000"/>
                                        <p:tgtEl>
                                          <p:spTgt spid="31"/>
                                        </p:tgtEl>
                                      </p:cBhvr>
                                    </p:animEffect>
                                    <p:anim calcmode="lin" valueType="num">
                                      <p:cBhvr additive="base">
                                        <p:cTn id="134" dur="2000" fill="hold"/>
                                        <p:tgtEl>
                                          <p:spTgt spid="31"/>
                                        </p:tgtEl>
                                        <p:attrNameLst>
                                          <p:attrName>style.rotation</p:attrName>
                                        </p:attrNameLst>
                                      </p:cBhvr>
                                      <p:tavLst>
                                        <p:tav tm="0">
                                          <p:val>
                                            <p:fltVal val="720"/>
                                          </p:val>
                                        </p:tav>
                                        <p:tav tm="100000">
                                          <p:val>
                                            <p:fltVal val="0"/>
                                          </p:val>
                                        </p:tav>
                                      </p:tavLst>
                                    </p:anim>
                                    <p:anim calcmode="lin" valueType="num">
                                      <p:cBhvr additive="base">
                                        <p:cTn id="135" dur="2000" fill="hold"/>
                                        <p:tgtEl>
                                          <p:spTgt spid="31"/>
                                        </p:tgtEl>
                                        <p:attrNameLst>
                                          <p:attrName>ppt_h</p:attrName>
                                        </p:attrNameLst>
                                      </p:cBhvr>
                                      <p:tavLst>
                                        <p:tav tm="0">
                                          <p:val>
                                            <p:fltVal val="0"/>
                                          </p:val>
                                        </p:tav>
                                        <p:tav tm="100000">
                                          <p:val>
                                            <p:strVal val="#ppt_h"/>
                                          </p:val>
                                        </p:tav>
                                      </p:tavLst>
                                    </p:anim>
                                    <p:anim calcmode="lin" valueType="num">
                                      <p:cBhvr additive="base">
                                        <p:cTn id="136" dur="2000" fill="hold"/>
                                        <p:tgtEl>
                                          <p:spTgt spid="31"/>
                                        </p:tgtEl>
                                        <p:attrNameLst>
                                          <p:attrName>ppt_w</p:attrName>
                                        </p:attrNameLst>
                                      </p:cBhvr>
                                      <p:tavLst>
                                        <p:tav tm="0">
                                          <p:val>
                                            <p:fltVal val="0"/>
                                          </p:val>
                                        </p:tav>
                                        <p:tav tm="100000">
                                          <p:val>
                                            <p:strVal val="#ppt_w"/>
                                          </p:val>
                                        </p:tav>
                                      </p:tavLst>
                                    </p:anim>
                                  </p:childTnLst>
                                </p:cTn>
                              </p:par>
                              <p:par>
                                <p:cTn id="137" presetID="35" presetClass="entr" presetSubtype="0" fill="hold" grpId="0" nodeType="withEffect">
                                  <p:childTnLst>
                                    <p:set>
                                      <p:cBhvr additive="base">
                                        <p:cTn id="138" dur="1" fill="hold">
                                          <p:stCondLst>
                                            <p:cond delay="0"/>
                                          </p:stCondLst>
                                        </p:cTn>
                                        <p:tgtEl>
                                          <p:spTgt spid="32"/>
                                        </p:tgtEl>
                                        <p:attrNameLst>
                                          <p:attrName>style.visibility</p:attrName>
                                        </p:attrNameLst>
                                      </p:cBhvr>
                                      <p:to>
                                        <p:strVal val="visible"/>
                                      </p:to>
                                    </p:set>
                                    <p:animEffect transition="in" filter="fade">
                                      <p:cBhvr additive="base">
                                        <p:cTn id="139" dur="2000"/>
                                        <p:tgtEl>
                                          <p:spTgt spid="32"/>
                                        </p:tgtEl>
                                      </p:cBhvr>
                                    </p:animEffect>
                                    <p:anim calcmode="lin" valueType="num">
                                      <p:cBhvr additive="base">
                                        <p:cTn id="140" dur="2000" fill="hold"/>
                                        <p:tgtEl>
                                          <p:spTgt spid="32"/>
                                        </p:tgtEl>
                                        <p:attrNameLst>
                                          <p:attrName>style.rotation</p:attrName>
                                        </p:attrNameLst>
                                      </p:cBhvr>
                                      <p:tavLst>
                                        <p:tav tm="0">
                                          <p:val>
                                            <p:fltVal val="720"/>
                                          </p:val>
                                        </p:tav>
                                        <p:tav tm="100000">
                                          <p:val>
                                            <p:fltVal val="0"/>
                                          </p:val>
                                        </p:tav>
                                      </p:tavLst>
                                    </p:anim>
                                    <p:anim calcmode="lin" valueType="num">
                                      <p:cBhvr additive="base">
                                        <p:cTn id="141" dur="2000" fill="hold"/>
                                        <p:tgtEl>
                                          <p:spTgt spid="32"/>
                                        </p:tgtEl>
                                        <p:attrNameLst>
                                          <p:attrName>ppt_h</p:attrName>
                                        </p:attrNameLst>
                                      </p:cBhvr>
                                      <p:tavLst>
                                        <p:tav tm="0">
                                          <p:val>
                                            <p:fltVal val="0"/>
                                          </p:val>
                                        </p:tav>
                                        <p:tav tm="100000">
                                          <p:val>
                                            <p:strVal val="#ppt_h"/>
                                          </p:val>
                                        </p:tav>
                                      </p:tavLst>
                                    </p:anim>
                                    <p:anim calcmode="lin" valueType="num">
                                      <p:cBhvr additive="base">
                                        <p:cTn id="142" dur="2000" fill="hold"/>
                                        <p:tgtEl>
                                          <p:spTgt spid="32"/>
                                        </p:tgtEl>
                                        <p:attrNameLst>
                                          <p:attrName>ppt_w</p:attrName>
                                        </p:attrNameLst>
                                      </p:cBhvr>
                                      <p:tavLst>
                                        <p:tav tm="0">
                                          <p:val>
                                            <p:fltVal val="0"/>
                                          </p:val>
                                        </p:tav>
                                        <p:tav tm="100000">
                                          <p:val>
                                            <p:strVal val="#ppt_w"/>
                                          </p:val>
                                        </p:tav>
                                      </p:tavLst>
                                    </p:anim>
                                  </p:childTnLst>
                                </p:cTn>
                              </p:par>
                              <p:par>
                                <p:cTn id="143" presetID="35" presetClass="entr" presetSubtype="0" fill="hold" grpId="0" nodeType="withEffect">
                                  <p:childTnLst>
                                    <p:set>
                                      <p:cBhvr additive="base">
                                        <p:cTn id="144" dur="1" fill="hold">
                                          <p:stCondLst>
                                            <p:cond delay="0"/>
                                          </p:stCondLst>
                                        </p:cTn>
                                        <p:tgtEl>
                                          <p:spTgt spid="33"/>
                                        </p:tgtEl>
                                        <p:attrNameLst>
                                          <p:attrName>style.visibility</p:attrName>
                                        </p:attrNameLst>
                                      </p:cBhvr>
                                      <p:to>
                                        <p:strVal val="visible"/>
                                      </p:to>
                                    </p:set>
                                    <p:animEffect transition="in" filter="fade">
                                      <p:cBhvr additive="base">
                                        <p:cTn id="145" dur="2000"/>
                                        <p:tgtEl>
                                          <p:spTgt spid="33"/>
                                        </p:tgtEl>
                                      </p:cBhvr>
                                    </p:animEffect>
                                    <p:anim calcmode="lin" valueType="num">
                                      <p:cBhvr additive="base">
                                        <p:cTn id="146" dur="2000" fill="hold"/>
                                        <p:tgtEl>
                                          <p:spTgt spid="33"/>
                                        </p:tgtEl>
                                        <p:attrNameLst>
                                          <p:attrName>style.rotation</p:attrName>
                                        </p:attrNameLst>
                                      </p:cBhvr>
                                      <p:tavLst>
                                        <p:tav tm="0">
                                          <p:val>
                                            <p:fltVal val="720"/>
                                          </p:val>
                                        </p:tav>
                                        <p:tav tm="100000">
                                          <p:val>
                                            <p:fltVal val="0"/>
                                          </p:val>
                                        </p:tav>
                                      </p:tavLst>
                                    </p:anim>
                                    <p:anim calcmode="lin" valueType="num">
                                      <p:cBhvr additive="base">
                                        <p:cTn id="147" dur="2000" fill="hold"/>
                                        <p:tgtEl>
                                          <p:spTgt spid="33"/>
                                        </p:tgtEl>
                                        <p:attrNameLst>
                                          <p:attrName>ppt_h</p:attrName>
                                        </p:attrNameLst>
                                      </p:cBhvr>
                                      <p:tavLst>
                                        <p:tav tm="0">
                                          <p:val>
                                            <p:fltVal val="0"/>
                                          </p:val>
                                        </p:tav>
                                        <p:tav tm="100000">
                                          <p:val>
                                            <p:strVal val="#ppt_h"/>
                                          </p:val>
                                        </p:tav>
                                      </p:tavLst>
                                    </p:anim>
                                    <p:anim calcmode="lin" valueType="num">
                                      <p:cBhvr additive="base">
                                        <p:cTn id="148" dur="2000" fill="hold"/>
                                        <p:tgtEl>
                                          <p:spTgt spid="33"/>
                                        </p:tgtEl>
                                        <p:attrNameLst>
                                          <p:attrName>ppt_w</p:attrName>
                                        </p:attrNameLst>
                                      </p:cBhvr>
                                      <p:tavLst>
                                        <p:tav tm="0">
                                          <p:val>
                                            <p:fltVal val="0"/>
                                          </p:val>
                                        </p:tav>
                                        <p:tav tm="100000">
                                          <p:val>
                                            <p:strVal val="#ppt_w"/>
                                          </p:val>
                                        </p:tav>
                                      </p:tavLst>
                                    </p:anim>
                                  </p:childTnLst>
                                </p:cTn>
                              </p:par>
                              <p:par>
                                <p:cTn id="149" presetID="35" presetClass="entr" presetSubtype="0" fill="hold" nodeType="withEffect">
                                  <p:childTnLst>
                                    <p:set>
                                      <p:cBhvr additive="base">
                                        <p:cTn id="150" dur="1" fill="hold">
                                          <p:stCondLst>
                                            <p:cond delay="0"/>
                                          </p:stCondLst>
                                        </p:cTn>
                                        <p:tgtEl>
                                          <p:spTgt spid="34"/>
                                        </p:tgtEl>
                                        <p:attrNameLst>
                                          <p:attrName>style.visibility</p:attrName>
                                        </p:attrNameLst>
                                      </p:cBhvr>
                                      <p:to>
                                        <p:strVal val="visible"/>
                                      </p:to>
                                    </p:set>
                                    <p:animEffect transition="in" filter="fade">
                                      <p:cBhvr additive="base">
                                        <p:cTn id="151" dur="2000"/>
                                        <p:tgtEl>
                                          <p:spTgt spid="34"/>
                                        </p:tgtEl>
                                      </p:cBhvr>
                                    </p:animEffect>
                                    <p:anim calcmode="lin" valueType="num">
                                      <p:cBhvr additive="base">
                                        <p:cTn id="152" dur="2000" fill="hold"/>
                                        <p:tgtEl>
                                          <p:spTgt spid="34"/>
                                        </p:tgtEl>
                                        <p:attrNameLst>
                                          <p:attrName>style.rotation</p:attrName>
                                        </p:attrNameLst>
                                      </p:cBhvr>
                                      <p:tavLst>
                                        <p:tav tm="0">
                                          <p:val>
                                            <p:fltVal val="720"/>
                                          </p:val>
                                        </p:tav>
                                        <p:tav tm="100000">
                                          <p:val>
                                            <p:fltVal val="0"/>
                                          </p:val>
                                        </p:tav>
                                      </p:tavLst>
                                    </p:anim>
                                    <p:anim calcmode="lin" valueType="num">
                                      <p:cBhvr additive="base">
                                        <p:cTn id="153" dur="2000" fill="hold"/>
                                        <p:tgtEl>
                                          <p:spTgt spid="34"/>
                                        </p:tgtEl>
                                        <p:attrNameLst>
                                          <p:attrName>ppt_h</p:attrName>
                                        </p:attrNameLst>
                                      </p:cBhvr>
                                      <p:tavLst>
                                        <p:tav tm="0">
                                          <p:val>
                                            <p:fltVal val="0"/>
                                          </p:val>
                                        </p:tav>
                                        <p:tav tm="100000">
                                          <p:val>
                                            <p:strVal val="#ppt_h"/>
                                          </p:val>
                                        </p:tav>
                                      </p:tavLst>
                                    </p:anim>
                                    <p:anim calcmode="lin" valueType="num">
                                      <p:cBhvr additive="base">
                                        <p:cTn id="154" dur="2000" fill="hold"/>
                                        <p:tgtEl>
                                          <p:spTgt spid="34"/>
                                        </p:tgtEl>
                                        <p:attrNameLst>
                                          <p:attrName>ppt_w</p:attrName>
                                        </p:attrNameLst>
                                      </p:cBhvr>
                                      <p:tavLst>
                                        <p:tav tm="0">
                                          <p:val>
                                            <p:fltVal val="0"/>
                                          </p:val>
                                        </p:tav>
                                        <p:tav tm="100000">
                                          <p:val>
                                            <p:strVal val="#ppt_w"/>
                                          </p:val>
                                        </p:tav>
                                      </p:tavLst>
                                    </p:anim>
                                  </p:childTnLst>
                                </p:cTn>
                              </p:par>
                              <p:par>
                                <p:cTn id="155" presetID="35" presetClass="entr" presetSubtype="0" fill="hold" nodeType="withEffect">
                                  <p:childTnLst>
                                    <p:set>
                                      <p:cBhvr additive="base">
                                        <p:cTn id="156" dur="1" fill="hold">
                                          <p:stCondLst>
                                            <p:cond delay="0"/>
                                          </p:stCondLst>
                                        </p:cTn>
                                        <p:tgtEl>
                                          <p:spTgt spid="35"/>
                                        </p:tgtEl>
                                        <p:attrNameLst>
                                          <p:attrName>style.visibility</p:attrName>
                                        </p:attrNameLst>
                                      </p:cBhvr>
                                      <p:to>
                                        <p:strVal val="visible"/>
                                      </p:to>
                                    </p:set>
                                    <p:animEffect transition="in" filter="fade">
                                      <p:cBhvr additive="base">
                                        <p:cTn id="157" dur="2000"/>
                                        <p:tgtEl>
                                          <p:spTgt spid="35"/>
                                        </p:tgtEl>
                                      </p:cBhvr>
                                    </p:animEffect>
                                    <p:anim calcmode="lin" valueType="num">
                                      <p:cBhvr additive="base">
                                        <p:cTn id="158" dur="2000" fill="hold"/>
                                        <p:tgtEl>
                                          <p:spTgt spid="35"/>
                                        </p:tgtEl>
                                        <p:attrNameLst>
                                          <p:attrName>style.rotation</p:attrName>
                                        </p:attrNameLst>
                                      </p:cBhvr>
                                      <p:tavLst>
                                        <p:tav tm="0">
                                          <p:val>
                                            <p:fltVal val="720"/>
                                          </p:val>
                                        </p:tav>
                                        <p:tav tm="100000">
                                          <p:val>
                                            <p:fltVal val="0"/>
                                          </p:val>
                                        </p:tav>
                                      </p:tavLst>
                                    </p:anim>
                                    <p:anim calcmode="lin" valueType="num">
                                      <p:cBhvr additive="base">
                                        <p:cTn id="159" dur="2000" fill="hold"/>
                                        <p:tgtEl>
                                          <p:spTgt spid="35"/>
                                        </p:tgtEl>
                                        <p:attrNameLst>
                                          <p:attrName>ppt_h</p:attrName>
                                        </p:attrNameLst>
                                      </p:cBhvr>
                                      <p:tavLst>
                                        <p:tav tm="0">
                                          <p:val>
                                            <p:fltVal val="0"/>
                                          </p:val>
                                        </p:tav>
                                        <p:tav tm="100000">
                                          <p:val>
                                            <p:strVal val="#ppt_h"/>
                                          </p:val>
                                        </p:tav>
                                      </p:tavLst>
                                    </p:anim>
                                    <p:anim calcmode="lin" valueType="num">
                                      <p:cBhvr additive="base">
                                        <p:cTn id="160" dur="2000" fill="hold"/>
                                        <p:tgtEl>
                                          <p:spTgt spid="35"/>
                                        </p:tgtEl>
                                        <p:attrNameLst>
                                          <p:attrName>ppt_w</p:attrName>
                                        </p:attrNameLst>
                                      </p:cBhvr>
                                      <p:tavLst>
                                        <p:tav tm="0">
                                          <p:val>
                                            <p:fltVal val="0"/>
                                          </p:val>
                                        </p:tav>
                                        <p:tav tm="100000">
                                          <p:val>
                                            <p:strVal val="#ppt_w"/>
                                          </p:val>
                                        </p:tav>
                                      </p:tavLst>
                                    </p:anim>
                                  </p:childTnLst>
                                </p:cTn>
                              </p:par>
                              <p:par>
                                <p:cTn id="161" presetID="35" presetClass="entr" presetSubtype="0" fill="hold" nodeType="withEffect">
                                  <p:childTnLst>
                                    <p:set>
                                      <p:cBhvr additive="base">
                                        <p:cTn id="162" dur="1" fill="hold">
                                          <p:stCondLst>
                                            <p:cond delay="0"/>
                                          </p:stCondLst>
                                        </p:cTn>
                                        <p:tgtEl>
                                          <p:spTgt spid="36"/>
                                        </p:tgtEl>
                                        <p:attrNameLst>
                                          <p:attrName>style.visibility</p:attrName>
                                        </p:attrNameLst>
                                      </p:cBhvr>
                                      <p:to>
                                        <p:strVal val="visible"/>
                                      </p:to>
                                    </p:set>
                                    <p:animEffect transition="in" filter="fade">
                                      <p:cBhvr additive="base">
                                        <p:cTn id="163" dur="2000"/>
                                        <p:tgtEl>
                                          <p:spTgt spid="36"/>
                                        </p:tgtEl>
                                      </p:cBhvr>
                                    </p:animEffect>
                                    <p:anim calcmode="lin" valueType="num">
                                      <p:cBhvr additive="base">
                                        <p:cTn id="164" dur="2000" fill="hold"/>
                                        <p:tgtEl>
                                          <p:spTgt spid="36"/>
                                        </p:tgtEl>
                                        <p:attrNameLst>
                                          <p:attrName>style.rotation</p:attrName>
                                        </p:attrNameLst>
                                      </p:cBhvr>
                                      <p:tavLst>
                                        <p:tav tm="0">
                                          <p:val>
                                            <p:fltVal val="720"/>
                                          </p:val>
                                        </p:tav>
                                        <p:tav tm="100000">
                                          <p:val>
                                            <p:fltVal val="0"/>
                                          </p:val>
                                        </p:tav>
                                      </p:tavLst>
                                    </p:anim>
                                    <p:anim calcmode="lin" valueType="num">
                                      <p:cBhvr additive="base">
                                        <p:cTn id="165" dur="2000" fill="hold"/>
                                        <p:tgtEl>
                                          <p:spTgt spid="36"/>
                                        </p:tgtEl>
                                        <p:attrNameLst>
                                          <p:attrName>ppt_h</p:attrName>
                                        </p:attrNameLst>
                                      </p:cBhvr>
                                      <p:tavLst>
                                        <p:tav tm="0">
                                          <p:val>
                                            <p:fltVal val="0"/>
                                          </p:val>
                                        </p:tav>
                                        <p:tav tm="100000">
                                          <p:val>
                                            <p:strVal val="#ppt_h"/>
                                          </p:val>
                                        </p:tav>
                                      </p:tavLst>
                                    </p:anim>
                                    <p:anim calcmode="lin" valueType="num">
                                      <p:cBhvr additive="base">
                                        <p:cTn id="166" dur="2000" fill="hold"/>
                                        <p:tgtEl>
                                          <p:spTgt spid="36"/>
                                        </p:tgtEl>
                                        <p:attrNameLst>
                                          <p:attrName>ppt_w</p:attrName>
                                        </p:attrNameLst>
                                      </p:cBhvr>
                                      <p:tavLst>
                                        <p:tav tm="0">
                                          <p:val>
                                            <p:fltVal val="0"/>
                                          </p:val>
                                        </p:tav>
                                        <p:tav tm="100000">
                                          <p:val>
                                            <p:strVal val="#ppt_w"/>
                                          </p:val>
                                        </p:tav>
                                      </p:tavLst>
                                    </p:anim>
                                  </p:childTnLst>
                                </p:cTn>
                              </p:par>
                              <p:par>
                                <p:cTn id="167" presetID="35" presetClass="entr" presetSubtype="0" fill="hold" nodeType="withEffect">
                                  <p:childTnLst>
                                    <p:set>
                                      <p:cBhvr additive="base">
                                        <p:cTn id="168" dur="1" fill="hold">
                                          <p:stCondLst>
                                            <p:cond delay="0"/>
                                          </p:stCondLst>
                                        </p:cTn>
                                        <p:tgtEl>
                                          <p:spTgt spid="37"/>
                                        </p:tgtEl>
                                        <p:attrNameLst>
                                          <p:attrName>style.visibility</p:attrName>
                                        </p:attrNameLst>
                                      </p:cBhvr>
                                      <p:to>
                                        <p:strVal val="visible"/>
                                      </p:to>
                                    </p:set>
                                    <p:animEffect transition="in" filter="fade">
                                      <p:cBhvr additive="base">
                                        <p:cTn id="169" dur="2000"/>
                                        <p:tgtEl>
                                          <p:spTgt spid="37"/>
                                        </p:tgtEl>
                                      </p:cBhvr>
                                    </p:animEffect>
                                    <p:anim calcmode="lin" valueType="num">
                                      <p:cBhvr additive="base">
                                        <p:cTn id="170" dur="2000" fill="hold"/>
                                        <p:tgtEl>
                                          <p:spTgt spid="37"/>
                                        </p:tgtEl>
                                        <p:attrNameLst>
                                          <p:attrName>style.rotation</p:attrName>
                                        </p:attrNameLst>
                                      </p:cBhvr>
                                      <p:tavLst>
                                        <p:tav tm="0">
                                          <p:val>
                                            <p:fltVal val="720"/>
                                          </p:val>
                                        </p:tav>
                                        <p:tav tm="100000">
                                          <p:val>
                                            <p:fltVal val="0"/>
                                          </p:val>
                                        </p:tav>
                                      </p:tavLst>
                                    </p:anim>
                                    <p:anim calcmode="lin" valueType="num">
                                      <p:cBhvr additive="base">
                                        <p:cTn id="171" dur="2000" fill="hold"/>
                                        <p:tgtEl>
                                          <p:spTgt spid="37"/>
                                        </p:tgtEl>
                                        <p:attrNameLst>
                                          <p:attrName>ppt_h</p:attrName>
                                        </p:attrNameLst>
                                      </p:cBhvr>
                                      <p:tavLst>
                                        <p:tav tm="0">
                                          <p:val>
                                            <p:fltVal val="0"/>
                                          </p:val>
                                        </p:tav>
                                        <p:tav tm="100000">
                                          <p:val>
                                            <p:strVal val="#ppt_h"/>
                                          </p:val>
                                        </p:tav>
                                      </p:tavLst>
                                    </p:anim>
                                    <p:anim calcmode="lin" valueType="num">
                                      <p:cBhvr additive="base">
                                        <p:cTn id="172" dur="2000" fill="hold"/>
                                        <p:tgtEl>
                                          <p:spTgt spid="37"/>
                                        </p:tgtEl>
                                        <p:attrNameLst>
                                          <p:attrName>ppt_w</p:attrName>
                                        </p:attrNameLst>
                                      </p:cBhvr>
                                      <p:tavLst>
                                        <p:tav tm="0">
                                          <p:val>
                                            <p:fltVal val="0"/>
                                          </p:val>
                                        </p:tav>
                                        <p:tav tm="100000">
                                          <p:val>
                                            <p:strVal val="#ppt_w"/>
                                          </p:val>
                                        </p:tav>
                                      </p:tavLst>
                                    </p:anim>
                                  </p:childTnLst>
                                </p:cTn>
                              </p:par>
                              <p:par>
                                <p:cTn id="173" presetID="35" presetClass="entr" presetSubtype="0" fill="hold" grpId="0" nodeType="withEffect">
                                  <p:childTnLst>
                                    <p:set>
                                      <p:cBhvr additive="base">
                                        <p:cTn id="174" dur="1" fill="hold">
                                          <p:stCondLst>
                                            <p:cond delay="0"/>
                                          </p:stCondLst>
                                        </p:cTn>
                                        <p:tgtEl>
                                          <p:spTgt spid="38"/>
                                        </p:tgtEl>
                                        <p:attrNameLst>
                                          <p:attrName>style.visibility</p:attrName>
                                        </p:attrNameLst>
                                      </p:cBhvr>
                                      <p:to>
                                        <p:strVal val="visible"/>
                                      </p:to>
                                    </p:set>
                                    <p:animEffect transition="in" filter="fade">
                                      <p:cBhvr additive="base">
                                        <p:cTn id="175" dur="2000"/>
                                        <p:tgtEl>
                                          <p:spTgt spid="38"/>
                                        </p:tgtEl>
                                      </p:cBhvr>
                                    </p:animEffect>
                                    <p:anim calcmode="lin" valueType="num">
                                      <p:cBhvr additive="base">
                                        <p:cTn id="176" dur="2000" fill="hold"/>
                                        <p:tgtEl>
                                          <p:spTgt spid="38"/>
                                        </p:tgtEl>
                                        <p:attrNameLst>
                                          <p:attrName>style.rotation</p:attrName>
                                        </p:attrNameLst>
                                      </p:cBhvr>
                                      <p:tavLst>
                                        <p:tav tm="0">
                                          <p:val>
                                            <p:fltVal val="720"/>
                                          </p:val>
                                        </p:tav>
                                        <p:tav tm="100000">
                                          <p:val>
                                            <p:fltVal val="0"/>
                                          </p:val>
                                        </p:tav>
                                      </p:tavLst>
                                    </p:anim>
                                    <p:anim calcmode="lin" valueType="num">
                                      <p:cBhvr additive="base">
                                        <p:cTn id="177" dur="2000" fill="hold"/>
                                        <p:tgtEl>
                                          <p:spTgt spid="38"/>
                                        </p:tgtEl>
                                        <p:attrNameLst>
                                          <p:attrName>ppt_h</p:attrName>
                                        </p:attrNameLst>
                                      </p:cBhvr>
                                      <p:tavLst>
                                        <p:tav tm="0">
                                          <p:val>
                                            <p:fltVal val="0"/>
                                          </p:val>
                                        </p:tav>
                                        <p:tav tm="100000">
                                          <p:val>
                                            <p:strVal val="#ppt_h"/>
                                          </p:val>
                                        </p:tav>
                                      </p:tavLst>
                                    </p:anim>
                                    <p:anim calcmode="lin" valueType="num">
                                      <p:cBhvr additive="base">
                                        <p:cTn id="178" dur="2000" fill="hold"/>
                                        <p:tgtEl>
                                          <p:spTgt spid="38"/>
                                        </p:tgtEl>
                                        <p:attrNameLst>
                                          <p:attrName>ppt_w</p:attrName>
                                        </p:attrNameLst>
                                      </p:cBhvr>
                                      <p:tavLst>
                                        <p:tav tm="0">
                                          <p:val>
                                            <p:fltVal val="0"/>
                                          </p:val>
                                        </p:tav>
                                        <p:tav tm="100000">
                                          <p:val>
                                            <p:strVal val="#ppt_w"/>
                                          </p:val>
                                        </p:tav>
                                      </p:tavLst>
                                    </p:anim>
                                  </p:childTnLst>
                                </p:cTn>
                              </p:par>
                              <p:par>
                                <p:cTn id="179" presetID="35" presetClass="entr" presetSubtype="0" fill="hold" grpId="0" nodeType="withEffect">
                                  <p:childTnLst>
                                    <p:set>
                                      <p:cBhvr additive="base">
                                        <p:cTn id="180" dur="1" fill="hold">
                                          <p:stCondLst>
                                            <p:cond delay="0"/>
                                          </p:stCondLst>
                                        </p:cTn>
                                        <p:tgtEl>
                                          <p:spTgt spid="39"/>
                                        </p:tgtEl>
                                        <p:attrNameLst>
                                          <p:attrName>style.visibility</p:attrName>
                                        </p:attrNameLst>
                                      </p:cBhvr>
                                      <p:to>
                                        <p:strVal val="visible"/>
                                      </p:to>
                                    </p:set>
                                    <p:animEffect transition="in" filter="fade">
                                      <p:cBhvr additive="base">
                                        <p:cTn id="181" dur="2000"/>
                                        <p:tgtEl>
                                          <p:spTgt spid="39"/>
                                        </p:tgtEl>
                                      </p:cBhvr>
                                    </p:animEffect>
                                    <p:anim calcmode="lin" valueType="num">
                                      <p:cBhvr additive="base">
                                        <p:cTn id="182" dur="2000" fill="hold"/>
                                        <p:tgtEl>
                                          <p:spTgt spid="39"/>
                                        </p:tgtEl>
                                        <p:attrNameLst>
                                          <p:attrName>style.rotation</p:attrName>
                                        </p:attrNameLst>
                                      </p:cBhvr>
                                      <p:tavLst>
                                        <p:tav tm="0">
                                          <p:val>
                                            <p:fltVal val="720"/>
                                          </p:val>
                                        </p:tav>
                                        <p:tav tm="100000">
                                          <p:val>
                                            <p:fltVal val="0"/>
                                          </p:val>
                                        </p:tav>
                                      </p:tavLst>
                                    </p:anim>
                                    <p:anim calcmode="lin" valueType="num">
                                      <p:cBhvr additive="base">
                                        <p:cTn id="183" dur="2000" fill="hold"/>
                                        <p:tgtEl>
                                          <p:spTgt spid="39"/>
                                        </p:tgtEl>
                                        <p:attrNameLst>
                                          <p:attrName>ppt_h</p:attrName>
                                        </p:attrNameLst>
                                      </p:cBhvr>
                                      <p:tavLst>
                                        <p:tav tm="0">
                                          <p:val>
                                            <p:fltVal val="0"/>
                                          </p:val>
                                        </p:tav>
                                        <p:tav tm="100000">
                                          <p:val>
                                            <p:strVal val="#ppt_h"/>
                                          </p:val>
                                        </p:tav>
                                      </p:tavLst>
                                    </p:anim>
                                    <p:anim calcmode="lin" valueType="num">
                                      <p:cBhvr additive="base">
                                        <p:cTn id="184" dur="2000" fill="hold"/>
                                        <p:tgtEl>
                                          <p:spTgt spid="39"/>
                                        </p:tgtEl>
                                        <p:attrNameLst>
                                          <p:attrName>ppt_w</p:attrName>
                                        </p:attrNameLst>
                                      </p:cBhvr>
                                      <p:tavLst>
                                        <p:tav tm="0">
                                          <p:val>
                                            <p:fltVal val="0"/>
                                          </p:val>
                                        </p:tav>
                                        <p:tav tm="100000">
                                          <p:val>
                                            <p:strVal val="#ppt_w"/>
                                          </p:val>
                                        </p:tav>
                                      </p:tavLst>
                                    </p:anim>
                                  </p:childTnLst>
                                </p:cTn>
                              </p:par>
                              <p:par>
                                <p:cTn id="185" presetID="35" presetClass="entr" presetSubtype="0" fill="hold" grpId="0" nodeType="withEffect">
                                  <p:childTnLst>
                                    <p:set>
                                      <p:cBhvr additive="base">
                                        <p:cTn id="186" dur="1" fill="hold">
                                          <p:stCondLst>
                                            <p:cond delay="0"/>
                                          </p:stCondLst>
                                        </p:cTn>
                                        <p:tgtEl>
                                          <p:spTgt spid="40"/>
                                        </p:tgtEl>
                                        <p:attrNameLst>
                                          <p:attrName>style.visibility</p:attrName>
                                        </p:attrNameLst>
                                      </p:cBhvr>
                                      <p:to>
                                        <p:strVal val="visible"/>
                                      </p:to>
                                    </p:set>
                                    <p:animEffect transition="in" filter="fade">
                                      <p:cBhvr additive="base">
                                        <p:cTn id="187" dur="2000"/>
                                        <p:tgtEl>
                                          <p:spTgt spid="40"/>
                                        </p:tgtEl>
                                      </p:cBhvr>
                                    </p:animEffect>
                                    <p:anim calcmode="lin" valueType="num">
                                      <p:cBhvr additive="base">
                                        <p:cTn id="188" dur="2000" fill="hold"/>
                                        <p:tgtEl>
                                          <p:spTgt spid="40"/>
                                        </p:tgtEl>
                                        <p:attrNameLst>
                                          <p:attrName>style.rotation</p:attrName>
                                        </p:attrNameLst>
                                      </p:cBhvr>
                                      <p:tavLst>
                                        <p:tav tm="0">
                                          <p:val>
                                            <p:fltVal val="720"/>
                                          </p:val>
                                        </p:tav>
                                        <p:tav tm="100000">
                                          <p:val>
                                            <p:fltVal val="0"/>
                                          </p:val>
                                        </p:tav>
                                      </p:tavLst>
                                    </p:anim>
                                    <p:anim calcmode="lin" valueType="num">
                                      <p:cBhvr additive="base">
                                        <p:cTn id="189" dur="2000" fill="hold"/>
                                        <p:tgtEl>
                                          <p:spTgt spid="40"/>
                                        </p:tgtEl>
                                        <p:attrNameLst>
                                          <p:attrName>ppt_h</p:attrName>
                                        </p:attrNameLst>
                                      </p:cBhvr>
                                      <p:tavLst>
                                        <p:tav tm="0">
                                          <p:val>
                                            <p:fltVal val="0"/>
                                          </p:val>
                                        </p:tav>
                                        <p:tav tm="100000">
                                          <p:val>
                                            <p:strVal val="#ppt_h"/>
                                          </p:val>
                                        </p:tav>
                                      </p:tavLst>
                                    </p:anim>
                                    <p:anim calcmode="lin" valueType="num">
                                      <p:cBhvr additive="base">
                                        <p:cTn id="190" dur="2000" fill="hold"/>
                                        <p:tgtEl>
                                          <p:spTgt spid="40"/>
                                        </p:tgtEl>
                                        <p:attrNameLst>
                                          <p:attrName>ppt_w</p:attrName>
                                        </p:attrNameLst>
                                      </p:cBhvr>
                                      <p:tavLst>
                                        <p:tav tm="0">
                                          <p:val>
                                            <p:fltVal val="0"/>
                                          </p:val>
                                        </p:tav>
                                        <p:tav tm="100000">
                                          <p:val>
                                            <p:strVal val="#ppt_w"/>
                                          </p:val>
                                        </p:tav>
                                      </p:tavLst>
                                    </p:anim>
                                  </p:childTnLst>
                                </p:cTn>
                              </p:par>
                              <p:par>
                                <p:cTn id="191" presetID="35" presetClass="entr" presetSubtype="0" fill="hold" grpId="0" nodeType="withEffect">
                                  <p:childTnLst>
                                    <p:set>
                                      <p:cBhvr additive="base">
                                        <p:cTn id="192" dur="1" fill="hold">
                                          <p:stCondLst>
                                            <p:cond delay="0"/>
                                          </p:stCondLst>
                                        </p:cTn>
                                        <p:tgtEl>
                                          <p:spTgt spid="41"/>
                                        </p:tgtEl>
                                        <p:attrNameLst>
                                          <p:attrName>style.visibility</p:attrName>
                                        </p:attrNameLst>
                                      </p:cBhvr>
                                      <p:to>
                                        <p:strVal val="visible"/>
                                      </p:to>
                                    </p:set>
                                    <p:animEffect transition="in" filter="fade">
                                      <p:cBhvr additive="base">
                                        <p:cTn id="193" dur="2000"/>
                                        <p:tgtEl>
                                          <p:spTgt spid="41"/>
                                        </p:tgtEl>
                                      </p:cBhvr>
                                    </p:animEffect>
                                    <p:anim calcmode="lin" valueType="num">
                                      <p:cBhvr additive="base">
                                        <p:cTn id="194" dur="2000" fill="hold"/>
                                        <p:tgtEl>
                                          <p:spTgt spid="41"/>
                                        </p:tgtEl>
                                        <p:attrNameLst>
                                          <p:attrName>style.rotation</p:attrName>
                                        </p:attrNameLst>
                                      </p:cBhvr>
                                      <p:tavLst>
                                        <p:tav tm="0">
                                          <p:val>
                                            <p:fltVal val="720"/>
                                          </p:val>
                                        </p:tav>
                                        <p:tav tm="100000">
                                          <p:val>
                                            <p:fltVal val="0"/>
                                          </p:val>
                                        </p:tav>
                                      </p:tavLst>
                                    </p:anim>
                                    <p:anim calcmode="lin" valueType="num">
                                      <p:cBhvr additive="base">
                                        <p:cTn id="195" dur="2000" fill="hold"/>
                                        <p:tgtEl>
                                          <p:spTgt spid="41"/>
                                        </p:tgtEl>
                                        <p:attrNameLst>
                                          <p:attrName>ppt_h</p:attrName>
                                        </p:attrNameLst>
                                      </p:cBhvr>
                                      <p:tavLst>
                                        <p:tav tm="0">
                                          <p:val>
                                            <p:fltVal val="0"/>
                                          </p:val>
                                        </p:tav>
                                        <p:tav tm="100000">
                                          <p:val>
                                            <p:strVal val="#ppt_h"/>
                                          </p:val>
                                        </p:tav>
                                      </p:tavLst>
                                    </p:anim>
                                    <p:anim calcmode="lin" valueType="num">
                                      <p:cBhvr additive="base">
                                        <p:cTn id="196" dur="2000" fill="hold"/>
                                        <p:tgtEl>
                                          <p:spTgt spid="41"/>
                                        </p:tgtEl>
                                        <p:attrNameLst>
                                          <p:attrName>ppt_w</p:attrName>
                                        </p:attrNameLst>
                                      </p:cBhvr>
                                      <p:tavLst>
                                        <p:tav tm="0">
                                          <p:val>
                                            <p:fltVal val="0"/>
                                          </p:val>
                                        </p:tav>
                                        <p:tav tm="100000">
                                          <p:val>
                                            <p:strVal val="#ppt_w"/>
                                          </p:val>
                                        </p:tav>
                                      </p:tavLst>
                                    </p:anim>
                                  </p:childTnLst>
                                </p:cTn>
                              </p:par>
                              <p:par>
                                <p:cTn id="197" presetID="35" presetClass="entr" presetSubtype="0" fill="hold" grpId="0" nodeType="withEffect">
                                  <p:childTnLst>
                                    <p:set>
                                      <p:cBhvr additive="base">
                                        <p:cTn id="198" dur="1" fill="hold">
                                          <p:stCondLst>
                                            <p:cond delay="0"/>
                                          </p:stCondLst>
                                        </p:cTn>
                                        <p:tgtEl>
                                          <p:spTgt spid="42"/>
                                        </p:tgtEl>
                                        <p:attrNameLst>
                                          <p:attrName>style.visibility</p:attrName>
                                        </p:attrNameLst>
                                      </p:cBhvr>
                                      <p:to>
                                        <p:strVal val="visible"/>
                                      </p:to>
                                    </p:set>
                                    <p:animEffect transition="in" filter="fade">
                                      <p:cBhvr additive="base">
                                        <p:cTn id="199" dur="2000"/>
                                        <p:tgtEl>
                                          <p:spTgt spid="42"/>
                                        </p:tgtEl>
                                      </p:cBhvr>
                                    </p:animEffect>
                                    <p:anim calcmode="lin" valueType="num">
                                      <p:cBhvr additive="base">
                                        <p:cTn id="200" dur="2000" fill="hold"/>
                                        <p:tgtEl>
                                          <p:spTgt spid="42"/>
                                        </p:tgtEl>
                                        <p:attrNameLst>
                                          <p:attrName>style.rotation</p:attrName>
                                        </p:attrNameLst>
                                      </p:cBhvr>
                                      <p:tavLst>
                                        <p:tav tm="0">
                                          <p:val>
                                            <p:fltVal val="720"/>
                                          </p:val>
                                        </p:tav>
                                        <p:tav tm="100000">
                                          <p:val>
                                            <p:fltVal val="0"/>
                                          </p:val>
                                        </p:tav>
                                      </p:tavLst>
                                    </p:anim>
                                    <p:anim calcmode="lin" valueType="num">
                                      <p:cBhvr additive="base">
                                        <p:cTn id="201" dur="2000" fill="hold"/>
                                        <p:tgtEl>
                                          <p:spTgt spid="42"/>
                                        </p:tgtEl>
                                        <p:attrNameLst>
                                          <p:attrName>ppt_h</p:attrName>
                                        </p:attrNameLst>
                                      </p:cBhvr>
                                      <p:tavLst>
                                        <p:tav tm="0">
                                          <p:val>
                                            <p:fltVal val="0"/>
                                          </p:val>
                                        </p:tav>
                                        <p:tav tm="100000">
                                          <p:val>
                                            <p:strVal val="#ppt_h"/>
                                          </p:val>
                                        </p:tav>
                                      </p:tavLst>
                                    </p:anim>
                                    <p:anim calcmode="lin" valueType="num">
                                      <p:cBhvr additive="base">
                                        <p:cTn id="202" dur="2000" fill="hold"/>
                                        <p:tgtEl>
                                          <p:spTgt spid="42"/>
                                        </p:tgtEl>
                                        <p:attrNameLst>
                                          <p:attrName>ppt_w</p:attrName>
                                        </p:attrNameLst>
                                      </p:cBhvr>
                                      <p:tavLst>
                                        <p:tav tm="0">
                                          <p:val>
                                            <p:fltVal val="0"/>
                                          </p:val>
                                        </p:tav>
                                        <p:tav tm="100000">
                                          <p:val>
                                            <p:strVal val="#ppt_w"/>
                                          </p:val>
                                        </p:tav>
                                      </p:tavLst>
                                    </p:anim>
                                  </p:childTnLst>
                                </p:cTn>
                              </p:par>
                              <p:par>
                                <p:cTn id="203" presetID="35" presetClass="entr" presetSubtype="0" fill="hold" nodeType="withEffect">
                                  <p:childTnLst>
                                    <p:set>
                                      <p:cBhvr additive="base">
                                        <p:cTn id="204" dur="1" fill="hold">
                                          <p:stCondLst>
                                            <p:cond delay="0"/>
                                          </p:stCondLst>
                                        </p:cTn>
                                        <p:tgtEl>
                                          <p:spTgt spid="43"/>
                                        </p:tgtEl>
                                        <p:attrNameLst>
                                          <p:attrName>style.visibility</p:attrName>
                                        </p:attrNameLst>
                                      </p:cBhvr>
                                      <p:to>
                                        <p:strVal val="visible"/>
                                      </p:to>
                                    </p:set>
                                    <p:animEffect transition="in" filter="fade">
                                      <p:cBhvr additive="base">
                                        <p:cTn id="205" dur="2000"/>
                                        <p:tgtEl>
                                          <p:spTgt spid="43"/>
                                        </p:tgtEl>
                                      </p:cBhvr>
                                    </p:animEffect>
                                    <p:anim calcmode="lin" valueType="num">
                                      <p:cBhvr additive="base">
                                        <p:cTn id="206" dur="2000" fill="hold"/>
                                        <p:tgtEl>
                                          <p:spTgt spid="43"/>
                                        </p:tgtEl>
                                        <p:attrNameLst>
                                          <p:attrName>style.rotation</p:attrName>
                                        </p:attrNameLst>
                                      </p:cBhvr>
                                      <p:tavLst>
                                        <p:tav tm="0">
                                          <p:val>
                                            <p:fltVal val="720"/>
                                          </p:val>
                                        </p:tav>
                                        <p:tav tm="100000">
                                          <p:val>
                                            <p:fltVal val="0"/>
                                          </p:val>
                                        </p:tav>
                                      </p:tavLst>
                                    </p:anim>
                                    <p:anim calcmode="lin" valueType="num">
                                      <p:cBhvr additive="base">
                                        <p:cTn id="207" dur="2000" fill="hold"/>
                                        <p:tgtEl>
                                          <p:spTgt spid="43"/>
                                        </p:tgtEl>
                                        <p:attrNameLst>
                                          <p:attrName>ppt_h</p:attrName>
                                        </p:attrNameLst>
                                      </p:cBhvr>
                                      <p:tavLst>
                                        <p:tav tm="0">
                                          <p:val>
                                            <p:fltVal val="0"/>
                                          </p:val>
                                        </p:tav>
                                        <p:tav tm="100000">
                                          <p:val>
                                            <p:strVal val="#ppt_h"/>
                                          </p:val>
                                        </p:tav>
                                      </p:tavLst>
                                    </p:anim>
                                    <p:anim calcmode="lin" valueType="num">
                                      <p:cBhvr additive="base">
                                        <p:cTn id="208" dur="2000" fill="hold"/>
                                        <p:tgtEl>
                                          <p:spTgt spid="43"/>
                                        </p:tgtEl>
                                        <p:attrNameLst>
                                          <p:attrName>ppt_w</p:attrName>
                                        </p:attrNameLst>
                                      </p:cBhvr>
                                      <p:tavLst>
                                        <p:tav tm="0">
                                          <p:val>
                                            <p:fltVal val="0"/>
                                          </p:val>
                                        </p:tav>
                                        <p:tav tm="100000">
                                          <p:val>
                                            <p:strVal val="#ppt_w"/>
                                          </p:val>
                                        </p:tav>
                                      </p:tavLst>
                                    </p:anim>
                                  </p:childTnLst>
                                </p:cTn>
                              </p:par>
                              <p:par>
                                <p:cTn id="209" presetID="35" presetClass="entr" presetSubtype="0" fill="hold" grpId="0" nodeType="withEffect">
                                  <p:childTnLst>
                                    <p:set>
                                      <p:cBhvr additive="base">
                                        <p:cTn id="210" dur="1" fill="hold">
                                          <p:stCondLst>
                                            <p:cond delay="0"/>
                                          </p:stCondLst>
                                        </p:cTn>
                                        <p:tgtEl>
                                          <p:spTgt spid="44"/>
                                        </p:tgtEl>
                                        <p:attrNameLst>
                                          <p:attrName>style.visibility</p:attrName>
                                        </p:attrNameLst>
                                      </p:cBhvr>
                                      <p:to>
                                        <p:strVal val="visible"/>
                                      </p:to>
                                    </p:set>
                                    <p:animEffect transition="in" filter="fade">
                                      <p:cBhvr additive="base">
                                        <p:cTn id="211" dur="2000"/>
                                        <p:tgtEl>
                                          <p:spTgt spid="44"/>
                                        </p:tgtEl>
                                      </p:cBhvr>
                                    </p:animEffect>
                                    <p:anim calcmode="lin" valueType="num">
                                      <p:cBhvr additive="base">
                                        <p:cTn id="212" dur="2000" fill="hold"/>
                                        <p:tgtEl>
                                          <p:spTgt spid="44"/>
                                        </p:tgtEl>
                                        <p:attrNameLst>
                                          <p:attrName>style.rotation</p:attrName>
                                        </p:attrNameLst>
                                      </p:cBhvr>
                                      <p:tavLst>
                                        <p:tav tm="0">
                                          <p:val>
                                            <p:fltVal val="720"/>
                                          </p:val>
                                        </p:tav>
                                        <p:tav tm="100000">
                                          <p:val>
                                            <p:fltVal val="0"/>
                                          </p:val>
                                        </p:tav>
                                      </p:tavLst>
                                    </p:anim>
                                    <p:anim calcmode="lin" valueType="num">
                                      <p:cBhvr additive="base">
                                        <p:cTn id="213" dur="2000" fill="hold"/>
                                        <p:tgtEl>
                                          <p:spTgt spid="44"/>
                                        </p:tgtEl>
                                        <p:attrNameLst>
                                          <p:attrName>ppt_h</p:attrName>
                                        </p:attrNameLst>
                                      </p:cBhvr>
                                      <p:tavLst>
                                        <p:tav tm="0">
                                          <p:val>
                                            <p:fltVal val="0"/>
                                          </p:val>
                                        </p:tav>
                                        <p:tav tm="100000">
                                          <p:val>
                                            <p:strVal val="#ppt_h"/>
                                          </p:val>
                                        </p:tav>
                                      </p:tavLst>
                                    </p:anim>
                                    <p:anim calcmode="lin" valueType="num">
                                      <p:cBhvr additive="base">
                                        <p:cTn id="214" dur="2000" fill="hold"/>
                                        <p:tgtEl>
                                          <p:spTgt spid="44"/>
                                        </p:tgtEl>
                                        <p:attrNameLst>
                                          <p:attrName>ppt_w</p:attrName>
                                        </p:attrNameLst>
                                      </p:cBhvr>
                                      <p:tavLst>
                                        <p:tav tm="0">
                                          <p:val>
                                            <p:fltVal val="0"/>
                                          </p:val>
                                        </p:tav>
                                        <p:tav tm="100000">
                                          <p:val>
                                            <p:strVal val="#ppt_w"/>
                                          </p:val>
                                        </p:tav>
                                      </p:tavLst>
                                    </p:anim>
                                  </p:childTnLst>
                                </p:cTn>
                              </p:par>
                              <p:par>
                                <p:cTn id="215" presetID="35" presetClass="entr" presetSubtype="0" fill="hold" grpId="0" nodeType="withEffect">
                                  <p:childTnLst>
                                    <p:set>
                                      <p:cBhvr additive="base">
                                        <p:cTn id="216" dur="1" fill="hold">
                                          <p:stCondLst>
                                            <p:cond delay="0"/>
                                          </p:stCondLst>
                                        </p:cTn>
                                        <p:tgtEl>
                                          <p:spTgt spid="45"/>
                                        </p:tgtEl>
                                        <p:attrNameLst>
                                          <p:attrName>style.visibility</p:attrName>
                                        </p:attrNameLst>
                                      </p:cBhvr>
                                      <p:to>
                                        <p:strVal val="visible"/>
                                      </p:to>
                                    </p:set>
                                    <p:animEffect transition="in" filter="fade">
                                      <p:cBhvr additive="base">
                                        <p:cTn id="217" dur="2000"/>
                                        <p:tgtEl>
                                          <p:spTgt spid="45"/>
                                        </p:tgtEl>
                                      </p:cBhvr>
                                    </p:animEffect>
                                    <p:anim calcmode="lin" valueType="num">
                                      <p:cBhvr additive="base">
                                        <p:cTn id="218" dur="2000" fill="hold"/>
                                        <p:tgtEl>
                                          <p:spTgt spid="45"/>
                                        </p:tgtEl>
                                        <p:attrNameLst>
                                          <p:attrName>style.rotation</p:attrName>
                                        </p:attrNameLst>
                                      </p:cBhvr>
                                      <p:tavLst>
                                        <p:tav tm="0">
                                          <p:val>
                                            <p:fltVal val="720"/>
                                          </p:val>
                                        </p:tav>
                                        <p:tav tm="100000">
                                          <p:val>
                                            <p:fltVal val="0"/>
                                          </p:val>
                                        </p:tav>
                                      </p:tavLst>
                                    </p:anim>
                                    <p:anim calcmode="lin" valueType="num">
                                      <p:cBhvr additive="base">
                                        <p:cTn id="219" dur="2000" fill="hold"/>
                                        <p:tgtEl>
                                          <p:spTgt spid="45"/>
                                        </p:tgtEl>
                                        <p:attrNameLst>
                                          <p:attrName>ppt_h</p:attrName>
                                        </p:attrNameLst>
                                      </p:cBhvr>
                                      <p:tavLst>
                                        <p:tav tm="0">
                                          <p:val>
                                            <p:fltVal val="0"/>
                                          </p:val>
                                        </p:tav>
                                        <p:tav tm="100000">
                                          <p:val>
                                            <p:strVal val="#ppt_h"/>
                                          </p:val>
                                        </p:tav>
                                      </p:tavLst>
                                    </p:anim>
                                    <p:anim calcmode="lin" valueType="num">
                                      <p:cBhvr additive="base">
                                        <p:cTn id="220" dur="2000" fill="hold"/>
                                        <p:tgtEl>
                                          <p:spTgt spid="45"/>
                                        </p:tgtEl>
                                        <p:attrNameLst>
                                          <p:attrName>ppt_w</p:attrName>
                                        </p:attrNameLst>
                                      </p:cBhvr>
                                      <p:tavLst>
                                        <p:tav tm="0">
                                          <p:val>
                                            <p:fltVal val="0"/>
                                          </p:val>
                                        </p:tav>
                                        <p:tav tm="100000">
                                          <p:val>
                                            <p:strVal val="#ppt_w"/>
                                          </p:val>
                                        </p:tav>
                                      </p:tavLst>
                                    </p:anim>
                                  </p:childTnLst>
                                </p:cTn>
                              </p:par>
                              <p:par>
                                <p:cTn id="221" presetID="35" presetClass="entr" presetSubtype="0" fill="hold" grpId="0" nodeType="withEffect">
                                  <p:childTnLst>
                                    <p:set>
                                      <p:cBhvr additive="base">
                                        <p:cTn id="222" dur="1" fill="hold">
                                          <p:stCondLst>
                                            <p:cond delay="0"/>
                                          </p:stCondLst>
                                        </p:cTn>
                                        <p:tgtEl>
                                          <p:spTgt spid="46"/>
                                        </p:tgtEl>
                                        <p:attrNameLst>
                                          <p:attrName>style.visibility</p:attrName>
                                        </p:attrNameLst>
                                      </p:cBhvr>
                                      <p:to>
                                        <p:strVal val="visible"/>
                                      </p:to>
                                    </p:set>
                                    <p:animEffect transition="in" filter="fade">
                                      <p:cBhvr additive="base">
                                        <p:cTn id="223" dur="2000"/>
                                        <p:tgtEl>
                                          <p:spTgt spid="46"/>
                                        </p:tgtEl>
                                      </p:cBhvr>
                                    </p:animEffect>
                                    <p:anim calcmode="lin" valueType="num">
                                      <p:cBhvr additive="base">
                                        <p:cTn id="224" dur="2000" fill="hold"/>
                                        <p:tgtEl>
                                          <p:spTgt spid="46"/>
                                        </p:tgtEl>
                                        <p:attrNameLst>
                                          <p:attrName>style.rotation</p:attrName>
                                        </p:attrNameLst>
                                      </p:cBhvr>
                                      <p:tavLst>
                                        <p:tav tm="0">
                                          <p:val>
                                            <p:fltVal val="720"/>
                                          </p:val>
                                        </p:tav>
                                        <p:tav tm="100000">
                                          <p:val>
                                            <p:fltVal val="0"/>
                                          </p:val>
                                        </p:tav>
                                      </p:tavLst>
                                    </p:anim>
                                    <p:anim calcmode="lin" valueType="num">
                                      <p:cBhvr additive="base">
                                        <p:cTn id="225" dur="2000" fill="hold"/>
                                        <p:tgtEl>
                                          <p:spTgt spid="46"/>
                                        </p:tgtEl>
                                        <p:attrNameLst>
                                          <p:attrName>ppt_h</p:attrName>
                                        </p:attrNameLst>
                                      </p:cBhvr>
                                      <p:tavLst>
                                        <p:tav tm="0">
                                          <p:val>
                                            <p:fltVal val="0"/>
                                          </p:val>
                                        </p:tav>
                                        <p:tav tm="100000">
                                          <p:val>
                                            <p:strVal val="#ppt_h"/>
                                          </p:val>
                                        </p:tav>
                                      </p:tavLst>
                                    </p:anim>
                                    <p:anim calcmode="lin" valueType="num">
                                      <p:cBhvr additive="base">
                                        <p:cTn id="226" dur="2000" fill="hold"/>
                                        <p:tgtEl>
                                          <p:spTgt spid="46"/>
                                        </p:tgtEl>
                                        <p:attrNameLst>
                                          <p:attrName>ppt_w</p:attrName>
                                        </p:attrNameLst>
                                      </p:cBhvr>
                                      <p:tavLst>
                                        <p:tav tm="0">
                                          <p:val>
                                            <p:fltVal val="0"/>
                                          </p:val>
                                        </p:tav>
                                        <p:tav tm="100000">
                                          <p:val>
                                            <p:strVal val="#ppt_w"/>
                                          </p:val>
                                        </p:tav>
                                      </p:tavLst>
                                    </p:anim>
                                  </p:childTnLst>
                                </p:cTn>
                              </p:par>
                              <p:par>
                                <p:cTn id="227" presetID="35" presetClass="entr" presetSubtype="0" fill="hold" grpId="0" nodeType="withEffect">
                                  <p:childTnLst>
                                    <p:set>
                                      <p:cBhvr additive="base">
                                        <p:cTn id="228" dur="1" fill="hold">
                                          <p:stCondLst>
                                            <p:cond delay="0"/>
                                          </p:stCondLst>
                                        </p:cTn>
                                        <p:tgtEl>
                                          <p:spTgt spid="47"/>
                                        </p:tgtEl>
                                        <p:attrNameLst>
                                          <p:attrName>style.visibility</p:attrName>
                                        </p:attrNameLst>
                                      </p:cBhvr>
                                      <p:to>
                                        <p:strVal val="visible"/>
                                      </p:to>
                                    </p:set>
                                    <p:animEffect transition="in" filter="fade">
                                      <p:cBhvr additive="base">
                                        <p:cTn id="229" dur="2000"/>
                                        <p:tgtEl>
                                          <p:spTgt spid="47"/>
                                        </p:tgtEl>
                                      </p:cBhvr>
                                    </p:animEffect>
                                    <p:anim calcmode="lin" valueType="num">
                                      <p:cBhvr additive="base">
                                        <p:cTn id="230" dur="2000" fill="hold"/>
                                        <p:tgtEl>
                                          <p:spTgt spid="47"/>
                                        </p:tgtEl>
                                        <p:attrNameLst>
                                          <p:attrName>style.rotation</p:attrName>
                                        </p:attrNameLst>
                                      </p:cBhvr>
                                      <p:tavLst>
                                        <p:tav tm="0">
                                          <p:val>
                                            <p:fltVal val="720"/>
                                          </p:val>
                                        </p:tav>
                                        <p:tav tm="100000">
                                          <p:val>
                                            <p:fltVal val="0"/>
                                          </p:val>
                                        </p:tav>
                                      </p:tavLst>
                                    </p:anim>
                                    <p:anim calcmode="lin" valueType="num">
                                      <p:cBhvr additive="base">
                                        <p:cTn id="231" dur="2000" fill="hold"/>
                                        <p:tgtEl>
                                          <p:spTgt spid="47"/>
                                        </p:tgtEl>
                                        <p:attrNameLst>
                                          <p:attrName>ppt_h</p:attrName>
                                        </p:attrNameLst>
                                      </p:cBhvr>
                                      <p:tavLst>
                                        <p:tav tm="0">
                                          <p:val>
                                            <p:fltVal val="0"/>
                                          </p:val>
                                        </p:tav>
                                        <p:tav tm="100000">
                                          <p:val>
                                            <p:strVal val="#ppt_h"/>
                                          </p:val>
                                        </p:tav>
                                      </p:tavLst>
                                    </p:anim>
                                    <p:anim calcmode="lin" valueType="num">
                                      <p:cBhvr additive="base">
                                        <p:cTn id="232" dur="2000" fill="hold"/>
                                        <p:tgtEl>
                                          <p:spTgt spid="47"/>
                                        </p:tgtEl>
                                        <p:attrNameLst>
                                          <p:attrName>ppt_w</p:attrName>
                                        </p:attrNameLst>
                                      </p:cBhvr>
                                      <p:tavLst>
                                        <p:tav tm="0">
                                          <p:val>
                                            <p:fltVal val="0"/>
                                          </p:val>
                                        </p:tav>
                                        <p:tav tm="100000">
                                          <p:val>
                                            <p:strVal val="#ppt_w"/>
                                          </p:val>
                                        </p:tav>
                                      </p:tavLst>
                                    </p:anim>
                                  </p:childTnLst>
                                </p:cTn>
                              </p:par>
                              <p:par>
                                <p:cTn id="233" presetID="35" presetClass="entr" presetSubtype="0" fill="hold" grpId="0" nodeType="withEffect">
                                  <p:childTnLst>
                                    <p:set>
                                      <p:cBhvr additive="base">
                                        <p:cTn id="234" dur="1" fill="hold">
                                          <p:stCondLst>
                                            <p:cond delay="0"/>
                                          </p:stCondLst>
                                        </p:cTn>
                                        <p:tgtEl>
                                          <p:spTgt spid="48"/>
                                        </p:tgtEl>
                                        <p:attrNameLst>
                                          <p:attrName>style.visibility</p:attrName>
                                        </p:attrNameLst>
                                      </p:cBhvr>
                                      <p:to>
                                        <p:strVal val="visible"/>
                                      </p:to>
                                    </p:set>
                                    <p:animEffect transition="in" filter="fade">
                                      <p:cBhvr additive="base">
                                        <p:cTn id="235" dur="2000"/>
                                        <p:tgtEl>
                                          <p:spTgt spid="48"/>
                                        </p:tgtEl>
                                      </p:cBhvr>
                                    </p:animEffect>
                                    <p:anim calcmode="lin" valueType="num">
                                      <p:cBhvr additive="base">
                                        <p:cTn id="236" dur="2000" fill="hold"/>
                                        <p:tgtEl>
                                          <p:spTgt spid="48"/>
                                        </p:tgtEl>
                                        <p:attrNameLst>
                                          <p:attrName>style.rotation</p:attrName>
                                        </p:attrNameLst>
                                      </p:cBhvr>
                                      <p:tavLst>
                                        <p:tav tm="0">
                                          <p:val>
                                            <p:fltVal val="720"/>
                                          </p:val>
                                        </p:tav>
                                        <p:tav tm="100000">
                                          <p:val>
                                            <p:fltVal val="0"/>
                                          </p:val>
                                        </p:tav>
                                      </p:tavLst>
                                    </p:anim>
                                    <p:anim calcmode="lin" valueType="num">
                                      <p:cBhvr additive="base">
                                        <p:cTn id="237" dur="2000" fill="hold"/>
                                        <p:tgtEl>
                                          <p:spTgt spid="48"/>
                                        </p:tgtEl>
                                        <p:attrNameLst>
                                          <p:attrName>ppt_h</p:attrName>
                                        </p:attrNameLst>
                                      </p:cBhvr>
                                      <p:tavLst>
                                        <p:tav tm="0">
                                          <p:val>
                                            <p:fltVal val="0"/>
                                          </p:val>
                                        </p:tav>
                                        <p:tav tm="100000">
                                          <p:val>
                                            <p:strVal val="#ppt_h"/>
                                          </p:val>
                                        </p:tav>
                                      </p:tavLst>
                                    </p:anim>
                                    <p:anim calcmode="lin" valueType="num">
                                      <p:cBhvr additive="base">
                                        <p:cTn id="238" dur="2000" fill="hold"/>
                                        <p:tgtEl>
                                          <p:spTgt spid="48"/>
                                        </p:tgtEl>
                                        <p:attrNameLst>
                                          <p:attrName>ppt_w</p:attrName>
                                        </p:attrNameLst>
                                      </p:cBhvr>
                                      <p:tavLst>
                                        <p:tav tm="0">
                                          <p:val>
                                            <p:fltVal val="0"/>
                                          </p:val>
                                        </p:tav>
                                        <p:tav tm="100000">
                                          <p:val>
                                            <p:strVal val="#ppt_w"/>
                                          </p:val>
                                        </p:tav>
                                      </p:tavLst>
                                    </p:anim>
                                  </p:childTnLst>
                                </p:cTn>
                              </p:par>
                              <p:par>
                                <p:cTn id="239" presetID="35" presetClass="entr" presetSubtype="0" fill="hold" nodeType="withEffect">
                                  <p:childTnLst>
                                    <p:set>
                                      <p:cBhvr additive="base">
                                        <p:cTn id="240" dur="1" fill="hold">
                                          <p:stCondLst>
                                            <p:cond delay="0"/>
                                          </p:stCondLst>
                                        </p:cTn>
                                        <p:tgtEl>
                                          <p:spTgt spid="49"/>
                                        </p:tgtEl>
                                        <p:attrNameLst>
                                          <p:attrName>style.visibility</p:attrName>
                                        </p:attrNameLst>
                                      </p:cBhvr>
                                      <p:to>
                                        <p:strVal val="visible"/>
                                      </p:to>
                                    </p:set>
                                    <p:animEffect transition="in" filter="fade">
                                      <p:cBhvr additive="base">
                                        <p:cTn id="241" dur="2000"/>
                                        <p:tgtEl>
                                          <p:spTgt spid="49"/>
                                        </p:tgtEl>
                                      </p:cBhvr>
                                    </p:animEffect>
                                    <p:anim calcmode="lin" valueType="num">
                                      <p:cBhvr additive="base">
                                        <p:cTn id="242" dur="2000" fill="hold"/>
                                        <p:tgtEl>
                                          <p:spTgt spid="49"/>
                                        </p:tgtEl>
                                        <p:attrNameLst>
                                          <p:attrName>style.rotation</p:attrName>
                                        </p:attrNameLst>
                                      </p:cBhvr>
                                      <p:tavLst>
                                        <p:tav tm="0">
                                          <p:val>
                                            <p:fltVal val="720"/>
                                          </p:val>
                                        </p:tav>
                                        <p:tav tm="100000">
                                          <p:val>
                                            <p:fltVal val="0"/>
                                          </p:val>
                                        </p:tav>
                                      </p:tavLst>
                                    </p:anim>
                                    <p:anim calcmode="lin" valueType="num">
                                      <p:cBhvr additive="base">
                                        <p:cTn id="243" dur="2000" fill="hold"/>
                                        <p:tgtEl>
                                          <p:spTgt spid="49"/>
                                        </p:tgtEl>
                                        <p:attrNameLst>
                                          <p:attrName>ppt_h</p:attrName>
                                        </p:attrNameLst>
                                      </p:cBhvr>
                                      <p:tavLst>
                                        <p:tav tm="0">
                                          <p:val>
                                            <p:fltVal val="0"/>
                                          </p:val>
                                        </p:tav>
                                        <p:tav tm="100000">
                                          <p:val>
                                            <p:strVal val="#ppt_h"/>
                                          </p:val>
                                        </p:tav>
                                      </p:tavLst>
                                    </p:anim>
                                    <p:anim calcmode="lin" valueType="num">
                                      <p:cBhvr additive="base">
                                        <p:cTn id="244" dur="2000" fill="hold"/>
                                        <p:tgtEl>
                                          <p:spTgt spid="49"/>
                                        </p:tgtEl>
                                        <p:attrNameLst>
                                          <p:attrName>ppt_w</p:attrName>
                                        </p:attrNameLst>
                                      </p:cBhvr>
                                      <p:tavLst>
                                        <p:tav tm="0">
                                          <p:val>
                                            <p:fltVal val="0"/>
                                          </p:val>
                                        </p:tav>
                                        <p:tav tm="100000">
                                          <p:val>
                                            <p:strVal val="#ppt_w"/>
                                          </p:val>
                                        </p:tav>
                                      </p:tavLst>
                                    </p:anim>
                                  </p:childTnLst>
                                </p:cTn>
                              </p:par>
                              <p:par>
                                <p:cTn id="245" presetID="35" presetClass="entr" presetSubtype="0" fill="hold" nodeType="withEffect">
                                  <p:childTnLst>
                                    <p:set>
                                      <p:cBhvr additive="base">
                                        <p:cTn id="246" dur="1" fill="hold">
                                          <p:stCondLst>
                                            <p:cond delay="0"/>
                                          </p:stCondLst>
                                        </p:cTn>
                                        <p:tgtEl>
                                          <p:spTgt spid="50"/>
                                        </p:tgtEl>
                                        <p:attrNameLst>
                                          <p:attrName>style.visibility</p:attrName>
                                        </p:attrNameLst>
                                      </p:cBhvr>
                                      <p:to>
                                        <p:strVal val="visible"/>
                                      </p:to>
                                    </p:set>
                                    <p:animEffect transition="in" filter="fade">
                                      <p:cBhvr additive="base">
                                        <p:cTn id="247" dur="2000"/>
                                        <p:tgtEl>
                                          <p:spTgt spid="50"/>
                                        </p:tgtEl>
                                      </p:cBhvr>
                                    </p:animEffect>
                                    <p:anim calcmode="lin" valueType="num">
                                      <p:cBhvr additive="base">
                                        <p:cTn id="248" dur="2000" fill="hold"/>
                                        <p:tgtEl>
                                          <p:spTgt spid="50"/>
                                        </p:tgtEl>
                                        <p:attrNameLst>
                                          <p:attrName>style.rotation</p:attrName>
                                        </p:attrNameLst>
                                      </p:cBhvr>
                                      <p:tavLst>
                                        <p:tav tm="0">
                                          <p:val>
                                            <p:fltVal val="720"/>
                                          </p:val>
                                        </p:tav>
                                        <p:tav tm="100000">
                                          <p:val>
                                            <p:fltVal val="0"/>
                                          </p:val>
                                        </p:tav>
                                      </p:tavLst>
                                    </p:anim>
                                    <p:anim calcmode="lin" valueType="num">
                                      <p:cBhvr additive="base">
                                        <p:cTn id="249" dur="2000" fill="hold"/>
                                        <p:tgtEl>
                                          <p:spTgt spid="50"/>
                                        </p:tgtEl>
                                        <p:attrNameLst>
                                          <p:attrName>ppt_h</p:attrName>
                                        </p:attrNameLst>
                                      </p:cBhvr>
                                      <p:tavLst>
                                        <p:tav tm="0">
                                          <p:val>
                                            <p:fltVal val="0"/>
                                          </p:val>
                                        </p:tav>
                                        <p:tav tm="100000">
                                          <p:val>
                                            <p:strVal val="#ppt_h"/>
                                          </p:val>
                                        </p:tav>
                                      </p:tavLst>
                                    </p:anim>
                                    <p:anim calcmode="lin" valueType="num">
                                      <p:cBhvr additive="base">
                                        <p:cTn id="250" dur="2000" fill="hold"/>
                                        <p:tgtEl>
                                          <p:spTgt spid="50"/>
                                        </p:tgtEl>
                                        <p:attrNameLst>
                                          <p:attrName>ppt_w</p:attrName>
                                        </p:attrNameLst>
                                      </p:cBhvr>
                                      <p:tavLst>
                                        <p:tav tm="0">
                                          <p:val>
                                            <p:fltVal val="0"/>
                                          </p:val>
                                        </p:tav>
                                        <p:tav tm="100000">
                                          <p:val>
                                            <p:strVal val="#ppt_w"/>
                                          </p:val>
                                        </p:tav>
                                      </p:tavLst>
                                    </p:anim>
                                  </p:childTnLst>
                                </p:cTn>
                              </p:par>
                              <p:par>
                                <p:cTn id="251" presetID="35" presetClass="entr" presetSubtype="0" fill="hold" nodeType="withEffect">
                                  <p:childTnLst>
                                    <p:set>
                                      <p:cBhvr additive="base">
                                        <p:cTn id="252" dur="1" fill="hold">
                                          <p:stCondLst>
                                            <p:cond delay="0"/>
                                          </p:stCondLst>
                                        </p:cTn>
                                        <p:tgtEl>
                                          <p:spTgt spid="51"/>
                                        </p:tgtEl>
                                        <p:attrNameLst>
                                          <p:attrName>style.visibility</p:attrName>
                                        </p:attrNameLst>
                                      </p:cBhvr>
                                      <p:to>
                                        <p:strVal val="visible"/>
                                      </p:to>
                                    </p:set>
                                    <p:animEffect transition="in" filter="fade">
                                      <p:cBhvr additive="base">
                                        <p:cTn id="253" dur="2000"/>
                                        <p:tgtEl>
                                          <p:spTgt spid="51"/>
                                        </p:tgtEl>
                                      </p:cBhvr>
                                    </p:animEffect>
                                    <p:anim calcmode="lin" valueType="num">
                                      <p:cBhvr additive="base">
                                        <p:cTn id="254" dur="2000" fill="hold"/>
                                        <p:tgtEl>
                                          <p:spTgt spid="51"/>
                                        </p:tgtEl>
                                        <p:attrNameLst>
                                          <p:attrName>style.rotation</p:attrName>
                                        </p:attrNameLst>
                                      </p:cBhvr>
                                      <p:tavLst>
                                        <p:tav tm="0">
                                          <p:val>
                                            <p:fltVal val="720"/>
                                          </p:val>
                                        </p:tav>
                                        <p:tav tm="100000">
                                          <p:val>
                                            <p:fltVal val="0"/>
                                          </p:val>
                                        </p:tav>
                                      </p:tavLst>
                                    </p:anim>
                                    <p:anim calcmode="lin" valueType="num">
                                      <p:cBhvr additive="base">
                                        <p:cTn id="255" dur="2000" fill="hold"/>
                                        <p:tgtEl>
                                          <p:spTgt spid="51"/>
                                        </p:tgtEl>
                                        <p:attrNameLst>
                                          <p:attrName>ppt_h</p:attrName>
                                        </p:attrNameLst>
                                      </p:cBhvr>
                                      <p:tavLst>
                                        <p:tav tm="0">
                                          <p:val>
                                            <p:fltVal val="0"/>
                                          </p:val>
                                        </p:tav>
                                        <p:tav tm="100000">
                                          <p:val>
                                            <p:strVal val="#ppt_h"/>
                                          </p:val>
                                        </p:tav>
                                      </p:tavLst>
                                    </p:anim>
                                    <p:anim calcmode="lin" valueType="num">
                                      <p:cBhvr additive="base">
                                        <p:cTn id="256" dur="2000" fill="hold"/>
                                        <p:tgtEl>
                                          <p:spTgt spid="51"/>
                                        </p:tgtEl>
                                        <p:attrNameLst>
                                          <p:attrName>ppt_w</p:attrName>
                                        </p:attrNameLst>
                                      </p:cBhvr>
                                      <p:tavLst>
                                        <p:tav tm="0">
                                          <p:val>
                                            <p:fltVal val="0"/>
                                          </p:val>
                                        </p:tav>
                                        <p:tav tm="100000">
                                          <p:val>
                                            <p:strVal val="#ppt_w"/>
                                          </p:val>
                                        </p:tav>
                                      </p:tavLst>
                                    </p:anim>
                                  </p:childTnLst>
                                </p:cTn>
                              </p:par>
                              <p:par>
                                <p:cTn id="257" presetID="35" presetClass="entr" presetSubtype="0" fill="hold" nodeType="withEffect">
                                  <p:childTnLst>
                                    <p:set>
                                      <p:cBhvr additive="base">
                                        <p:cTn id="258" dur="1" fill="hold">
                                          <p:stCondLst>
                                            <p:cond delay="0"/>
                                          </p:stCondLst>
                                        </p:cTn>
                                        <p:tgtEl>
                                          <p:spTgt spid="52"/>
                                        </p:tgtEl>
                                        <p:attrNameLst>
                                          <p:attrName>style.visibility</p:attrName>
                                        </p:attrNameLst>
                                      </p:cBhvr>
                                      <p:to>
                                        <p:strVal val="visible"/>
                                      </p:to>
                                    </p:set>
                                    <p:animEffect transition="in" filter="fade">
                                      <p:cBhvr additive="base">
                                        <p:cTn id="259" dur="2000"/>
                                        <p:tgtEl>
                                          <p:spTgt spid="52"/>
                                        </p:tgtEl>
                                      </p:cBhvr>
                                    </p:animEffect>
                                    <p:anim calcmode="lin" valueType="num">
                                      <p:cBhvr additive="base">
                                        <p:cTn id="260" dur="2000" fill="hold"/>
                                        <p:tgtEl>
                                          <p:spTgt spid="52"/>
                                        </p:tgtEl>
                                        <p:attrNameLst>
                                          <p:attrName>style.rotation</p:attrName>
                                        </p:attrNameLst>
                                      </p:cBhvr>
                                      <p:tavLst>
                                        <p:tav tm="0">
                                          <p:val>
                                            <p:fltVal val="720"/>
                                          </p:val>
                                        </p:tav>
                                        <p:tav tm="100000">
                                          <p:val>
                                            <p:fltVal val="0"/>
                                          </p:val>
                                        </p:tav>
                                      </p:tavLst>
                                    </p:anim>
                                    <p:anim calcmode="lin" valueType="num">
                                      <p:cBhvr additive="base">
                                        <p:cTn id="261" dur="2000" fill="hold"/>
                                        <p:tgtEl>
                                          <p:spTgt spid="52"/>
                                        </p:tgtEl>
                                        <p:attrNameLst>
                                          <p:attrName>ppt_h</p:attrName>
                                        </p:attrNameLst>
                                      </p:cBhvr>
                                      <p:tavLst>
                                        <p:tav tm="0">
                                          <p:val>
                                            <p:fltVal val="0"/>
                                          </p:val>
                                        </p:tav>
                                        <p:tav tm="100000">
                                          <p:val>
                                            <p:strVal val="#ppt_h"/>
                                          </p:val>
                                        </p:tav>
                                      </p:tavLst>
                                    </p:anim>
                                    <p:anim calcmode="lin" valueType="num">
                                      <p:cBhvr additive="base">
                                        <p:cTn id="262" dur="2000" fill="hold"/>
                                        <p:tgtEl>
                                          <p:spTgt spid="52"/>
                                        </p:tgtEl>
                                        <p:attrNameLst>
                                          <p:attrName>ppt_w</p:attrName>
                                        </p:attrNameLst>
                                      </p:cBhvr>
                                      <p:tavLst>
                                        <p:tav tm="0">
                                          <p:val>
                                            <p:fltVal val="0"/>
                                          </p:val>
                                        </p:tav>
                                        <p:tav tm="100000">
                                          <p:val>
                                            <p:strVal val="#ppt_w"/>
                                          </p:val>
                                        </p:tav>
                                      </p:tavLst>
                                    </p:anim>
                                  </p:childTnLst>
                                </p:cTn>
                              </p:par>
                              <p:par>
                                <p:cTn id="263" presetID="35" presetClass="entr" presetSubtype="0" fill="hold" nodeType="withEffect">
                                  <p:childTnLst>
                                    <p:set>
                                      <p:cBhvr additive="base">
                                        <p:cTn id="264" dur="1" fill="hold">
                                          <p:stCondLst>
                                            <p:cond delay="0"/>
                                          </p:stCondLst>
                                        </p:cTn>
                                        <p:tgtEl>
                                          <p:spTgt spid="53"/>
                                        </p:tgtEl>
                                        <p:attrNameLst>
                                          <p:attrName>style.visibility</p:attrName>
                                        </p:attrNameLst>
                                      </p:cBhvr>
                                      <p:to>
                                        <p:strVal val="visible"/>
                                      </p:to>
                                    </p:set>
                                    <p:animEffect transition="in" filter="fade">
                                      <p:cBhvr additive="base">
                                        <p:cTn id="265" dur="2000"/>
                                        <p:tgtEl>
                                          <p:spTgt spid="53"/>
                                        </p:tgtEl>
                                      </p:cBhvr>
                                    </p:animEffect>
                                    <p:anim calcmode="lin" valueType="num">
                                      <p:cBhvr additive="base">
                                        <p:cTn id="266" dur="2000" fill="hold"/>
                                        <p:tgtEl>
                                          <p:spTgt spid="53"/>
                                        </p:tgtEl>
                                        <p:attrNameLst>
                                          <p:attrName>style.rotation</p:attrName>
                                        </p:attrNameLst>
                                      </p:cBhvr>
                                      <p:tavLst>
                                        <p:tav tm="0">
                                          <p:val>
                                            <p:fltVal val="720"/>
                                          </p:val>
                                        </p:tav>
                                        <p:tav tm="100000">
                                          <p:val>
                                            <p:fltVal val="0"/>
                                          </p:val>
                                        </p:tav>
                                      </p:tavLst>
                                    </p:anim>
                                    <p:anim calcmode="lin" valueType="num">
                                      <p:cBhvr additive="base">
                                        <p:cTn id="267" dur="2000" fill="hold"/>
                                        <p:tgtEl>
                                          <p:spTgt spid="53"/>
                                        </p:tgtEl>
                                        <p:attrNameLst>
                                          <p:attrName>ppt_h</p:attrName>
                                        </p:attrNameLst>
                                      </p:cBhvr>
                                      <p:tavLst>
                                        <p:tav tm="0">
                                          <p:val>
                                            <p:fltVal val="0"/>
                                          </p:val>
                                        </p:tav>
                                        <p:tav tm="100000">
                                          <p:val>
                                            <p:strVal val="#ppt_h"/>
                                          </p:val>
                                        </p:tav>
                                      </p:tavLst>
                                    </p:anim>
                                    <p:anim calcmode="lin" valueType="num">
                                      <p:cBhvr additive="base">
                                        <p:cTn id="268" dur="2000" fill="hold"/>
                                        <p:tgtEl>
                                          <p:spTgt spid="53"/>
                                        </p:tgtEl>
                                        <p:attrNameLst>
                                          <p:attrName>ppt_w</p:attrName>
                                        </p:attrNameLst>
                                      </p:cBhvr>
                                      <p:tavLst>
                                        <p:tav tm="0">
                                          <p:val>
                                            <p:fltVal val="0"/>
                                          </p:val>
                                        </p:tav>
                                        <p:tav tm="100000">
                                          <p:val>
                                            <p:strVal val="#ppt_w"/>
                                          </p:val>
                                        </p:tav>
                                      </p:tavLst>
                                    </p:anim>
                                  </p:childTnLst>
                                </p:cTn>
                              </p:par>
                              <p:par>
                                <p:cTn id="269" presetID="35" presetClass="entr" presetSubtype="0" fill="hold" grpId="0" nodeType="withEffect">
                                  <p:childTnLst>
                                    <p:set>
                                      <p:cBhvr additive="base">
                                        <p:cTn id="270" dur="1" fill="hold">
                                          <p:stCondLst>
                                            <p:cond delay="0"/>
                                          </p:stCondLst>
                                        </p:cTn>
                                        <p:tgtEl>
                                          <p:spTgt spid="54"/>
                                        </p:tgtEl>
                                        <p:attrNameLst>
                                          <p:attrName>style.visibility</p:attrName>
                                        </p:attrNameLst>
                                      </p:cBhvr>
                                      <p:to>
                                        <p:strVal val="visible"/>
                                      </p:to>
                                    </p:set>
                                    <p:animEffect transition="in" filter="fade">
                                      <p:cBhvr additive="base">
                                        <p:cTn id="271" dur="2000"/>
                                        <p:tgtEl>
                                          <p:spTgt spid="54"/>
                                        </p:tgtEl>
                                      </p:cBhvr>
                                    </p:animEffect>
                                    <p:anim calcmode="lin" valueType="num">
                                      <p:cBhvr additive="base">
                                        <p:cTn id="272" dur="2000" fill="hold"/>
                                        <p:tgtEl>
                                          <p:spTgt spid="54"/>
                                        </p:tgtEl>
                                        <p:attrNameLst>
                                          <p:attrName>style.rotation</p:attrName>
                                        </p:attrNameLst>
                                      </p:cBhvr>
                                      <p:tavLst>
                                        <p:tav tm="0">
                                          <p:val>
                                            <p:fltVal val="720"/>
                                          </p:val>
                                        </p:tav>
                                        <p:tav tm="100000">
                                          <p:val>
                                            <p:fltVal val="0"/>
                                          </p:val>
                                        </p:tav>
                                      </p:tavLst>
                                    </p:anim>
                                    <p:anim calcmode="lin" valueType="num">
                                      <p:cBhvr additive="base">
                                        <p:cTn id="273" dur="2000" fill="hold"/>
                                        <p:tgtEl>
                                          <p:spTgt spid="54"/>
                                        </p:tgtEl>
                                        <p:attrNameLst>
                                          <p:attrName>ppt_h</p:attrName>
                                        </p:attrNameLst>
                                      </p:cBhvr>
                                      <p:tavLst>
                                        <p:tav tm="0">
                                          <p:val>
                                            <p:fltVal val="0"/>
                                          </p:val>
                                        </p:tav>
                                        <p:tav tm="100000">
                                          <p:val>
                                            <p:strVal val="#ppt_h"/>
                                          </p:val>
                                        </p:tav>
                                      </p:tavLst>
                                    </p:anim>
                                    <p:anim calcmode="lin" valueType="num">
                                      <p:cBhvr additive="base">
                                        <p:cTn id="274" dur="2000" fill="hold"/>
                                        <p:tgtEl>
                                          <p:spTgt spid="54"/>
                                        </p:tgtEl>
                                        <p:attrNameLst>
                                          <p:attrName>ppt_w</p:attrName>
                                        </p:attrNameLst>
                                      </p:cBhvr>
                                      <p:tavLst>
                                        <p:tav tm="0">
                                          <p:val>
                                            <p:fltVal val="0"/>
                                          </p:val>
                                        </p:tav>
                                        <p:tav tm="100000">
                                          <p:val>
                                            <p:strVal val="#ppt_w"/>
                                          </p:val>
                                        </p:tav>
                                      </p:tavLst>
                                    </p:anim>
                                  </p:childTnLst>
                                </p:cTn>
                              </p:par>
                              <p:par>
                                <p:cTn id="275" presetID="35" presetClass="entr" presetSubtype="0" fill="hold" grpId="0" nodeType="withEffect">
                                  <p:childTnLst>
                                    <p:set>
                                      <p:cBhvr additive="base">
                                        <p:cTn id="276" dur="1" fill="hold">
                                          <p:stCondLst>
                                            <p:cond delay="0"/>
                                          </p:stCondLst>
                                        </p:cTn>
                                        <p:tgtEl>
                                          <p:spTgt spid="55"/>
                                        </p:tgtEl>
                                        <p:attrNameLst>
                                          <p:attrName>style.visibility</p:attrName>
                                        </p:attrNameLst>
                                      </p:cBhvr>
                                      <p:to>
                                        <p:strVal val="visible"/>
                                      </p:to>
                                    </p:set>
                                    <p:animEffect transition="in" filter="fade">
                                      <p:cBhvr additive="base">
                                        <p:cTn id="277" dur="2000"/>
                                        <p:tgtEl>
                                          <p:spTgt spid="55"/>
                                        </p:tgtEl>
                                      </p:cBhvr>
                                    </p:animEffect>
                                    <p:anim calcmode="lin" valueType="num">
                                      <p:cBhvr additive="base">
                                        <p:cTn id="278" dur="2000" fill="hold"/>
                                        <p:tgtEl>
                                          <p:spTgt spid="55"/>
                                        </p:tgtEl>
                                        <p:attrNameLst>
                                          <p:attrName>style.rotation</p:attrName>
                                        </p:attrNameLst>
                                      </p:cBhvr>
                                      <p:tavLst>
                                        <p:tav tm="0">
                                          <p:val>
                                            <p:fltVal val="720"/>
                                          </p:val>
                                        </p:tav>
                                        <p:tav tm="100000">
                                          <p:val>
                                            <p:fltVal val="0"/>
                                          </p:val>
                                        </p:tav>
                                      </p:tavLst>
                                    </p:anim>
                                    <p:anim calcmode="lin" valueType="num">
                                      <p:cBhvr additive="base">
                                        <p:cTn id="279" dur="2000" fill="hold"/>
                                        <p:tgtEl>
                                          <p:spTgt spid="55"/>
                                        </p:tgtEl>
                                        <p:attrNameLst>
                                          <p:attrName>ppt_h</p:attrName>
                                        </p:attrNameLst>
                                      </p:cBhvr>
                                      <p:tavLst>
                                        <p:tav tm="0">
                                          <p:val>
                                            <p:fltVal val="0"/>
                                          </p:val>
                                        </p:tav>
                                        <p:tav tm="100000">
                                          <p:val>
                                            <p:strVal val="#ppt_h"/>
                                          </p:val>
                                        </p:tav>
                                      </p:tavLst>
                                    </p:anim>
                                    <p:anim calcmode="lin" valueType="num">
                                      <p:cBhvr additive="base">
                                        <p:cTn id="280" dur="2000" fill="hold"/>
                                        <p:tgtEl>
                                          <p:spTgt spid="55"/>
                                        </p:tgtEl>
                                        <p:attrNameLst>
                                          <p:attrName>ppt_w</p:attrName>
                                        </p:attrNameLst>
                                      </p:cBhvr>
                                      <p:tavLst>
                                        <p:tav tm="0">
                                          <p:val>
                                            <p:fltVal val="0"/>
                                          </p:val>
                                        </p:tav>
                                        <p:tav tm="100000">
                                          <p:val>
                                            <p:strVal val="#ppt_w"/>
                                          </p:val>
                                        </p:tav>
                                      </p:tavLst>
                                    </p:anim>
                                  </p:childTnLst>
                                </p:cTn>
                              </p:par>
                              <p:par>
                                <p:cTn id="281" presetID="35" presetClass="entr" presetSubtype="0" fill="hold" grpId="0" nodeType="withEffect">
                                  <p:childTnLst>
                                    <p:set>
                                      <p:cBhvr additive="base">
                                        <p:cTn id="282" dur="1" fill="hold">
                                          <p:stCondLst>
                                            <p:cond delay="0"/>
                                          </p:stCondLst>
                                        </p:cTn>
                                        <p:tgtEl>
                                          <p:spTgt spid="56"/>
                                        </p:tgtEl>
                                        <p:attrNameLst>
                                          <p:attrName>style.visibility</p:attrName>
                                        </p:attrNameLst>
                                      </p:cBhvr>
                                      <p:to>
                                        <p:strVal val="visible"/>
                                      </p:to>
                                    </p:set>
                                    <p:animEffect transition="in" filter="fade">
                                      <p:cBhvr additive="base">
                                        <p:cTn id="283" dur="2000"/>
                                        <p:tgtEl>
                                          <p:spTgt spid="56"/>
                                        </p:tgtEl>
                                      </p:cBhvr>
                                    </p:animEffect>
                                    <p:anim calcmode="lin" valueType="num">
                                      <p:cBhvr additive="base">
                                        <p:cTn id="284" dur="2000" fill="hold"/>
                                        <p:tgtEl>
                                          <p:spTgt spid="56"/>
                                        </p:tgtEl>
                                        <p:attrNameLst>
                                          <p:attrName>style.rotation</p:attrName>
                                        </p:attrNameLst>
                                      </p:cBhvr>
                                      <p:tavLst>
                                        <p:tav tm="0">
                                          <p:val>
                                            <p:fltVal val="720"/>
                                          </p:val>
                                        </p:tav>
                                        <p:tav tm="100000">
                                          <p:val>
                                            <p:fltVal val="0"/>
                                          </p:val>
                                        </p:tav>
                                      </p:tavLst>
                                    </p:anim>
                                    <p:anim calcmode="lin" valueType="num">
                                      <p:cBhvr additive="base">
                                        <p:cTn id="285" dur="2000" fill="hold"/>
                                        <p:tgtEl>
                                          <p:spTgt spid="56"/>
                                        </p:tgtEl>
                                        <p:attrNameLst>
                                          <p:attrName>ppt_h</p:attrName>
                                        </p:attrNameLst>
                                      </p:cBhvr>
                                      <p:tavLst>
                                        <p:tav tm="0">
                                          <p:val>
                                            <p:fltVal val="0"/>
                                          </p:val>
                                        </p:tav>
                                        <p:tav tm="100000">
                                          <p:val>
                                            <p:strVal val="#ppt_h"/>
                                          </p:val>
                                        </p:tav>
                                      </p:tavLst>
                                    </p:anim>
                                    <p:anim calcmode="lin" valueType="num">
                                      <p:cBhvr additive="base">
                                        <p:cTn id="286" dur="2000" fill="hold"/>
                                        <p:tgtEl>
                                          <p:spTgt spid="56"/>
                                        </p:tgtEl>
                                        <p:attrNameLst>
                                          <p:attrName>ppt_w</p:attrName>
                                        </p:attrNameLst>
                                      </p:cBhvr>
                                      <p:tavLst>
                                        <p:tav tm="0">
                                          <p:val>
                                            <p:fltVal val="0"/>
                                          </p:val>
                                        </p:tav>
                                        <p:tav tm="100000">
                                          <p:val>
                                            <p:strVal val="#ppt_w"/>
                                          </p:val>
                                        </p:tav>
                                      </p:tavLst>
                                    </p:anim>
                                  </p:childTnLst>
                                </p:cTn>
                              </p:par>
                              <p:par>
                                <p:cTn id="287" presetID="35" presetClass="entr" presetSubtype="0" fill="hold" grpId="0" nodeType="withEffect">
                                  <p:childTnLst>
                                    <p:set>
                                      <p:cBhvr additive="base">
                                        <p:cTn id="288" dur="1" fill="hold">
                                          <p:stCondLst>
                                            <p:cond delay="0"/>
                                          </p:stCondLst>
                                        </p:cTn>
                                        <p:tgtEl>
                                          <p:spTgt spid="57"/>
                                        </p:tgtEl>
                                        <p:attrNameLst>
                                          <p:attrName>style.visibility</p:attrName>
                                        </p:attrNameLst>
                                      </p:cBhvr>
                                      <p:to>
                                        <p:strVal val="visible"/>
                                      </p:to>
                                    </p:set>
                                    <p:animEffect transition="in" filter="fade">
                                      <p:cBhvr additive="base">
                                        <p:cTn id="289" dur="2000"/>
                                        <p:tgtEl>
                                          <p:spTgt spid="57"/>
                                        </p:tgtEl>
                                      </p:cBhvr>
                                    </p:animEffect>
                                    <p:anim calcmode="lin" valueType="num">
                                      <p:cBhvr additive="base">
                                        <p:cTn id="290" dur="2000" fill="hold"/>
                                        <p:tgtEl>
                                          <p:spTgt spid="57"/>
                                        </p:tgtEl>
                                        <p:attrNameLst>
                                          <p:attrName>style.rotation</p:attrName>
                                        </p:attrNameLst>
                                      </p:cBhvr>
                                      <p:tavLst>
                                        <p:tav tm="0">
                                          <p:val>
                                            <p:fltVal val="720"/>
                                          </p:val>
                                        </p:tav>
                                        <p:tav tm="100000">
                                          <p:val>
                                            <p:fltVal val="0"/>
                                          </p:val>
                                        </p:tav>
                                      </p:tavLst>
                                    </p:anim>
                                    <p:anim calcmode="lin" valueType="num">
                                      <p:cBhvr additive="base">
                                        <p:cTn id="291" dur="2000" fill="hold"/>
                                        <p:tgtEl>
                                          <p:spTgt spid="57"/>
                                        </p:tgtEl>
                                        <p:attrNameLst>
                                          <p:attrName>ppt_h</p:attrName>
                                        </p:attrNameLst>
                                      </p:cBhvr>
                                      <p:tavLst>
                                        <p:tav tm="0">
                                          <p:val>
                                            <p:fltVal val="0"/>
                                          </p:val>
                                        </p:tav>
                                        <p:tav tm="100000">
                                          <p:val>
                                            <p:strVal val="#ppt_h"/>
                                          </p:val>
                                        </p:tav>
                                      </p:tavLst>
                                    </p:anim>
                                    <p:anim calcmode="lin" valueType="num">
                                      <p:cBhvr additive="base">
                                        <p:cTn id="292" dur="2000" fill="hold"/>
                                        <p:tgtEl>
                                          <p:spTgt spid="57"/>
                                        </p:tgtEl>
                                        <p:attrNameLst>
                                          <p:attrName>ppt_w</p:attrName>
                                        </p:attrNameLst>
                                      </p:cBhvr>
                                      <p:tavLst>
                                        <p:tav tm="0">
                                          <p:val>
                                            <p:fltVal val="0"/>
                                          </p:val>
                                        </p:tav>
                                        <p:tav tm="100000">
                                          <p:val>
                                            <p:strVal val="#ppt_w"/>
                                          </p:val>
                                        </p:tav>
                                      </p:tavLst>
                                    </p:anim>
                                  </p:childTnLst>
                                </p:cTn>
                              </p:par>
                              <p:par>
                                <p:cTn id="293" presetID="35" presetClass="entr" presetSubtype="0" fill="hold" grpId="0" nodeType="withEffect">
                                  <p:childTnLst>
                                    <p:set>
                                      <p:cBhvr additive="base">
                                        <p:cTn id="294" dur="1" fill="hold">
                                          <p:stCondLst>
                                            <p:cond delay="0"/>
                                          </p:stCondLst>
                                        </p:cTn>
                                        <p:tgtEl>
                                          <p:spTgt spid="58"/>
                                        </p:tgtEl>
                                        <p:attrNameLst>
                                          <p:attrName>style.visibility</p:attrName>
                                        </p:attrNameLst>
                                      </p:cBhvr>
                                      <p:to>
                                        <p:strVal val="visible"/>
                                      </p:to>
                                    </p:set>
                                    <p:animEffect transition="in" filter="fade">
                                      <p:cBhvr additive="base">
                                        <p:cTn id="295" dur="2000"/>
                                        <p:tgtEl>
                                          <p:spTgt spid="58"/>
                                        </p:tgtEl>
                                      </p:cBhvr>
                                    </p:animEffect>
                                    <p:anim calcmode="lin" valueType="num">
                                      <p:cBhvr additive="base">
                                        <p:cTn id="296" dur="2000" fill="hold"/>
                                        <p:tgtEl>
                                          <p:spTgt spid="58"/>
                                        </p:tgtEl>
                                        <p:attrNameLst>
                                          <p:attrName>style.rotation</p:attrName>
                                        </p:attrNameLst>
                                      </p:cBhvr>
                                      <p:tavLst>
                                        <p:tav tm="0">
                                          <p:val>
                                            <p:fltVal val="720"/>
                                          </p:val>
                                        </p:tav>
                                        <p:tav tm="100000">
                                          <p:val>
                                            <p:fltVal val="0"/>
                                          </p:val>
                                        </p:tav>
                                      </p:tavLst>
                                    </p:anim>
                                    <p:anim calcmode="lin" valueType="num">
                                      <p:cBhvr additive="base">
                                        <p:cTn id="297" dur="2000" fill="hold"/>
                                        <p:tgtEl>
                                          <p:spTgt spid="58"/>
                                        </p:tgtEl>
                                        <p:attrNameLst>
                                          <p:attrName>ppt_h</p:attrName>
                                        </p:attrNameLst>
                                      </p:cBhvr>
                                      <p:tavLst>
                                        <p:tav tm="0">
                                          <p:val>
                                            <p:fltVal val="0"/>
                                          </p:val>
                                        </p:tav>
                                        <p:tav tm="100000">
                                          <p:val>
                                            <p:strVal val="#ppt_h"/>
                                          </p:val>
                                        </p:tav>
                                      </p:tavLst>
                                    </p:anim>
                                    <p:anim calcmode="lin" valueType="num">
                                      <p:cBhvr additive="base">
                                        <p:cTn id="298" dur="2000" fill="hold"/>
                                        <p:tgtEl>
                                          <p:spTgt spid="58"/>
                                        </p:tgtEl>
                                        <p:attrNameLst>
                                          <p:attrName>ppt_w</p:attrName>
                                        </p:attrNameLst>
                                      </p:cBhvr>
                                      <p:tavLst>
                                        <p:tav tm="0">
                                          <p:val>
                                            <p:fltVal val="0"/>
                                          </p:val>
                                        </p:tav>
                                        <p:tav tm="100000">
                                          <p:val>
                                            <p:strVal val="#ppt_w"/>
                                          </p:val>
                                        </p:tav>
                                      </p:tavLst>
                                    </p:anim>
                                  </p:childTnLst>
                                </p:cTn>
                              </p:par>
                              <p:par>
                                <p:cTn id="299" presetID="35" presetClass="entr" presetSubtype="0" fill="hold" grpId="0" nodeType="withEffect">
                                  <p:childTnLst>
                                    <p:set>
                                      <p:cBhvr additive="base">
                                        <p:cTn id="300" dur="1" fill="hold">
                                          <p:stCondLst>
                                            <p:cond delay="0"/>
                                          </p:stCondLst>
                                        </p:cTn>
                                        <p:tgtEl>
                                          <p:spTgt spid="59"/>
                                        </p:tgtEl>
                                        <p:attrNameLst>
                                          <p:attrName>style.visibility</p:attrName>
                                        </p:attrNameLst>
                                      </p:cBhvr>
                                      <p:to>
                                        <p:strVal val="visible"/>
                                      </p:to>
                                    </p:set>
                                    <p:animEffect transition="in" filter="fade">
                                      <p:cBhvr additive="base">
                                        <p:cTn id="301" dur="2000"/>
                                        <p:tgtEl>
                                          <p:spTgt spid="59"/>
                                        </p:tgtEl>
                                      </p:cBhvr>
                                    </p:animEffect>
                                    <p:anim calcmode="lin" valueType="num">
                                      <p:cBhvr additive="base">
                                        <p:cTn id="302" dur="2000" fill="hold"/>
                                        <p:tgtEl>
                                          <p:spTgt spid="59"/>
                                        </p:tgtEl>
                                        <p:attrNameLst>
                                          <p:attrName>style.rotation</p:attrName>
                                        </p:attrNameLst>
                                      </p:cBhvr>
                                      <p:tavLst>
                                        <p:tav tm="0">
                                          <p:val>
                                            <p:fltVal val="720"/>
                                          </p:val>
                                        </p:tav>
                                        <p:tav tm="100000">
                                          <p:val>
                                            <p:fltVal val="0"/>
                                          </p:val>
                                        </p:tav>
                                      </p:tavLst>
                                    </p:anim>
                                    <p:anim calcmode="lin" valueType="num">
                                      <p:cBhvr additive="base">
                                        <p:cTn id="303" dur="2000" fill="hold"/>
                                        <p:tgtEl>
                                          <p:spTgt spid="59"/>
                                        </p:tgtEl>
                                        <p:attrNameLst>
                                          <p:attrName>ppt_h</p:attrName>
                                        </p:attrNameLst>
                                      </p:cBhvr>
                                      <p:tavLst>
                                        <p:tav tm="0">
                                          <p:val>
                                            <p:fltVal val="0"/>
                                          </p:val>
                                        </p:tav>
                                        <p:tav tm="100000">
                                          <p:val>
                                            <p:strVal val="#ppt_h"/>
                                          </p:val>
                                        </p:tav>
                                      </p:tavLst>
                                    </p:anim>
                                    <p:anim calcmode="lin" valueType="num">
                                      <p:cBhvr additive="base">
                                        <p:cTn id="304" dur="2000" fill="hold"/>
                                        <p:tgtEl>
                                          <p:spTgt spid="59"/>
                                        </p:tgtEl>
                                        <p:attrNameLst>
                                          <p:attrName>ppt_w</p:attrName>
                                        </p:attrNameLst>
                                      </p:cBhvr>
                                      <p:tavLst>
                                        <p:tav tm="0">
                                          <p:val>
                                            <p:fltVal val="0"/>
                                          </p:val>
                                        </p:tav>
                                        <p:tav tm="100000">
                                          <p:val>
                                            <p:strVal val="#ppt_w"/>
                                          </p:val>
                                        </p:tav>
                                      </p:tavLst>
                                    </p:anim>
                                  </p:childTnLst>
                                </p:cTn>
                              </p:par>
                              <p:par>
                                <p:cTn id="305" presetID="35" presetClass="entr" presetSubtype="0" fill="hold" grpId="0" nodeType="withEffect">
                                  <p:childTnLst>
                                    <p:set>
                                      <p:cBhvr additive="base">
                                        <p:cTn id="306" dur="1" fill="hold">
                                          <p:stCondLst>
                                            <p:cond delay="0"/>
                                          </p:stCondLst>
                                        </p:cTn>
                                        <p:tgtEl>
                                          <p:spTgt spid="60"/>
                                        </p:tgtEl>
                                        <p:attrNameLst>
                                          <p:attrName>style.visibility</p:attrName>
                                        </p:attrNameLst>
                                      </p:cBhvr>
                                      <p:to>
                                        <p:strVal val="visible"/>
                                      </p:to>
                                    </p:set>
                                    <p:animEffect transition="in" filter="fade">
                                      <p:cBhvr additive="base">
                                        <p:cTn id="307" dur="2000"/>
                                        <p:tgtEl>
                                          <p:spTgt spid="60"/>
                                        </p:tgtEl>
                                      </p:cBhvr>
                                    </p:animEffect>
                                    <p:anim calcmode="lin" valueType="num">
                                      <p:cBhvr additive="base">
                                        <p:cTn id="308" dur="2000" fill="hold"/>
                                        <p:tgtEl>
                                          <p:spTgt spid="60"/>
                                        </p:tgtEl>
                                        <p:attrNameLst>
                                          <p:attrName>style.rotation</p:attrName>
                                        </p:attrNameLst>
                                      </p:cBhvr>
                                      <p:tavLst>
                                        <p:tav tm="0">
                                          <p:val>
                                            <p:fltVal val="720"/>
                                          </p:val>
                                        </p:tav>
                                        <p:tav tm="100000">
                                          <p:val>
                                            <p:fltVal val="0"/>
                                          </p:val>
                                        </p:tav>
                                      </p:tavLst>
                                    </p:anim>
                                    <p:anim calcmode="lin" valueType="num">
                                      <p:cBhvr additive="base">
                                        <p:cTn id="309" dur="2000" fill="hold"/>
                                        <p:tgtEl>
                                          <p:spTgt spid="60"/>
                                        </p:tgtEl>
                                        <p:attrNameLst>
                                          <p:attrName>ppt_h</p:attrName>
                                        </p:attrNameLst>
                                      </p:cBhvr>
                                      <p:tavLst>
                                        <p:tav tm="0">
                                          <p:val>
                                            <p:fltVal val="0"/>
                                          </p:val>
                                        </p:tav>
                                        <p:tav tm="100000">
                                          <p:val>
                                            <p:strVal val="#ppt_h"/>
                                          </p:val>
                                        </p:tav>
                                      </p:tavLst>
                                    </p:anim>
                                    <p:anim calcmode="lin" valueType="num">
                                      <p:cBhvr additive="base">
                                        <p:cTn id="310" dur="2000" fill="hold"/>
                                        <p:tgtEl>
                                          <p:spTgt spid="60"/>
                                        </p:tgtEl>
                                        <p:attrNameLst>
                                          <p:attrName>ppt_w</p:attrName>
                                        </p:attrNameLst>
                                      </p:cBhvr>
                                      <p:tavLst>
                                        <p:tav tm="0">
                                          <p:val>
                                            <p:fltVal val="0"/>
                                          </p:val>
                                        </p:tav>
                                        <p:tav tm="100000">
                                          <p:val>
                                            <p:strVal val="#ppt_w"/>
                                          </p:val>
                                        </p:tav>
                                      </p:tavLst>
                                    </p:anim>
                                  </p:childTnLst>
                                </p:cTn>
                              </p:par>
                              <p:par>
                                <p:cTn id="311" presetID="35" presetClass="entr" presetSubtype="0" fill="hold" grpId="0" nodeType="withEffect">
                                  <p:childTnLst>
                                    <p:set>
                                      <p:cBhvr additive="base">
                                        <p:cTn id="312" dur="1" fill="hold">
                                          <p:stCondLst>
                                            <p:cond delay="0"/>
                                          </p:stCondLst>
                                        </p:cTn>
                                        <p:tgtEl>
                                          <p:spTgt spid="61"/>
                                        </p:tgtEl>
                                        <p:attrNameLst>
                                          <p:attrName>style.visibility</p:attrName>
                                        </p:attrNameLst>
                                      </p:cBhvr>
                                      <p:to>
                                        <p:strVal val="visible"/>
                                      </p:to>
                                    </p:set>
                                    <p:animEffect transition="in" filter="fade">
                                      <p:cBhvr additive="base">
                                        <p:cTn id="313" dur="2000"/>
                                        <p:tgtEl>
                                          <p:spTgt spid="61"/>
                                        </p:tgtEl>
                                      </p:cBhvr>
                                    </p:animEffect>
                                    <p:anim calcmode="lin" valueType="num">
                                      <p:cBhvr additive="base">
                                        <p:cTn id="314" dur="2000" fill="hold"/>
                                        <p:tgtEl>
                                          <p:spTgt spid="61"/>
                                        </p:tgtEl>
                                        <p:attrNameLst>
                                          <p:attrName>style.rotation</p:attrName>
                                        </p:attrNameLst>
                                      </p:cBhvr>
                                      <p:tavLst>
                                        <p:tav tm="0">
                                          <p:val>
                                            <p:fltVal val="720"/>
                                          </p:val>
                                        </p:tav>
                                        <p:tav tm="100000">
                                          <p:val>
                                            <p:fltVal val="0"/>
                                          </p:val>
                                        </p:tav>
                                      </p:tavLst>
                                    </p:anim>
                                    <p:anim calcmode="lin" valueType="num">
                                      <p:cBhvr additive="base">
                                        <p:cTn id="315" dur="2000" fill="hold"/>
                                        <p:tgtEl>
                                          <p:spTgt spid="61"/>
                                        </p:tgtEl>
                                        <p:attrNameLst>
                                          <p:attrName>ppt_h</p:attrName>
                                        </p:attrNameLst>
                                      </p:cBhvr>
                                      <p:tavLst>
                                        <p:tav tm="0">
                                          <p:val>
                                            <p:fltVal val="0"/>
                                          </p:val>
                                        </p:tav>
                                        <p:tav tm="100000">
                                          <p:val>
                                            <p:strVal val="#ppt_h"/>
                                          </p:val>
                                        </p:tav>
                                      </p:tavLst>
                                    </p:anim>
                                    <p:anim calcmode="lin" valueType="num">
                                      <p:cBhvr additive="base">
                                        <p:cTn id="316" dur="2000" fill="hold"/>
                                        <p:tgtEl>
                                          <p:spTgt spid="61"/>
                                        </p:tgtEl>
                                        <p:attrNameLst>
                                          <p:attrName>ppt_w</p:attrName>
                                        </p:attrNameLst>
                                      </p:cBhvr>
                                      <p:tavLst>
                                        <p:tav tm="0">
                                          <p:val>
                                            <p:fltVal val="0"/>
                                          </p:val>
                                        </p:tav>
                                        <p:tav tm="100000">
                                          <p:val>
                                            <p:strVal val="#ppt_w"/>
                                          </p:val>
                                        </p:tav>
                                      </p:tavLst>
                                    </p:anim>
                                  </p:childTnLst>
                                </p:cTn>
                              </p:par>
                              <p:par>
                                <p:cTn id="317" presetID="35" presetClass="entr" presetSubtype="0" fill="hold" grpId="0" nodeType="withEffect">
                                  <p:childTnLst>
                                    <p:set>
                                      <p:cBhvr additive="base">
                                        <p:cTn id="318" dur="1" fill="hold">
                                          <p:stCondLst>
                                            <p:cond delay="0"/>
                                          </p:stCondLst>
                                        </p:cTn>
                                        <p:tgtEl>
                                          <p:spTgt spid="62"/>
                                        </p:tgtEl>
                                        <p:attrNameLst>
                                          <p:attrName>style.visibility</p:attrName>
                                        </p:attrNameLst>
                                      </p:cBhvr>
                                      <p:to>
                                        <p:strVal val="visible"/>
                                      </p:to>
                                    </p:set>
                                    <p:animEffect transition="in" filter="fade">
                                      <p:cBhvr additive="base">
                                        <p:cTn id="319" dur="2000"/>
                                        <p:tgtEl>
                                          <p:spTgt spid="62"/>
                                        </p:tgtEl>
                                      </p:cBhvr>
                                    </p:animEffect>
                                    <p:anim calcmode="lin" valueType="num">
                                      <p:cBhvr additive="base">
                                        <p:cTn id="320" dur="2000" fill="hold"/>
                                        <p:tgtEl>
                                          <p:spTgt spid="62"/>
                                        </p:tgtEl>
                                        <p:attrNameLst>
                                          <p:attrName>style.rotation</p:attrName>
                                        </p:attrNameLst>
                                      </p:cBhvr>
                                      <p:tavLst>
                                        <p:tav tm="0">
                                          <p:val>
                                            <p:fltVal val="720"/>
                                          </p:val>
                                        </p:tav>
                                        <p:tav tm="100000">
                                          <p:val>
                                            <p:fltVal val="0"/>
                                          </p:val>
                                        </p:tav>
                                      </p:tavLst>
                                    </p:anim>
                                    <p:anim calcmode="lin" valueType="num">
                                      <p:cBhvr additive="base">
                                        <p:cTn id="321" dur="2000" fill="hold"/>
                                        <p:tgtEl>
                                          <p:spTgt spid="62"/>
                                        </p:tgtEl>
                                        <p:attrNameLst>
                                          <p:attrName>ppt_h</p:attrName>
                                        </p:attrNameLst>
                                      </p:cBhvr>
                                      <p:tavLst>
                                        <p:tav tm="0">
                                          <p:val>
                                            <p:fltVal val="0"/>
                                          </p:val>
                                        </p:tav>
                                        <p:tav tm="100000">
                                          <p:val>
                                            <p:strVal val="#ppt_h"/>
                                          </p:val>
                                        </p:tav>
                                      </p:tavLst>
                                    </p:anim>
                                    <p:anim calcmode="lin" valueType="num">
                                      <p:cBhvr additive="base">
                                        <p:cTn id="322" dur="2000" fill="hold"/>
                                        <p:tgtEl>
                                          <p:spTgt spid="62"/>
                                        </p:tgtEl>
                                        <p:attrNameLst>
                                          <p:attrName>ppt_w</p:attrName>
                                        </p:attrNameLst>
                                      </p:cBhvr>
                                      <p:tavLst>
                                        <p:tav tm="0">
                                          <p:val>
                                            <p:fltVal val="0"/>
                                          </p:val>
                                        </p:tav>
                                        <p:tav tm="100000">
                                          <p:val>
                                            <p:strVal val="#ppt_w"/>
                                          </p:val>
                                        </p:tav>
                                      </p:tavLst>
                                    </p:anim>
                                  </p:childTnLst>
                                </p:cTn>
                              </p:par>
                              <p:par>
                                <p:cTn id="323" presetID="35" presetClass="entr" presetSubtype="0" fill="hold" grpId="0" nodeType="withEffect">
                                  <p:childTnLst>
                                    <p:set>
                                      <p:cBhvr additive="base">
                                        <p:cTn id="324" dur="1" fill="hold">
                                          <p:stCondLst>
                                            <p:cond delay="0"/>
                                          </p:stCondLst>
                                        </p:cTn>
                                        <p:tgtEl>
                                          <p:spTgt spid="63"/>
                                        </p:tgtEl>
                                        <p:attrNameLst>
                                          <p:attrName>style.visibility</p:attrName>
                                        </p:attrNameLst>
                                      </p:cBhvr>
                                      <p:to>
                                        <p:strVal val="visible"/>
                                      </p:to>
                                    </p:set>
                                    <p:animEffect transition="in" filter="fade">
                                      <p:cBhvr additive="base">
                                        <p:cTn id="325" dur="2000"/>
                                        <p:tgtEl>
                                          <p:spTgt spid="63"/>
                                        </p:tgtEl>
                                      </p:cBhvr>
                                    </p:animEffect>
                                    <p:anim calcmode="lin" valueType="num">
                                      <p:cBhvr additive="base">
                                        <p:cTn id="326" dur="2000" fill="hold"/>
                                        <p:tgtEl>
                                          <p:spTgt spid="63"/>
                                        </p:tgtEl>
                                        <p:attrNameLst>
                                          <p:attrName>style.rotation</p:attrName>
                                        </p:attrNameLst>
                                      </p:cBhvr>
                                      <p:tavLst>
                                        <p:tav tm="0">
                                          <p:val>
                                            <p:fltVal val="720"/>
                                          </p:val>
                                        </p:tav>
                                        <p:tav tm="100000">
                                          <p:val>
                                            <p:fltVal val="0"/>
                                          </p:val>
                                        </p:tav>
                                      </p:tavLst>
                                    </p:anim>
                                    <p:anim calcmode="lin" valueType="num">
                                      <p:cBhvr additive="base">
                                        <p:cTn id="327" dur="2000" fill="hold"/>
                                        <p:tgtEl>
                                          <p:spTgt spid="63"/>
                                        </p:tgtEl>
                                        <p:attrNameLst>
                                          <p:attrName>ppt_h</p:attrName>
                                        </p:attrNameLst>
                                      </p:cBhvr>
                                      <p:tavLst>
                                        <p:tav tm="0">
                                          <p:val>
                                            <p:fltVal val="0"/>
                                          </p:val>
                                        </p:tav>
                                        <p:tav tm="100000">
                                          <p:val>
                                            <p:strVal val="#ppt_h"/>
                                          </p:val>
                                        </p:tav>
                                      </p:tavLst>
                                    </p:anim>
                                    <p:anim calcmode="lin" valueType="num">
                                      <p:cBhvr additive="base">
                                        <p:cTn id="328" dur="2000" fill="hold"/>
                                        <p:tgtEl>
                                          <p:spTgt spid="63"/>
                                        </p:tgtEl>
                                        <p:attrNameLst>
                                          <p:attrName>ppt_w</p:attrName>
                                        </p:attrNameLst>
                                      </p:cBhvr>
                                      <p:tavLst>
                                        <p:tav tm="0">
                                          <p:val>
                                            <p:fltVal val="0"/>
                                          </p:val>
                                        </p:tav>
                                        <p:tav tm="100000">
                                          <p:val>
                                            <p:strVal val="#ppt_w"/>
                                          </p:val>
                                        </p:tav>
                                      </p:tavLst>
                                    </p:anim>
                                  </p:childTnLst>
                                </p:cTn>
                              </p:par>
                              <p:par>
                                <p:cTn id="329" presetID="35" presetClass="entr" presetSubtype="0" fill="hold" nodeType="withEffect">
                                  <p:childTnLst>
                                    <p:set>
                                      <p:cBhvr additive="base">
                                        <p:cTn id="330" dur="1" fill="hold">
                                          <p:stCondLst>
                                            <p:cond delay="0"/>
                                          </p:stCondLst>
                                        </p:cTn>
                                        <p:tgtEl>
                                          <p:spTgt spid="64"/>
                                        </p:tgtEl>
                                        <p:attrNameLst>
                                          <p:attrName>style.visibility</p:attrName>
                                        </p:attrNameLst>
                                      </p:cBhvr>
                                      <p:to>
                                        <p:strVal val="visible"/>
                                      </p:to>
                                    </p:set>
                                    <p:animEffect transition="in" filter="fade">
                                      <p:cBhvr additive="base">
                                        <p:cTn id="331" dur="2000"/>
                                        <p:tgtEl>
                                          <p:spTgt spid="64"/>
                                        </p:tgtEl>
                                      </p:cBhvr>
                                    </p:animEffect>
                                    <p:anim calcmode="lin" valueType="num">
                                      <p:cBhvr additive="base">
                                        <p:cTn id="332" dur="2000" fill="hold"/>
                                        <p:tgtEl>
                                          <p:spTgt spid="64"/>
                                        </p:tgtEl>
                                        <p:attrNameLst>
                                          <p:attrName>style.rotation</p:attrName>
                                        </p:attrNameLst>
                                      </p:cBhvr>
                                      <p:tavLst>
                                        <p:tav tm="0">
                                          <p:val>
                                            <p:fltVal val="720"/>
                                          </p:val>
                                        </p:tav>
                                        <p:tav tm="100000">
                                          <p:val>
                                            <p:fltVal val="0"/>
                                          </p:val>
                                        </p:tav>
                                      </p:tavLst>
                                    </p:anim>
                                    <p:anim calcmode="lin" valueType="num">
                                      <p:cBhvr additive="base">
                                        <p:cTn id="333" dur="2000" fill="hold"/>
                                        <p:tgtEl>
                                          <p:spTgt spid="64"/>
                                        </p:tgtEl>
                                        <p:attrNameLst>
                                          <p:attrName>ppt_h</p:attrName>
                                        </p:attrNameLst>
                                      </p:cBhvr>
                                      <p:tavLst>
                                        <p:tav tm="0">
                                          <p:val>
                                            <p:fltVal val="0"/>
                                          </p:val>
                                        </p:tav>
                                        <p:tav tm="100000">
                                          <p:val>
                                            <p:strVal val="#ppt_h"/>
                                          </p:val>
                                        </p:tav>
                                      </p:tavLst>
                                    </p:anim>
                                    <p:anim calcmode="lin" valueType="num">
                                      <p:cBhvr additive="base">
                                        <p:cTn id="334" dur="2000" fill="hold"/>
                                        <p:tgtEl>
                                          <p:spTgt spid="64"/>
                                        </p:tgtEl>
                                        <p:attrNameLst>
                                          <p:attrName>ppt_w</p:attrName>
                                        </p:attrNameLst>
                                      </p:cBhvr>
                                      <p:tavLst>
                                        <p:tav tm="0">
                                          <p:val>
                                            <p:fltVal val="0"/>
                                          </p:val>
                                        </p:tav>
                                        <p:tav tm="100000">
                                          <p:val>
                                            <p:strVal val="#ppt_w"/>
                                          </p:val>
                                        </p:tav>
                                      </p:tavLst>
                                    </p:anim>
                                  </p:childTnLst>
                                </p:cTn>
                              </p:par>
                              <p:par>
                                <p:cTn id="335" presetID="35" presetClass="entr" presetSubtype="0" fill="hold" nodeType="withEffect">
                                  <p:childTnLst>
                                    <p:set>
                                      <p:cBhvr additive="base">
                                        <p:cTn id="336" dur="1" fill="hold">
                                          <p:stCondLst>
                                            <p:cond delay="0"/>
                                          </p:stCondLst>
                                        </p:cTn>
                                        <p:tgtEl>
                                          <p:spTgt spid="65"/>
                                        </p:tgtEl>
                                        <p:attrNameLst>
                                          <p:attrName>style.visibility</p:attrName>
                                        </p:attrNameLst>
                                      </p:cBhvr>
                                      <p:to>
                                        <p:strVal val="visible"/>
                                      </p:to>
                                    </p:set>
                                    <p:animEffect transition="in" filter="fade">
                                      <p:cBhvr additive="base">
                                        <p:cTn id="337" dur="2000"/>
                                        <p:tgtEl>
                                          <p:spTgt spid="65"/>
                                        </p:tgtEl>
                                      </p:cBhvr>
                                    </p:animEffect>
                                    <p:anim calcmode="lin" valueType="num">
                                      <p:cBhvr additive="base">
                                        <p:cTn id="338" dur="2000" fill="hold"/>
                                        <p:tgtEl>
                                          <p:spTgt spid="65"/>
                                        </p:tgtEl>
                                        <p:attrNameLst>
                                          <p:attrName>style.rotation</p:attrName>
                                        </p:attrNameLst>
                                      </p:cBhvr>
                                      <p:tavLst>
                                        <p:tav tm="0">
                                          <p:val>
                                            <p:fltVal val="720"/>
                                          </p:val>
                                        </p:tav>
                                        <p:tav tm="100000">
                                          <p:val>
                                            <p:fltVal val="0"/>
                                          </p:val>
                                        </p:tav>
                                      </p:tavLst>
                                    </p:anim>
                                    <p:anim calcmode="lin" valueType="num">
                                      <p:cBhvr additive="base">
                                        <p:cTn id="339" dur="2000" fill="hold"/>
                                        <p:tgtEl>
                                          <p:spTgt spid="65"/>
                                        </p:tgtEl>
                                        <p:attrNameLst>
                                          <p:attrName>ppt_h</p:attrName>
                                        </p:attrNameLst>
                                      </p:cBhvr>
                                      <p:tavLst>
                                        <p:tav tm="0">
                                          <p:val>
                                            <p:fltVal val="0"/>
                                          </p:val>
                                        </p:tav>
                                        <p:tav tm="100000">
                                          <p:val>
                                            <p:strVal val="#ppt_h"/>
                                          </p:val>
                                        </p:tav>
                                      </p:tavLst>
                                    </p:anim>
                                    <p:anim calcmode="lin" valueType="num">
                                      <p:cBhvr additive="base">
                                        <p:cTn id="340" dur="2000" fill="hold"/>
                                        <p:tgtEl>
                                          <p:spTgt spid="65"/>
                                        </p:tgtEl>
                                        <p:attrNameLst>
                                          <p:attrName>ppt_w</p:attrName>
                                        </p:attrNameLst>
                                      </p:cBhvr>
                                      <p:tavLst>
                                        <p:tav tm="0">
                                          <p:val>
                                            <p:fltVal val="0"/>
                                          </p:val>
                                        </p:tav>
                                        <p:tav tm="100000">
                                          <p:val>
                                            <p:strVal val="#ppt_w"/>
                                          </p:val>
                                        </p:tav>
                                      </p:tavLst>
                                    </p:anim>
                                  </p:childTnLst>
                                </p:cTn>
                              </p:par>
                              <p:par>
                                <p:cTn id="341" presetID="35" presetClass="entr" presetSubtype="0" fill="hold" nodeType="withEffect">
                                  <p:childTnLst>
                                    <p:set>
                                      <p:cBhvr additive="base">
                                        <p:cTn id="342" dur="1" fill="hold">
                                          <p:stCondLst>
                                            <p:cond delay="0"/>
                                          </p:stCondLst>
                                        </p:cTn>
                                        <p:tgtEl>
                                          <p:spTgt spid="66"/>
                                        </p:tgtEl>
                                        <p:attrNameLst>
                                          <p:attrName>style.visibility</p:attrName>
                                        </p:attrNameLst>
                                      </p:cBhvr>
                                      <p:to>
                                        <p:strVal val="visible"/>
                                      </p:to>
                                    </p:set>
                                    <p:animEffect transition="in" filter="fade">
                                      <p:cBhvr additive="base">
                                        <p:cTn id="343" dur="2000"/>
                                        <p:tgtEl>
                                          <p:spTgt spid="66"/>
                                        </p:tgtEl>
                                      </p:cBhvr>
                                    </p:animEffect>
                                    <p:anim calcmode="lin" valueType="num">
                                      <p:cBhvr additive="base">
                                        <p:cTn id="344" dur="2000" fill="hold"/>
                                        <p:tgtEl>
                                          <p:spTgt spid="66"/>
                                        </p:tgtEl>
                                        <p:attrNameLst>
                                          <p:attrName>style.rotation</p:attrName>
                                        </p:attrNameLst>
                                      </p:cBhvr>
                                      <p:tavLst>
                                        <p:tav tm="0">
                                          <p:val>
                                            <p:fltVal val="720"/>
                                          </p:val>
                                        </p:tav>
                                        <p:tav tm="100000">
                                          <p:val>
                                            <p:fltVal val="0"/>
                                          </p:val>
                                        </p:tav>
                                      </p:tavLst>
                                    </p:anim>
                                    <p:anim calcmode="lin" valueType="num">
                                      <p:cBhvr additive="base">
                                        <p:cTn id="345" dur="2000" fill="hold"/>
                                        <p:tgtEl>
                                          <p:spTgt spid="66"/>
                                        </p:tgtEl>
                                        <p:attrNameLst>
                                          <p:attrName>ppt_h</p:attrName>
                                        </p:attrNameLst>
                                      </p:cBhvr>
                                      <p:tavLst>
                                        <p:tav tm="0">
                                          <p:val>
                                            <p:fltVal val="0"/>
                                          </p:val>
                                        </p:tav>
                                        <p:tav tm="100000">
                                          <p:val>
                                            <p:strVal val="#ppt_h"/>
                                          </p:val>
                                        </p:tav>
                                      </p:tavLst>
                                    </p:anim>
                                    <p:anim calcmode="lin" valueType="num">
                                      <p:cBhvr additive="base">
                                        <p:cTn id="346" dur="2000" fill="hold"/>
                                        <p:tgtEl>
                                          <p:spTgt spid="66"/>
                                        </p:tgtEl>
                                        <p:attrNameLst>
                                          <p:attrName>ppt_w</p:attrName>
                                        </p:attrNameLst>
                                      </p:cBhvr>
                                      <p:tavLst>
                                        <p:tav tm="0">
                                          <p:val>
                                            <p:fltVal val="0"/>
                                          </p:val>
                                        </p:tav>
                                        <p:tav tm="100000">
                                          <p:val>
                                            <p:strVal val="#ppt_w"/>
                                          </p:val>
                                        </p:tav>
                                      </p:tavLst>
                                    </p:anim>
                                  </p:childTnLst>
                                </p:cTn>
                              </p:par>
                              <p:par>
                                <p:cTn id="347" presetID="35" presetClass="entr" presetSubtype="0" fill="hold" nodeType="withEffect">
                                  <p:childTnLst>
                                    <p:set>
                                      <p:cBhvr additive="base">
                                        <p:cTn id="348" dur="1" fill="hold">
                                          <p:stCondLst>
                                            <p:cond delay="0"/>
                                          </p:stCondLst>
                                        </p:cTn>
                                        <p:tgtEl>
                                          <p:spTgt spid="67"/>
                                        </p:tgtEl>
                                        <p:attrNameLst>
                                          <p:attrName>style.visibility</p:attrName>
                                        </p:attrNameLst>
                                      </p:cBhvr>
                                      <p:to>
                                        <p:strVal val="visible"/>
                                      </p:to>
                                    </p:set>
                                    <p:animEffect transition="in" filter="fade">
                                      <p:cBhvr additive="base">
                                        <p:cTn id="349" dur="2000"/>
                                        <p:tgtEl>
                                          <p:spTgt spid="67"/>
                                        </p:tgtEl>
                                      </p:cBhvr>
                                    </p:animEffect>
                                    <p:anim calcmode="lin" valueType="num">
                                      <p:cBhvr additive="base">
                                        <p:cTn id="350" dur="2000" fill="hold"/>
                                        <p:tgtEl>
                                          <p:spTgt spid="67"/>
                                        </p:tgtEl>
                                        <p:attrNameLst>
                                          <p:attrName>style.rotation</p:attrName>
                                        </p:attrNameLst>
                                      </p:cBhvr>
                                      <p:tavLst>
                                        <p:tav tm="0">
                                          <p:val>
                                            <p:fltVal val="720"/>
                                          </p:val>
                                        </p:tav>
                                        <p:tav tm="100000">
                                          <p:val>
                                            <p:fltVal val="0"/>
                                          </p:val>
                                        </p:tav>
                                      </p:tavLst>
                                    </p:anim>
                                    <p:anim calcmode="lin" valueType="num">
                                      <p:cBhvr additive="base">
                                        <p:cTn id="351" dur="2000" fill="hold"/>
                                        <p:tgtEl>
                                          <p:spTgt spid="67"/>
                                        </p:tgtEl>
                                        <p:attrNameLst>
                                          <p:attrName>ppt_h</p:attrName>
                                        </p:attrNameLst>
                                      </p:cBhvr>
                                      <p:tavLst>
                                        <p:tav tm="0">
                                          <p:val>
                                            <p:fltVal val="0"/>
                                          </p:val>
                                        </p:tav>
                                        <p:tav tm="100000">
                                          <p:val>
                                            <p:strVal val="#ppt_h"/>
                                          </p:val>
                                        </p:tav>
                                      </p:tavLst>
                                    </p:anim>
                                    <p:anim calcmode="lin" valueType="num">
                                      <p:cBhvr additive="base">
                                        <p:cTn id="352" dur="2000" fill="hold"/>
                                        <p:tgtEl>
                                          <p:spTgt spid="67"/>
                                        </p:tgtEl>
                                        <p:attrNameLst>
                                          <p:attrName>ppt_w</p:attrName>
                                        </p:attrNameLst>
                                      </p:cBhvr>
                                      <p:tavLst>
                                        <p:tav tm="0">
                                          <p:val>
                                            <p:fltVal val="0"/>
                                          </p:val>
                                        </p:tav>
                                        <p:tav tm="100000">
                                          <p:val>
                                            <p:strVal val="#ppt_w"/>
                                          </p:val>
                                        </p:tav>
                                      </p:tavLst>
                                    </p:anim>
                                  </p:childTnLst>
                                </p:cTn>
                              </p:par>
                              <p:par>
                                <p:cTn id="353" presetID="35" presetClass="entr" presetSubtype="0" fill="hold" grpId="0" nodeType="withEffect">
                                  <p:childTnLst>
                                    <p:set>
                                      <p:cBhvr additive="base">
                                        <p:cTn id="354" dur="1" fill="hold">
                                          <p:stCondLst>
                                            <p:cond delay="0"/>
                                          </p:stCondLst>
                                        </p:cTn>
                                        <p:tgtEl>
                                          <p:spTgt spid="68"/>
                                        </p:tgtEl>
                                        <p:attrNameLst>
                                          <p:attrName>style.visibility</p:attrName>
                                        </p:attrNameLst>
                                      </p:cBhvr>
                                      <p:to>
                                        <p:strVal val="visible"/>
                                      </p:to>
                                    </p:set>
                                    <p:animEffect transition="in" filter="fade">
                                      <p:cBhvr additive="base">
                                        <p:cTn id="355" dur="2000"/>
                                        <p:tgtEl>
                                          <p:spTgt spid="68"/>
                                        </p:tgtEl>
                                      </p:cBhvr>
                                    </p:animEffect>
                                    <p:anim calcmode="lin" valueType="num">
                                      <p:cBhvr additive="base">
                                        <p:cTn id="356" dur="2000" fill="hold"/>
                                        <p:tgtEl>
                                          <p:spTgt spid="68"/>
                                        </p:tgtEl>
                                        <p:attrNameLst>
                                          <p:attrName>style.rotation</p:attrName>
                                        </p:attrNameLst>
                                      </p:cBhvr>
                                      <p:tavLst>
                                        <p:tav tm="0">
                                          <p:val>
                                            <p:fltVal val="720"/>
                                          </p:val>
                                        </p:tav>
                                        <p:tav tm="100000">
                                          <p:val>
                                            <p:fltVal val="0"/>
                                          </p:val>
                                        </p:tav>
                                      </p:tavLst>
                                    </p:anim>
                                    <p:anim calcmode="lin" valueType="num">
                                      <p:cBhvr additive="base">
                                        <p:cTn id="357" dur="2000" fill="hold"/>
                                        <p:tgtEl>
                                          <p:spTgt spid="68"/>
                                        </p:tgtEl>
                                        <p:attrNameLst>
                                          <p:attrName>ppt_h</p:attrName>
                                        </p:attrNameLst>
                                      </p:cBhvr>
                                      <p:tavLst>
                                        <p:tav tm="0">
                                          <p:val>
                                            <p:fltVal val="0"/>
                                          </p:val>
                                        </p:tav>
                                        <p:tav tm="100000">
                                          <p:val>
                                            <p:strVal val="#ppt_h"/>
                                          </p:val>
                                        </p:tav>
                                      </p:tavLst>
                                    </p:anim>
                                    <p:anim calcmode="lin" valueType="num">
                                      <p:cBhvr additive="base">
                                        <p:cTn id="358" dur="2000" fill="hold"/>
                                        <p:tgtEl>
                                          <p:spTgt spid="68"/>
                                        </p:tgtEl>
                                        <p:attrNameLst>
                                          <p:attrName>ppt_w</p:attrName>
                                        </p:attrNameLst>
                                      </p:cBhvr>
                                      <p:tavLst>
                                        <p:tav tm="0">
                                          <p:val>
                                            <p:fltVal val="0"/>
                                          </p:val>
                                        </p:tav>
                                        <p:tav tm="100000">
                                          <p:val>
                                            <p:strVal val="#ppt_w"/>
                                          </p:val>
                                        </p:tav>
                                      </p:tavLst>
                                    </p:anim>
                                  </p:childTnLst>
                                </p:cTn>
                              </p:par>
                              <p:par>
                                <p:cTn id="359" presetID="35" presetClass="entr" presetSubtype="0" fill="hold" grpId="0" nodeType="withEffect">
                                  <p:childTnLst>
                                    <p:set>
                                      <p:cBhvr additive="base">
                                        <p:cTn id="360" dur="1" fill="hold">
                                          <p:stCondLst>
                                            <p:cond delay="0"/>
                                          </p:stCondLst>
                                        </p:cTn>
                                        <p:tgtEl>
                                          <p:spTgt spid="69"/>
                                        </p:tgtEl>
                                        <p:attrNameLst>
                                          <p:attrName>style.visibility</p:attrName>
                                        </p:attrNameLst>
                                      </p:cBhvr>
                                      <p:to>
                                        <p:strVal val="visible"/>
                                      </p:to>
                                    </p:set>
                                    <p:animEffect transition="in" filter="fade">
                                      <p:cBhvr additive="base">
                                        <p:cTn id="361" dur="2000"/>
                                        <p:tgtEl>
                                          <p:spTgt spid="69"/>
                                        </p:tgtEl>
                                      </p:cBhvr>
                                    </p:animEffect>
                                    <p:anim calcmode="lin" valueType="num">
                                      <p:cBhvr additive="base">
                                        <p:cTn id="362" dur="2000" fill="hold"/>
                                        <p:tgtEl>
                                          <p:spTgt spid="69"/>
                                        </p:tgtEl>
                                        <p:attrNameLst>
                                          <p:attrName>style.rotation</p:attrName>
                                        </p:attrNameLst>
                                      </p:cBhvr>
                                      <p:tavLst>
                                        <p:tav tm="0">
                                          <p:val>
                                            <p:fltVal val="720"/>
                                          </p:val>
                                        </p:tav>
                                        <p:tav tm="100000">
                                          <p:val>
                                            <p:fltVal val="0"/>
                                          </p:val>
                                        </p:tav>
                                      </p:tavLst>
                                    </p:anim>
                                    <p:anim calcmode="lin" valueType="num">
                                      <p:cBhvr additive="base">
                                        <p:cTn id="363" dur="2000" fill="hold"/>
                                        <p:tgtEl>
                                          <p:spTgt spid="69"/>
                                        </p:tgtEl>
                                        <p:attrNameLst>
                                          <p:attrName>ppt_h</p:attrName>
                                        </p:attrNameLst>
                                      </p:cBhvr>
                                      <p:tavLst>
                                        <p:tav tm="0">
                                          <p:val>
                                            <p:fltVal val="0"/>
                                          </p:val>
                                        </p:tav>
                                        <p:tav tm="100000">
                                          <p:val>
                                            <p:strVal val="#ppt_h"/>
                                          </p:val>
                                        </p:tav>
                                      </p:tavLst>
                                    </p:anim>
                                    <p:anim calcmode="lin" valueType="num">
                                      <p:cBhvr additive="base">
                                        <p:cTn id="364" dur="2000" fill="hold"/>
                                        <p:tgtEl>
                                          <p:spTgt spid="69"/>
                                        </p:tgtEl>
                                        <p:attrNameLst>
                                          <p:attrName>ppt_w</p:attrName>
                                        </p:attrNameLst>
                                      </p:cBhvr>
                                      <p:tavLst>
                                        <p:tav tm="0">
                                          <p:val>
                                            <p:fltVal val="0"/>
                                          </p:val>
                                        </p:tav>
                                        <p:tav tm="100000">
                                          <p:val>
                                            <p:strVal val="#ppt_w"/>
                                          </p:val>
                                        </p:tav>
                                      </p:tavLst>
                                    </p:anim>
                                  </p:childTnLst>
                                </p:cTn>
                              </p:par>
                              <p:par>
                                <p:cTn id="365" presetID="35" presetClass="entr" presetSubtype="0" fill="hold" grpId="0" nodeType="withEffect">
                                  <p:childTnLst>
                                    <p:set>
                                      <p:cBhvr additive="base">
                                        <p:cTn id="366" dur="1" fill="hold">
                                          <p:stCondLst>
                                            <p:cond delay="0"/>
                                          </p:stCondLst>
                                        </p:cTn>
                                        <p:tgtEl>
                                          <p:spTgt spid="70"/>
                                        </p:tgtEl>
                                        <p:attrNameLst>
                                          <p:attrName>style.visibility</p:attrName>
                                        </p:attrNameLst>
                                      </p:cBhvr>
                                      <p:to>
                                        <p:strVal val="visible"/>
                                      </p:to>
                                    </p:set>
                                    <p:animEffect transition="in" filter="fade">
                                      <p:cBhvr additive="base">
                                        <p:cTn id="367" dur="2000"/>
                                        <p:tgtEl>
                                          <p:spTgt spid="70"/>
                                        </p:tgtEl>
                                      </p:cBhvr>
                                    </p:animEffect>
                                    <p:anim calcmode="lin" valueType="num">
                                      <p:cBhvr additive="base">
                                        <p:cTn id="368" dur="2000" fill="hold"/>
                                        <p:tgtEl>
                                          <p:spTgt spid="70"/>
                                        </p:tgtEl>
                                        <p:attrNameLst>
                                          <p:attrName>style.rotation</p:attrName>
                                        </p:attrNameLst>
                                      </p:cBhvr>
                                      <p:tavLst>
                                        <p:tav tm="0">
                                          <p:val>
                                            <p:fltVal val="720"/>
                                          </p:val>
                                        </p:tav>
                                        <p:tav tm="100000">
                                          <p:val>
                                            <p:fltVal val="0"/>
                                          </p:val>
                                        </p:tav>
                                      </p:tavLst>
                                    </p:anim>
                                    <p:anim calcmode="lin" valueType="num">
                                      <p:cBhvr additive="base">
                                        <p:cTn id="369" dur="2000" fill="hold"/>
                                        <p:tgtEl>
                                          <p:spTgt spid="70"/>
                                        </p:tgtEl>
                                        <p:attrNameLst>
                                          <p:attrName>ppt_h</p:attrName>
                                        </p:attrNameLst>
                                      </p:cBhvr>
                                      <p:tavLst>
                                        <p:tav tm="0">
                                          <p:val>
                                            <p:fltVal val="0"/>
                                          </p:val>
                                        </p:tav>
                                        <p:tav tm="100000">
                                          <p:val>
                                            <p:strVal val="#ppt_h"/>
                                          </p:val>
                                        </p:tav>
                                      </p:tavLst>
                                    </p:anim>
                                    <p:anim calcmode="lin" valueType="num">
                                      <p:cBhvr additive="base">
                                        <p:cTn id="370" dur="2000" fill="hold"/>
                                        <p:tgtEl>
                                          <p:spTgt spid="70"/>
                                        </p:tgtEl>
                                        <p:attrNameLst>
                                          <p:attrName>ppt_w</p:attrName>
                                        </p:attrNameLst>
                                      </p:cBhvr>
                                      <p:tavLst>
                                        <p:tav tm="0">
                                          <p:val>
                                            <p:fltVal val="0"/>
                                          </p:val>
                                        </p:tav>
                                        <p:tav tm="100000">
                                          <p:val>
                                            <p:strVal val="#ppt_w"/>
                                          </p:val>
                                        </p:tav>
                                      </p:tavLst>
                                    </p:anim>
                                  </p:childTnLst>
                                </p:cTn>
                              </p:par>
                              <p:par>
                                <p:cTn id="371" presetID="35" presetClass="entr" presetSubtype="0" fill="hold" grpId="0" nodeType="withEffect">
                                  <p:childTnLst>
                                    <p:set>
                                      <p:cBhvr additive="base">
                                        <p:cTn id="372" dur="1" fill="hold">
                                          <p:stCondLst>
                                            <p:cond delay="0"/>
                                          </p:stCondLst>
                                        </p:cTn>
                                        <p:tgtEl>
                                          <p:spTgt spid="71"/>
                                        </p:tgtEl>
                                        <p:attrNameLst>
                                          <p:attrName>style.visibility</p:attrName>
                                        </p:attrNameLst>
                                      </p:cBhvr>
                                      <p:to>
                                        <p:strVal val="visible"/>
                                      </p:to>
                                    </p:set>
                                    <p:animEffect transition="in" filter="fade">
                                      <p:cBhvr additive="base">
                                        <p:cTn id="373" dur="2000"/>
                                        <p:tgtEl>
                                          <p:spTgt spid="71"/>
                                        </p:tgtEl>
                                      </p:cBhvr>
                                    </p:animEffect>
                                    <p:anim calcmode="lin" valueType="num">
                                      <p:cBhvr additive="base">
                                        <p:cTn id="374" dur="2000" fill="hold"/>
                                        <p:tgtEl>
                                          <p:spTgt spid="71"/>
                                        </p:tgtEl>
                                        <p:attrNameLst>
                                          <p:attrName>style.rotation</p:attrName>
                                        </p:attrNameLst>
                                      </p:cBhvr>
                                      <p:tavLst>
                                        <p:tav tm="0">
                                          <p:val>
                                            <p:fltVal val="720"/>
                                          </p:val>
                                        </p:tav>
                                        <p:tav tm="100000">
                                          <p:val>
                                            <p:fltVal val="0"/>
                                          </p:val>
                                        </p:tav>
                                      </p:tavLst>
                                    </p:anim>
                                    <p:anim calcmode="lin" valueType="num">
                                      <p:cBhvr additive="base">
                                        <p:cTn id="375" dur="2000" fill="hold"/>
                                        <p:tgtEl>
                                          <p:spTgt spid="71"/>
                                        </p:tgtEl>
                                        <p:attrNameLst>
                                          <p:attrName>ppt_h</p:attrName>
                                        </p:attrNameLst>
                                      </p:cBhvr>
                                      <p:tavLst>
                                        <p:tav tm="0">
                                          <p:val>
                                            <p:fltVal val="0"/>
                                          </p:val>
                                        </p:tav>
                                        <p:tav tm="100000">
                                          <p:val>
                                            <p:strVal val="#ppt_h"/>
                                          </p:val>
                                        </p:tav>
                                      </p:tavLst>
                                    </p:anim>
                                    <p:anim calcmode="lin" valueType="num">
                                      <p:cBhvr additive="base">
                                        <p:cTn id="376" dur="2000" fill="hold"/>
                                        <p:tgtEl>
                                          <p:spTgt spid="71"/>
                                        </p:tgtEl>
                                        <p:attrNameLst>
                                          <p:attrName>ppt_w</p:attrName>
                                        </p:attrNameLst>
                                      </p:cBhvr>
                                      <p:tavLst>
                                        <p:tav tm="0">
                                          <p:val>
                                            <p:fltVal val="0"/>
                                          </p:val>
                                        </p:tav>
                                        <p:tav tm="100000">
                                          <p:val>
                                            <p:strVal val="#ppt_w"/>
                                          </p:val>
                                        </p:tav>
                                      </p:tavLst>
                                    </p:anim>
                                  </p:childTnLst>
                                </p:cTn>
                              </p:par>
                              <p:par>
                                <p:cTn id="377" presetID="35" presetClass="entr" presetSubtype="0" fill="hold" grpId="0" nodeType="withEffect">
                                  <p:childTnLst>
                                    <p:set>
                                      <p:cBhvr additive="base">
                                        <p:cTn id="378" dur="1" fill="hold">
                                          <p:stCondLst>
                                            <p:cond delay="0"/>
                                          </p:stCondLst>
                                        </p:cTn>
                                        <p:tgtEl>
                                          <p:spTgt spid="72"/>
                                        </p:tgtEl>
                                        <p:attrNameLst>
                                          <p:attrName>style.visibility</p:attrName>
                                        </p:attrNameLst>
                                      </p:cBhvr>
                                      <p:to>
                                        <p:strVal val="visible"/>
                                      </p:to>
                                    </p:set>
                                    <p:animEffect transition="in" filter="fade">
                                      <p:cBhvr additive="base">
                                        <p:cTn id="379" dur="2000"/>
                                        <p:tgtEl>
                                          <p:spTgt spid="72"/>
                                        </p:tgtEl>
                                      </p:cBhvr>
                                    </p:animEffect>
                                    <p:anim calcmode="lin" valueType="num">
                                      <p:cBhvr additive="base">
                                        <p:cTn id="380" dur="2000" fill="hold"/>
                                        <p:tgtEl>
                                          <p:spTgt spid="72"/>
                                        </p:tgtEl>
                                        <p:attrNameLst>
                                          <p:attrName>style.rotation</p:attrName>
                                        </p:attrNameLst>
                                      </p:cBhvr>
                                      <p:tavLst>
                                        <p:tav tm="0">
                                          <p:val>
                                            <p:fltVal val="720"/>
                                          </p:val>
                                        </p:tav>
                                        <p:tav tm="100000">
                                          <p:val>
                                            <p:fltVal val="0"/>
                                          </p:val>
                                        </p:tav>
                                      </p:tavLst>
                                    </p:anim>
                                    <p:anim calcmode="lin" valueType="num">
                                      <p:cBhvr additive="base">
                                        <p:cTn id="381" dur="2000" fill="hold"/>
                                        <p:tgtEl>
                                          <p:spTgt spid="72"/>
                                        </p:tgtEl>
                                        <p:attrNameLst>
                                          <p:attrName>ppt_h</p:attrName>
                                        </p:attrNameLst>
                                      </p:cBhvr>
                                      <p:tavLst>
                                        <p:tav tm="0">
                                          <p:val>
                                            <p:fltVal val="0"/>
                                          </p:val>
                                        </p:tav>
                                        <p:tav tm="100000">
                                          <p:val>
                                            <p:strVal val="#ppt_h"/>
                                          </p:val>
                                        </p:tav>
                                      </p:tavLst>
                                    </p:anim>
                                    <p:anim calcmode="lin" valueType="num">
                                      <p:cBhvr additive="base">
                                        <p:cTn id="382" dur="2000" fill="hold"/>
                                        <p:tgtEl>
                                          <p:spTgt spid="7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2" grpId="0" animBg="1"/>
      <p:bldP spid="23" grpId="0" animBg="1"/>
      <p:bldP spid="24" grpId="0" animBg="1"/>
      <p:bldP spid="25" grpId="0" animBg="1"/>
      <p:bldP spid="26" grpId="0" animBg="1"/>
      <p:bldP spid="27" grpId="0" animBg="1"/>
      <p:bldP spid="30" grpId="0" animBg="1"/>
      <p:bldP spid="31" grpId="0" animBg="1"/>
      <p:bldP spid="32" grpId="0" animBg="1"/>
      <p:bldP spid="33"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D2C2BF57-89B6-4FFD-89FC-C4FA2E749A44}" type="slidenum">
              <a:rPr lang="en-US" altLang="zh-CN"/>
              <a:pPr/>
              <a:t>37</a:t>
            </a:fld>
            <a:endParaRPr lang="en-US" altLang="zh-CN"/>
          </a:p>
        </p:txBody>
      </p:sp>
      <p:sp>
        <p:nvSpPr>
          <p:cNvPr id="309256" name="Rectangle 8"/>
          <p:cNvSpPr>
            <a:spLocks noChangeArrowheads="1"/>
          </p:cNvSpPr>
          <p:nvPr/>
        </p:nvSpPr>
        <p:spPr bwMode="auto">
          <a:xfrm>
            <a:off x="323850" y="1125538"/>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solidFill>
                  <a:srgbClr val="A50021"/>
                </a:solidFill>
                <a:latin typeface="Times New Roman" panose="02020603050405020304" pitchFamily="18" charset="0"/>
              </a:rPr>
              <a:t>例</a:t>
            </a:r>
            <a:r>
              <a:rPr lang="en-US" altLang="zh-CN" b="1">
                <a:solidFill>
                  <a:srgbClr val="A50021"/>
                </a:solidFill>
                <a:latin typeface="Times New Roman" panose="02020603050405020304" pitchFamily="18" charset="0"/>
              </a:rPr>
              <a:t>2</a:t>
            </a:r>
            <a:r>
              <a:rPr lang="en-US" altLang="zh-CN" b="1">
                <a:latin typeface="Times New Roman" panose="02020603050405020304" pitchFamily="18" charset="0"/>
              </a:rPr>
              <a:t>  </a:t>
            </a:r>
            <a:r>
              <a:rPr lang="zh-CN" altLang="en-US" b="1">
                <a:latin typeface="Times New Roman" panose="02020603050405020304" pitchFamily="18" charset="0"/>
              </a:rPr>
              <a:t>画出</a:t>
            </a:r>
            <a:r>
              <a:rPr lang="en-US" altLang="zh-CN" b="1" i="1">
                <a:latin typeface="Times New Roman" panose="02020603050405020304" pitchFamily="18" charset="0"/>
              </a:rPr>
              <a:t>K</a:t>
            </a:r>
            <a:r>
              <a:rPr lang="en-US" altLang="zh-CN" b="1" baseline="-25000">
                <a:latin typeface="Times New Roman" panose="02020603050405020304" pitchFamily="18" charset="0"/>
              </a:rPr>
              <a:t>4</a:t>
            </a:r>
            <a:r>
              <a:rPr lang="zh-CN" altLang="en-US" b="1">
                <a:latin typeface="Times New Roman" panose="02020603050405020304" pitchFamily="18" charset="0"/>
              </a:rPr>
              <a:t>的所有非同构的生成子图</a:t>
            </a:r>
          </a:p>
        </p:txBody>
      </p:sp>
      <p:pic>
        <p:nvPicPr>
          <p:cNvPr id="309257" name="Picture 9" descr="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89138"/>
            <a:ext cx="8280400" cy="3808412"/>
          </a:xfrm>
          <a:prstGeom prst="rect">
            <a:avLst/>
          </a:prstGeom>
          <a:noFill/>
          <a:extLst>
            <a:ext uri="{909E8E84-426E-40DD-AFC4-6F175D3DCCD1}">
              <a14:hiddenFill xmlns:a14="http://schemas.microsoft.com/office/drawing/2010/main">
                <a:solidFill>
                  <a:srgbClr val="FFFFFF"/>
                </a:solidFill>
              </a14:hiddenFill>
            </a:ext>
          </a:extLst>
        </p:spPr>
      </p:pic>
      <p:sp>
        <p:nvSpPr>
          <p:cNvPr id="309259"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a:t>
            </a:r>
          </a:p>
        </p:txBody>
      </p:sp>
      <p:sp>
        <p:nvSpPr>
          <p:cNvPr id="6" name="文本框 5">
            <a:extLst>
              <a:ext uri="{FF2B5EF4-FFF2-40B4-BE49-F238E27FC236}">
                <a16:creationId xmlns:a16="http://schemas.microsoft.com/office/drawing/2014/main" id="{A1BFC886-2F28-4F0E-8643-6C33036D89D8}"/>
              </a:ext>
            </a:extLst>
          </p:cNvPr>
          <p:cNvSpPr txBox="1"/>
          <p:nvPr/>
        </p:nvSpPr>
        <p:spPr>
          <a:xfrm>
            <a:off x="898922" y="1486586"/>
            <a:ext cx="424914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个节点的完全图（节点两两相邻）</a:t>
            </a:r>
          </a:p>
        </p:txBody>
      </p:sp>
      <p:sp>
        <p:nvSpPr>
          <p:cNvPr id="8" name="文本框 7">
            <a:extLst>
              <a:ext uri="{FF2B5EF4-FFF2-40B4-BE49-F238E27FC236}">
                <a16:creationId xmlns:a16="http://schemas.microsoft.com/office/drawing/2014/main" id="{F765ACE9-227F-4359-BFBD-56E9CEA88075}"/>
              </a:ext>
            </a:extLst>
          </p:cNvPr>
          <p:cNvSpPr txBox="1"/>
          <p:nvPr/>
        </p:nvSpPr>
        <p:spPr>
          <a:xfrm>
            <a:off x="0" y="6457890"/>
            <a:ext cx="418491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只有正中间的一个是自补图</a:t>
            </a:r>
          </a:p>
        </p:txBody>
      </p:sp>
    </p:spTree>
    <p:extLst>
      <p:ext uri="{BB962C8B-B14F-4D97-AF65-F5344CB8AC3E}">
        <p14:creationId xmlns:p14="http://schemas.microsoft.com/office/powerpoint/2010/main" val="21498679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p:cNvSpPr>
            <a:spLocks noGrp="1"/>
          </p:cNvSpPr>
          <p:nvPr>
            <p:ph type="sldNum" sz="quarter" idx="12"/>
          </p:nvPr>
        </p:nvSpPr>
        <p:spPr/>
        <p:txBody>
          <a:bodyPr/>
          <a:lstStyle/>
          <a:p>
            <a:fld id="{FF95120B-464C-489A-9479-1272F1135852}" type="slidenum">
              <a:rPr lang="en-US" altLang="zh-CN"/>
              <a:pPr/>
              <a:t>38</a:t>
            </a:fld>
            <a:endParaRPr lang="en-US" altLang="zh-CN"/>
          </a:p>
        </p:txBody>
      </p:sp>
      <p:sp>
        <p:nvSpPr>
          <p:cNvPr id="311311" name="Rectangle 15"/>
          <p:cNvSpPr>
            <a:spLocks noGrp="1" noChangeArrowheads="1"/>
          </p:cNvSpPr>
          <p:nvPr>
            <p:ph type="title"/>
          </p:nvPr>
        </p:nvSpPr>
        <p:spPr/>
        <p:txBody>
          <a:bodyPr/>
          <a:lstStyle/>
          <a:p>
            <a:pPr algn="ctr"/>
            <a:r>
              <a:rPr lang="zh-CN" altLang="en-US" sz="3600">
                <a:latin typeface="Times New Roman" panose="02020603050405020304" pitchFamily="18" charset="0"/>
              </a:rPr>
              <a:t>补图</a:t>
            </a:r>
          </a:p>
        </p:txBody>
      </p:sp>
      <mc:AlternateContent xmlns:mc="http://schemas.openxmlformats.org/markup-compatibility/2006" xmlns:a14="http://schemas.microsoft.com/office/drawing/2010/main">
        <mc:Choice Requires="a14">
          <p:sp>
            <p:nvSpPr>
              <p:cNvPr id="311304" name="Rectangle 8"/>
              <p:cNvSpPr>
                <a:spLocks noGrp="1" noChangeArrowheads="1"/>
              </p:cNvSpPr>
              <p:nvPr>
                <p:ph type="body" sz="half" idx="1"/>
              </p:nvPr>
            </p:nvSpPr>
            <p:spPr>
              <a:xfrm>
                <a:off x="395288" y="1196975"/>
                <a:ext cx="8002587" cy="4525963"/>
              </a:xfrm>
            </p:spPr>
            <p:txBody>
              <a:bodyPr/>
              <a:lstStyle/>
              <a:p>
                <a:pPr marL="0" indent="0">
                  <a:lnSpc>
                    <a:spcPct val="12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14.27</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a:t>
                </a:r>
                <a:r>
                  <a:rPr lang="en-US" altLang="zh-CN" i="1" dirty="0">
                    <a:latin typeface="Times New Roman" panose="02020603050405020304" pitchFamily="18" charset="0"/>
                  </a:rPr>
                  <a:t>n</a:t>
                </a:r>
                <a:r>
                  <a:rPr lang="zh-CN" altLang="en-US" dirty="0">
                    <a:latin typeface="Times New Roman" panose="02020603050405020304" pitchFamily="18" charset="0"/>
                  </a:rPr>
                  <a:t>阶无向简单图</a:t>
                </a:r>
                <a:r>
                  <a:rPr lang="en-US" altLang="zh-CN" dirty="0">
                    <a:latin typeface="Times New Roman" panose="02020603050405020304" pitchFamily="18" charset="0"/>
                  </a:rPr>
                  <a:t>, </a:t>
                </a:r>
                <a:r>
                  <a:rPr lang="zh-CN" altLang="en-US" dirty="0">
                    <a:latin typeface="Times New Roman" panose="02020603050405020304" pitchFamily="18" charset="0"/>
                  </a:rPr>
                  <a:t>以</a:t>
                </a:r>
                <a:r>
                  <a:rPr lang="en-US" altLang="zh-CN" i="1" dirty="0">
                    <a:latin typeface="Times New Roman" panose="02020603050405020304" pitchFamily="18" charset="0"/>
                  </a:rPr>
                  <a:t>V</a:t>
                </a:r>
                <a:r>
                  <a:rPr lang="zh-CN" altLang="en-US" dirty="0">
                    <a:latin typeface="Times New Roman" panose="02020603050405020304" pitchFamily="18" charset="0"/>
                  </a:rPr>
                  <a:t>为顶点集</a:t>
                </a:r>
                <a:r>
                  <a:rPr lang="en-US" altLang="zh-CN" dirty="0">
                    <a:latin typeface="Times New Roman" panose="02020603050405020304" pitchFamily="18" charset="0"/>
                  </a:rPr>
                  <a:t>, </a:t>
                </a:r>
                <a:r>
                  <a:rPr lang="zh-CN" altLang="en-US" dirty="0">
                    <a:latin typeface="Times New Roman" panose="02020603050405020304" pitchFamily="18" charset="0"/>
                  </a:rPr>
                  <a:t>以所有使</a:t>
                </a:r>
                <a:r>
                  <a:rPr lang="en-US" altLang="zh-CN" i="1" dirty="0">
                    <a:latin typeface="Times New Roman" panose="02020603050405020304" pitchFamily="18" charset="0"/>
                  </a:rPr>
                  <a:t>G</a:t>
                </a:r>
                <a:r>
                  <a:rPr lang="zh-CN" altLang="en-US" dirty="0">
                    <a:latin typeface="Times New Roman" panose="02020603050405020304" pitchFamily="18" charset="0"/>
                  </a:rPr>
                  <a:t>成为完全图</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的添加边组成的集合为边集的图</a:t>
                </a:r>
                <a:r>
                  <a:rPr lang="en-US" altLang="zh-CN" dirty="0">
                    <a:latin typeface="Times New Roman" panose="02020603050405020304" pitchFamily="18" charset="0"/>
                  </a:rPr>
                  <a:t>, </a:t>
                </a:r>
                <a:r>
                  <a:rPr lang="zh-CN" altLang="en-US" dirty="0">
                    <a:latin typeface="Times New Roman" panose="02020603050405020304" pitchFamily="18" charset="0"/>
                  </a:rPr>
                  <a:t>称为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补图</a:t>
                </a:r>
                <a:r>
                  <a:rPr lang="en-US" altLang="zh-CN" dirty="0">
                    <a:latin typeface="Times New Roman" panose="02020603050405020304" pitchFamily="18" charset="0"/>
                  </a:rPr>
                  <a:t>, </a:t>
                </a:r>
                <a:r>
                  <a:rPr lang="zh-CN" altLang="en-US" dirty="0">
                    <a:latin typeface="Times New Roman" panose="02020603050405020304" pitchFamily="18" charset="0"/>
                  </a:rPr>
                  <a:t>记作</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𝑮</m:t>
                        </m:r>
                      </m:e>
                    </m:acc>
                  </m:oMath>
                </a14:m>
                <a:r>
                  <a:rPr lang="en-US" altLang="zh-CN" dirty="0">
                    <a:latin typeface="Times New Roman" panose="02020603050405020304" pitchFamily="18" charset="0"/>
                  </a:rPr>
                  <a:t>.</a:t>
                </a:r>
              </a:p>
              <a:p>
                <a:pPr marL="0" indent="0">
                  <a:lnSpc>
                    <a:spcPct val="120000"/>
                  </a:lnSpc>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𝑮</m:t>
                        </m:r>
                      </m:e>
                    </m:acc>
                  </m:oMath>
                </a14:m>
                <a:r>
                  <a:rPr lang="en-US" altLang="zh-CN" dirty="0">
                    <a:latin typeface="Times New Roman" panose="02020603050405020304" pitchFamily="18" charset="0"/>
                  </a:rPr>
                  <a:t>, </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自补图</a:t>
                </a:r>
                <a:r>
                  <a:rPr lang="en-US" altLang="zh-CN" dirty="0">
                    <a:latin typeface="Times New Roman" panose="02020603050405020304" pitchFamily="18" charset="0"/>
                  </a:rPr>
                  <a:t>. </a:t>
                </a:r>
              </a:p>
              <a:p>
                <a:pPr marL="0" indent="0">
                  <a:lnSpc>
                    <a:spcPct val="120000"/>
                  </a:lnSpc>
                </a:pP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相对于</a:t>
                </a:r>
                <a:r>
                  <a:rPr lang="en-US" altLang="zh-CN" i="1" dirty="0">
                    <a:latin typeface="Times New Roman" panose="02020603050405020304" pitchFamily="18" charset="0"/>
                  </a:rPr>
                  <a:t>K</a:t>
                </a:r>
                <a:r>
                  <a:rPr lang="en-US" altLang="zh-CN" baseline="-25000" dirty="0">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求上面图中所有图的补图，并指出哪些是自补图</a:t>
                </a:r>
                <a:r>
                  <a:rPr lang="en-US" altLang="zh-CN" dirty="0">
                    <a:latin typeface="Times New Roman" panose="02020603050405020304" pitchFamily="18" charset="0"/>
                  </a:rPr>
                  <a:t>.</a:t>
                </a:r>
              </a:p>
              <a:p>
                <a:pPr marL="0" indent="0">
                  <a:lnSpc>
                    <a:spcPct val="120000"/>
                  </a:lnSpc>
                </a:pP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问：互为自补图的两个图的边数有何关系？</a:t>
                </a:r>
              </a:p>
            </p:txBody>
          </p:sp>
        </mc:Choice>
        <mc:Fallback xmlns="">
          <p:sp>
            <p:nvSpPr>
              <p:cNvPr id="311304" name="Rectangle 8"/>
              <p:cNvSpPr>
                <a:spLocks noGrp="1" noRot="1" noChangeAspect="1" noMove="1" noResize="1" noEditPoints="1" noAdjustHandles="1" noChangeArrowheads="1" noChangeShapeType="1" noTextEdit="1"/>
              </p:cNvSpPr>
              <p:nvPr>
                <p:ph type="body" sz="half" idx="1"/>
              </p:nvPr>
            </p:nvSpPr>
            <p:spPr>
              <a:xfrm>
                <a:off x="395288" y="1196975"/>
                <a:ext cx="8002587" cy="4525963"/>
              </a:xfrm>
              <a:blipFill>
                <a:blip r:embed="rId3"/>
                <a:stretch>
                  <a:fillRect l="-1219" t="-808" r="-1980"/>
                </a:stretch>
              </a:blipFill>
            </p:spPr>
            <p:txBody>
              <a:bodyPr/>
              <a:lstStyle/>
              <a:p>
                <a:r>
                  <a:rPr lang="zh-CN" altLang="en-US">
                    <a:noFill/>
                  </a:rPr>
                  <a:t> </a:t>
                </a:r>
              </a:p>
            </p:txBody>
          </p:sp>
        </mc:Fallback>
      </mc:AlternateContent>
      <p:sp>
        <p:nvSpPr>
          <p:cNvPr id="3113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文本框 9">
            <a:extLst>
              <a:ext uri="{FF2B5EF4-FFF2-40B4-BE49-F238E27FC236}">
                <a16:creationId xmlns:a16="http://schemas.microsoft.com/office/drawing/2014/main" id="{71832010-E70C-47D6-9A0D-101123461CBB}"/>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求补图即非对角线元素全部取反（</a:t>
            </a:r>
            <a:r>
              <a:rPr lang="en-US" altLang="zh-CN" sz="2000" dirty="0">
                <a:solidFill>
                  <a:srgbClr val="FF9900"/>
                </a:solidFill>
                <a:latin typeface="Times New Roman" panose="02020603050405020304" pitchFamily="18" charset="0"/>
              </a:rPr>
              <a:t>x←1−x</a:t>
            </a:r>
            <a:r>
              <a:rPr lang="zh-CN" altLang="en-US" sz="2000" dirty="0">
                <a:solidFill>
                  <a:srgbClr val="FF9900"/>
                </a:solidFill>
                <a:latin typeface="Times New Roman" panose="02020603050405020304" pitchFamily="18" charset="0"/>
              </a:rPr>
              <a:t>）</a:t>
            </a:r>
          </a:p>
        </p:txBody>
      </p:sp>
      <p:sp>
        <p:nvSpPr>
          <p:cNvPr id="7" name="文本框 6">
            <a:extLst>
              <a:ext uri="{FF2B5EF4-FFF2-40B4-BE49-F238E27FC236}">
                <a16:creationId xmlns:a16="http://schemas.microsoft.com/office/drawing/2014/main" id="{71832010-E70C-47D6-9A0D-101123461CBB}"/>
              </a:ext>
            </a:extLst>
          </p:cNvPr>
          <p:cNvSpPr txBox="1"/>
          <p:nvPr/>
        </p:nvSpPr>
        <p:spPr>
          <a:xfrm>
            <a:off x="0" y="6457890"/>
            <a:ext cx="4860032"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显然相等，且等于</a:t>
            </a:r>
            <a:r>
              <a:rPr lang="en-US" altLang="zh-CN" sz="2000" dirty="0">
                <a:solidFill>
                  <a:srgbClr val="FF9900"/>
                </a:solidFill>
                <a:latin typeface="Times New Roman" panose="02020603050405020304" pitchFamily="18" charset="0"/>
              </a:rPr>
              <a:t>m/2</a:t>
            </a:r>
            <a:endParaRPr lang="zh-CN" altLang="en-US" sz="2000" dirty="0">
              <a:solidFill>
                <a:srgbClr val="FF99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F448290-8BB2-47F6-B1A2-42E6A88D930A}"/>
                  </a:ext>
                </a:extLst>
              </p:cNvPr>
              <p:cNvSpPr txBox="1"/>
              <p:nvPr/>
            </p:nvSpPr>
            <p:spPr>
              <a:xfrm>
                <a:off x="3969296" y="2132856"/>
                <a:ext cx="2969096" cy="400815"/>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对</a:t>
                </a:r>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阶图，</a:t>
                </a:r>
                <a:r>
                  <a:rPr lang="zh-CN" altLang="en-US" sz="2000" dirty="0">
                    <a:solidFill>
                      <a:srgbClr val="FF9900"/>
                    </a:solidFill>
                  </a:rPr>
                  <a:t> </a:t>
                </a:r>
                <a14:m>
                  <m:oMath xmlns:m="http://schemas.openxmlformats.org/officeDocument/2006/math">
                    <m:acc>
                      <m:accPr>
                        <m:chr m:val="̅"/>
                        <m:ctrlPr>
                          <a:rPr lang="zh-CN" altLang="en-US" sz="2000" i="1">
                            <a:solidFill>
                              <a:srgbClr val="FF9900"/>
                            </a:solidFill>
                            <a:latin typeface="Cambria Math" panose="02040503050406030204" pitchFamily="18" charset="0"/>
                          </a:rPr>
                        </m:ctrlPr>
                      </m:accPr>
                      <m:e>
                        <m:r>
                          <a:rPr lang="en-US" altLang="zh-CN" sz="2000" b="1" i="1">
                            <a:solidFill>
                              <a:srgbClr val="FF9900"/>
                            </a:solidFill>
                            <a:latin typeface="Cambria Math" panose="02040503050406030204" pitchFamily="18" charset="0"/>
                          </a:rPr>
                          <m:t>𝑮</m:t>
                        </m:r>
                      </m:e>
                    </m:acc>
                    <m:r>
                      <a:rPr lang="en-US" altLang="zh-CN" sz="2000" b="1" i="1" smtClean="0">
                        <a:solidFill>
                          <a:srgbClr val="FF9900"/>
                        </a:solidFill>
                        <a:latin typeface="Cambria Math" panose="02040503050406030204" pitchFamily="18" charset="0"/>
                      </a:rPr>
                      <m:t>=</m:t>
                    </m:r>
                    <m:sSub>
                      <m:sSubPr>
                        <m:ctrlPr>
                          <a:rPr lang="en-US" altLang="zh-CN" sz="2000" b="1" i="1" smtClean="0">
                            <a:solidFill>
                              <a:srgbClr val="FF9900"/>
                            </a:solidFill>
                            <a:latin typeface="Cambria Math" panose="02040503050406030204" pitchFamily="18" charset="0"/>
                          </a:rPr>
                        </m:ctrlPr>
                      </m:sSubPr>
                      <m:e>
                        <m:r>
                          <a:rPr lang="en-US" altLang="zh-CN" sz="2000" b="1" i="1" smtClean="0">
                            <a:solidFill>
                              <a:srgbClr val="FF9900"/>
                            </a:solidFill>
                            <a:latin typeface="Cambria Math" panose="02040503050406030204" pitchFamily="18" charset="0"/>
                          </a:rPr>
                          <m:t>𝑲</m:t>
                        </m:r>
                      </m:e>
                      <m:sub>
                        <m:r>
                          <a:rPr lang="en-US" altLang="zh-CN" sz="2000" b="1" i="1" smtClean="0">
                            <a:solidFill>
                              <a:srgbClr val="FF9900"/>
                            </a:solidFill>
                            <a:latin typeface="Cambria Math" panose="02040503050406030204" pitchFamily="18" charset="0"/>
                          </a:rPr>
                          <m:t>𝒏</m:t>
                        </m:r>
                      </m:sub>
                    </m:sSub>
                    <m:r>
                      <a:rPr lang="en-US" altLang="zh-CN" sz="2000" b="1" i="1" smtClean="0">
                        <a:solidFill>
                          <a:srgbClr val="FF9900"/>
                        </a:solidFill>
                        <a:latin typeface="Cambria Math" panose="02040503050406030204" pitchFamily="18" charset="0"/>
                      </a:rPr>
                      <m:t>−</m:t>
                    </m:r>
                    <m:r>
                      <a:rPr lang="en-US" altLang="zh-CN" sz="2000" b="1" i="1" smtClean="0">
                        <a:solidFill>
                          <a:srgbClr val="FF9900"/>
                        </a:solidFill>
                        <a:latin typeface="Cambria Math" panose="02040503050406030204" pitchFamily="18" charset="0"/>
                      </a:rPr>
                      <m:t>𝑮</m:t>
                    </m:r>
                  </m:oMath>
                </a14:m>
                <a:endParaRPr lang="zh-CN" altLang="en-US" sz="2000" dirty="0">
                  <a:solidFill>
                    <a:srgbClr val="FF9900"/>
                  </a:solidFill>
                  <a:latin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7F448290-8BB2-47F6-B1A2-42E6A88D930A}"/>
                  </a:ext>
                </a:extLst>
              </p:cNvPr>
              <p:cNvSpPr txBox="1">
                <a:spLocks noRot="1" noChangeAspect="1" noMove="1" noResize="1" noEditPoints="1" noAdjustHandles="1" noChangeArrowheads="1" noChangeShapeType="1" noTextEdit="1"/>
              </p:cNvSpPr>
              <p:nvPr/>
            </p:nvSpPr>
            <p:spPr>
              <a:xfrm>
                <a:off x="3969296" y="2132856"/>
                <a:ext cx="2969096" cy="400815"/>
              </a:xfrm>
              <a:prstGeom prst="rect">
                <a:avLst/>
              </a:prstGeom>
              <a:blipFill>
                <a:blip r:embed="rId4"/>
                <a:stretch>
                  <a:fillRect l="-2053" t="-10606" b="-28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384899"/>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p:cNvSpPr>
            <a:spLocks noGrp="1"/>
          </p:cNvSpPr>
          <p:nvPr>
            <p:ph type="sldNum" sz="quarter" idx="12"/>
          </p:nvPr>
        </p:nvSpPr>
        <p:spPr/>
        <p:txBody>
          <a:bodyPr/>
          <a:lstStyle/>
          <a:p>
            <a:fld id="{FF95120B-464C-489A-9479-1272F1135852}" type="slidenum">
              <a:rPr lang="en-US" altLang="zh-CN"/>
              <a:pPr/>
              <a:t>39</a:t>
            </a:fld>
            <a:endParaRPr lang="en-US" altLang="zh-CN"/>
          </a:p>
        </p:txBody>
      </p:sp>
      <p:sp>
        <p:nvSpPr>
          <p:cNvPr id="311311" name="Rectangle 15"/>
          <p:cNvSpPr>
            <a:spLocks noGrp="1" noChangeArrowheads="1"/>
          </p:cNvSpPr>
          <p:nvPr>
            <p:ph type="title"/>
          </p:nvPr>
        </p:nvSpPr>
        <p:spPr/>
        <p:txBody>
          <a:bodyPr/>
          <a:lstStyle/>
          <a:p>
            <a:pPr algn="ctr"/>
            <a:r>
              <a:rPr lang="zh-CN" altLang="en-US" sz="3600" dirty="0">
                <a:latin typeface="Times New Roman" panose="02020603050405020304" pitchFamily="18" charset="0"/>
              </a:rPr>
              <a:t>补图的应用</a:t>
            </a:r>
          </a:p>
        </p:txBody>
      </p:sp>
      <p:sp>
        <p:nvSpPr>
          <p:cNvPr id="311304" name="Rectangle 8"/>
          <p:cNvSpPr>
            <a:spLocks noGrp="1" noChangeArrowheads="1"/>
          </p:cNvSpPr>
          <p:nvPr>
            <p:ph type="body" sz="half" idx="1"/>
          </p:nvPr>
        </p:nvSpPr>
        <p:spPr>
          <a:xfrm>
            <a:off x="395288" y="1196975"/>
            <a:ext cx="8002587" cy="4525963"/>
          </a:xfrm>
        </p:spPr>
        <p:txBody>
          <a:bodyPr/>
          <a:lstStyle/>
          <a:p>
            <a:pPr marL="0" indent="0">
              <a:lnSpc>
                <a:spcPct val="120000"/>
              </a:lnSpc>
            </a:pPr>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1</a:t>
            </a:r>
            <a:r>
              <a:rPr lang="zh-CN" altLang="en-US" dirty="0">
                <a:solidFill>
                  <a:srgbClr val="A50021"/>
                </a:solidFill>
                <a:latin typeface="Times New Roman" panose="02020603050405020304" pitchFamily="18" charset="0"/>
              </a:rPr>
              <a:t>*  </a:t>
            </a:r>
            <a:r>
              <a:rPr lang="zh-CN" altLang="en-US" dirty="0">
                <a:latin typeface="Times New Roman" panose="02020603050405020304" pitchFamily="18" charset="0"/>
              </a:rPr>
              <a:t>试证明</a:t>
            </a:r>
            <a:r>
              <a:rPr lang="en-US" altLang="zh-CN" dirty="0">
                <a:latin typeface="Times New Roman" panose="02020603050405020304" pitchFamily="18" charset="0"/>
              </a:rPr>
              <a:t>6</a:t>
            </a:r>
            <a:r>
              <a:rPr lang="zh-CN" altLang="en-US" dirty="0">
                <a:latin typeface="Times New Roman" panose="02020603050405020304" pitchFamily="18" charset="0"/>
              </a:rPr>
              <a:t>个人中</a:t>
            </a:r>
            <a:r>
              <a:rPr lang="en-US" altLang="zh-CN" dirty="0">
                <a:latin typeface="Times New Roman" panose="02020603050405020304" pitchFamily="18" charset="0"/>
              </a:rPr>
              <a:t>, </a:t>
            </a:r>
            <a:r>
              <a:rPr lang="zh-CN" altLang="en-US" dirty="0">
                <a:latin typeface="Times New Roman" panose="02020603050405020304" pitchFamily="18" charset="0"/>
              </a:rPr>
              <a:t>总会有</a:t>
            </a:r>
            <a:r>
              <a:rPr lang="en-US" altLang="zh-CN" dirty="0">
                <a:latin typeface="Times New Roman" panose="02020603050405020304" pitchFamily="18" charset="0"/>
              </a:rPr>
              <a:t>3</a:t>
            </a:r>
            <a:r>
              <a:rPr lang="zh-CN" altLang="en-US" dirty="0">
                <a:latin typeface="Times New Roman" panose="02020603050405020304" pitchFamily="18" charset="0"/>
              </a:rPr>
              <a:t>个人同龄或互不同龄</a:t>
            </a:r>
            <a:r>
              <a:rPr lang="en-US" altLang="zh-CN"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将每个人用一个节点表示</a:t>
            </a:r>
            <a:r>
              <a:rPr lang="en-US" altLang="zh-CN" dirty="0">
                <a:latin typeface="Times New Roman" panose="02020603050405020304" pitchFamily="18" charset="0"/>
              </a:rPr>
              <a:t>, </a:t>
            </a:r>
            <a:r>
              <a:rPr lang="zh-CN" altLang="en-US" dirty="0">
                <a:latin typeface="Times New Roman" panose="02020603050405020304" pitchFamily="18" charset="0"/>
              </a:rPr>
              <a:t>两个人同龄则连一条边</a:t>
            </a:r>
            <a:r>
              <a:rPr lang="en-US" altLang="zh-CN" dirty="0">
                <a:latin typeface="Times New Roman" panose="02020603050405020304" pitchFamily="18" charset="0"/>
              </a:rPr>
              <a:t>, </a:t>
            </a:r>
            <a:r>
              <a:rPr lang="zh-CN" altLang="en-US" dirty="0">
                <a:latin typeface="Times New Roman" panose="02020603050405020304" pitchFamily="18" charset="0"/>
              </a:rPr>
              <a:t>得到一个无向图</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zh-CN" altLang="en-US" dirty="0">
                <a:latin typeface="Times New Roman" panose="02020603050405020304" pitchFamily="18" charset="0"/>
              </a:rPr>
              <a:t>原命题可转换为图</a:t>
            </a:r>
            <a:r>
              <a:rPr lang="en-US" altLang="zh-CN" i="1" dirty="0">
                <a:latin typeface="Times New Roman" panose="02020603050405020304" pitchFamily="18" charset="0"/>
              </a:rPr>
              <a:t>G</a:t>
            </a:r>
            <a:r>
              <a:rPr lang="zh-CN" altLang="en-US" dirty="0">
                <a:latin typeface="Times New Roman" panose="02020603050405020304" pitchFamily="18" charset="0"/>
              </a:rPr>
              <a:t>或其补图</a:t>
            </a:r>
            <a:r>
              <a:rPr lang="en-US" altLang="zh-CN" i="1" dirty="0">
                <a:latin typeface="Times New Roman" panose="02020603050405020304" pitchFamily="18" charset="0"/>
              </a:rPr>
              <a:t>G’</a:t>
            </a:r>
            <a:r>
              <a:rPr lang="zh-CN" altLang="en-US" dirty="0">
                <a:latin typeface="Times New Roman" panose="02020603050405020304" pitchFamily="18" charset="0"/>
              </a:rPr>
              <a:t>上总是存在</a:t>
            </a:r>
            <a:r>
              <a:rPr lang="en-US" altLang="zh-CN" dirty="0">
                <a:latin typeface="Times New Roman" panose="02020603050405020304" pitchFamily="18" charset="0"/>
              </a:rPr>
              <a:t>3</a:t>
            </a:r>
            <a:r>
              <a:rPr lang="zh-CN" altLang="en-US" dirty="0">
                <a:latin typeface="Times New Roman" panose="02020603050405020304" pitchFamily="18" charset="0"/>
              </a:rPr>
              <a:t>个节点的完全子图</a:t>
            </a:r>
            <a:r>
              <a:rPr lang="en-US" altLang="zh-CN" dirty="0">
                <a:latin typeface="Times New Roman" panose="02020603050405020304" pitchFamily="18" charset="0"/>
              </a:rPr>
              <a:t>. </a:t>
            </a:r>
            <a:r>
              <a:rPr lang="zh-CN" altLang="en-US" dirty="0">
                <a:latin typeface="Times New Roman" panose="02020603050405020304" pitchFamily="18" charset="0"/>
              </a:rPr>
              <a:t>画出完全图</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的所有子图及其补图即可观察到命题成立</a:t>
            </a:r>
            <a:r>
              <a:rPr lang="en-US" altLang="zh-CN" dirty="0">
                <a:latin typeface="Times New Roman" panose="02020603050405020304" pitchFamily="18" charset="0"/>
              </a:rPr>
              <a:t>.</a:t>
            </a:r>
            <a:br>
              <a:rPr lang="en-US" altLang="zh-CN" dirty="0">
                <a:latin typeface="Times New Roman" panose="02020603050405020304" pitchFamily="18" charset="0"/>
              </a:rPr>
            </a:br>
            <a:br>
              <a:rPr lang="en-US" altLang="zh-CN" dirty="0">
                <a:latin typeface="Times New Roman" panose="02020603050405020304" pitchFamily="18" charset="0"/>
              </a:rPr>
            </a:br>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考虑完全图</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的节点</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与另外</a:t>
            </a:r>
            <a:r>
              <a:rPr lang="en-US" altLang="zh-CN" dirty="0">
                <a:latin typeface="Times New Roman" panose="02020603050405020304" pitchFamily="18" charset="0"/>
              </a:rPr>
              <a:t>5</a:t>
            </a:r>
            <a:r>
              <a:rPr lang="zh-CN" altLang="en-US" dirty="0">
                <a:latin typeface="Times New Roman" panose="02020603050405020304" pitchFamily="18" charset="0"/>
              </a:rPr>
              <a:t>个节点间均有边</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的子图</a:t>
            </a:r>
            <a:r>
              <a:rPr lang="en-US" altLang="zh-CN" i="1" dirty="0">
                <a:latin typeface="Times New Roman" panose="02020603050405020304" pitchFamily="18" charset="0"/>
              </a:rPr>
              <a:t>G</a:t>
            </a:r>
            <a:r>
              <a:rPr lang="zh-CN" altLang="en-US" dirty="0">
                <a:latin typeface="Times New Roman" panose="02020603050405020304" pitchFamily="18" charset="0"/>
              </a:rPr>
              <a:t>或其补图</a:t>
            </a:r>
            <a:r>
              <a:rPr lang="en-US" altLang="zh-CN" i="1" dirty="0">
                <a:latin typeface="Times New Roman" panose="02020603050405020304" pitchFamily="18" charset="0"/>
              </a:rPr>
              <a:t>G’</a:t>
            </a:r>
            <a:r>
              <a:rPr lang="zh-CN" altLang="en-US" dirty="0">
                <a:latin typeface="Times New Roman" panose="02020603050405020304" pitchFamily="18" charset="0"/>
              </a:rPr>
              <a:t>上至少有</a:t>
            </a:r>
            <a:r>
              <a:rPr lang="en-US" altLang="zh-CN" dirty="0">
                <a:latin typeface="Times New Roman" panose="02020603050405020304" pitchFamily="18" charset="0"/>
              </a:rPr>
              <a:t>3</a:t>
            </a:r>
            <a:r>
              <a:rPr lang="zh-CN" altLang="en-US" dirty="0">
                <a:latin typeface="Times New Roman" panose="02020603050405020304" pitchFamily="18" charset="0"/>
              </a:rPr>
              <a:t>条边</a:t>
            </a:r>
            <a:r>
              <a:rPr lang="en-US" altLang="zh-CN" dirty="0">
                <a:latin typeface="Times New Roman" panose="02020603050405020304" pitchFamily="18" charset="0"/>
              </a:rPr>
              <a:t>, </a:t>
            </a:r>
            <a:r>
              <a:rPr lang="zh-CN" altLang="en-US" dirty="0">
                <a:latin typeface="Times New Roman" panose="02020603050405020304" pitchFamily="18" charset="0"/>
              </a:rPr>
              <a:t>设为</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zh-CN" altLang="en-US" dirty="0">
                <a:latin typeface="Times New Roman" panose="02020603050405020304" pitchFamily="18" charset="0"/>
              </a:rPr>
              <a:t>间无边</a:t>
            </a:r>
            <a:r>
              <a:rPr lang="en-US" altLang="zh-CN" dirty="0">
                <a:latin typeface="Times New Roman" panose="02020603050405020304" pitchFamily="18" charset="0"/>
              </a:rPr>
              <a:t>, </a:t>
            </a:r>
            <a:r>
              <a:rPr lang="zh-CN" altLang="en-US" dirty="0">
                <a:latin typeface="Times New Roman" panose="02020603050405020304" pitchFamily="18" charset="0"/>
              </a:rPr>
              <a:t>则此</a:t>
            </a:r>
            <a:r>
              <a:rPr lang="en-US" altLang="zh-CN" dirty="0">
                <a:latin typeface="Times New Roman" panose="02020603050405020304" pitchFamily="18" charset="0"/>
              </a:rPr>
              <a:t>3</a:t>
            </a:r>
            <a:r>
              <a:rPr lang="zh-CN" altLang="en-US" dirty="0">
                <a:latin typeface="Times New Roman" panose="02020603050405020304" pitchFamily="18" charset="0"/>
              </a:rPr>
              <a:t>人互不同龄</a:t>
            </a:r>
            <a:r>
              <a:rPr lang="en-US" altLang="zh-CN" dirty="0">
                <a:latin typeface="Times New Roman" panose="02020603050405020304" pitchFamily="18" charset="0"/>
              </a:rPr>
              <a:t>; </a:t>
            </a:r>
            <a:r>
              <a:rPr lang="zh-CN" altLang="en-US" dirty="0">
                <a:latin typeface="Times New Roman" panose="02020603050405020304" pitchFamily="18" charset="0"/>
              </a:rPr>
              <a:t>若其中有一条边</a:t>
            </a:r>
            <a:r>
              <a:rPr lang="en-US" altLang="zh-CN" dirty="0">
                <a:latin typeface="Times New Roman" panose="02020603050405020304" pitchFamily="18" charset="0"/>
              </a:rPr>
              <a:t>, </a:t>
            </a:r>
            <a:r>
              <a:rPr lang="zh-CN" altLang="en-US" dirty="0">
                <a:latin typeface="Times New Roman" panose="02020603050405020304" pitchFamily="18" charset="0"/>
              </a:rPr>
              <a:t>假设为</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zh-CN" altLang="en-US" dirty="0">
                <a:latin typeface="Times New Roman" panose="02020603050405020304" pitchFamily="18" charset="0"/>
              </a:rPr>
              <a:t>三人同龄</a:t>
            </a: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
        <p:nvSpPr>
          <p:cNvPr id="3113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文本框 5">
            <a:extLst>
              <a:ext uri="{FF2B5EF4-FFF2-40B4-BE49-F238E27FC236}">
                <a16:creationId xmlns:a16="http://schemas.microsoft.com/office/drawing/2014/main" id="{C9A695B0-9347-481E-A439-CA35FA1BAFE2}"/>
              </a:ext>
            </a:extLst>
          </p:cNvPr>
          <p:cNvSpPr txBox="1"/>
          <p:nvPr/>
        </p:nvSpPr>
        <p:spPr>
          <a:xfrm>
            <a:off x="3059832" y="5137051"/>
            <a:ext cx="1872208"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0/5</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1/4</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2/3</a:t>
            </a:r>
            <a:endParaRPr lang="zh-CN" altLang="en-US" sz="2000" dirty="0">
              <a:solidFill>
                <a:srgbClr val="FF9900"/>
              </a:solidFill>
              <a:latin typeface="Times New Roman" panose="02020603050405020304" pitchFamily="18" charset="0"/>
            </a:endParaRPr>
          </a:p>
        </p:txBody>
      </p:sp>
      <p:sp>
        <p:nvSpPr>
          <p:cNvPr id="7" name="文本框 6">
            <a:extLst>
              <a:ext uri="{FF2B5EF4-FFF2-40B4-BE49-F238E27FC236}">
                <a16:creationId xmlns:a16="http://schemas.microsoft.com/office/drawing/2014/main" id="{BF959A18-940D-47C9-B9F6-2BE9ACD719EE}"/>
              </a:ext>
            </a:extLst>
          </p:cNvPr>
          <p:cNvSpPr txBox="1"/>
          <p:nvPr/>
        </p:nvSpPr>
        <p:spPr>
          <a:xfrm>
            <a:off x="4860032" y="1520894"/>
            <a:ext cx="4283969" cy="707886"/>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6</a:t>
            </a:r>
            <a:r>
              <a:rPr lang="zh-CN" altLang="en-US" sz="2000" dirty="0">
                <a:solidFill>
                  <a:srgbClr val="FF9900"/>
                </a:solidFill>
                <a:latin typeface="Times New Roman" panose="02020603050405020304" pitchFamily="18" charset="0"/>
              </a:rPr>
              <a:t>个元素的集合，要么至少有</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个等价类，要么一个等价类至少有</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个元素</a:t>
            </a:r>
          </a:p>
        </p:txBody>
      </p:sp>
      <p:sp>
        <p:nvSpPr>
          <p:cNvPr id="10" name="文本框 9">
            <a:extLst>
              <a:ext uri="{FF2B5EF4-FFF2-40B4-BE49-F238E27FC236}">
                <a16:creationId xmlns:a16="http://schemas.microsoft.com/office/drawing/2014/main" id="{6E8AF656-500F-4AD8-83E8-19CCCE1A593B}"/>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（结合子图、特殊图）</a:t>
            </a:r>
            <a:endParaRPr lang="en-US" altLang="zh-CN" sz="2000" dirty="0">
              <a:solidFill>
                <a:srgbClr val="FF9900"/>
              </a:solidFill>
            </a:endParaRPr>
          </a:p>
          <a:p>
            <a:r>
              <a:rPr lang="zh-CN" altLang="en-US" sz="2000" dirty="0">
                <a:solidFill>
                  <a:srgbClr val="FF9900"/>
                </a:solidFill>
              </a:rPr>
              <a:t>证明存在特殊子图</a:t>
            </a:r>
            <a:endParaRPr lang="en-US" altLang="zh-CN" sz="2000" dirty="0">
              <a:solidFill>
                <a:srgbClr val="FF9900"/>
              </a:solidFill>
            </a:endParaRPr>
          </a:p>
        </p:txBody>
      </p:sp>
    </p:spTree>
    <p:extLst>
      <p:ext uri="{BB962C8B-B14F-4D97-AF65-F5344CB8AC3E}">
        <p14:creationId xmlns:p14="http://schemas.microsoft.com/office/powerpoint/2010/main" val="153010417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83E0C884-66DD-442E-A965-FA564B040938}" type="slidenum">
              <a:rPr lang="en-US" altLang="zh-CN"/>
              <a:pPr/>
              <a:t>4</a:t>
            </a:fld>
            <a:endParaRPr lang="en-US" altLang="zh-CN" dirty="0"/>
          </a:p>
        </p:txBody>
      </p:sp>
      <p:sp>
        <p:nvSpPr>
          <p:cNvPr id="274435" name="Rectangle 3"/>
          <p:cNvSpPr>
            <a:spLocks noGrp="1" noChangeArrowheads="1"/>
          </p:cNvSpPr>
          <p:nvPr>
            <p:ph type="title"/>
          </p:nvPr>
        </p:nvSpPr>
        <p:spPr/>
        <p:txBody>
          <a:bodyPr/>
          <a:lstStyle/>
          <a:p>
            <a:pPr algn="ctr"/>
            <a:r>
              <a:rPr lang="en-US" altLang="zh-CN">
                <a:solidFill>
                  <a:schemeClr val="tx1"/>
                </a:solidFill>
                <a:latin typeface="Times New Roman" panose="02020603050405020304" pitchFamily="18" charset="0"/>
              </a:rPr>
              <a:t>14.1 </a:t>
            </a:r>
            <a:r>
              <a:rPr lang="zh-CN" altLang="en-US">
                <a:solidFill>
                  <a:schemeClr val="tx1"/>
                </a:solidFill>
                <a:latin typeface="华文中宋" panose="02010600040101010101" pitchFamily="2" charset="-122"/>
              </a:rPr>
              <a:t>图</a:t>
            </a:r>
          </a:p>
        </p:txBody>
      </p:sp>
      <p:sp>
        <p:nvSpPr>
          <p:cNvPr id="274440" name="Rectangle 8"/>
          <p:cNvSpPr>
            <a:spLocks noGrp="1" noChangeArrowheads="1"/>
          </p:cNvSpPr>
          <p:nvPr>
            <p:ph type="body" idx="1"/>
          </p:nvPr>
        </p:nvSpPr>
        <p:spPr>
          <a:xfrm>
            <a:off x="323850" y="1125538"/>
            <a:ext cx="8229600" cy="5040312"/>
          </a:xfrm>
        </p:spPr>
        <p:txBody>
          <a:bodyPr/>
          <a:lstStyle/>
          <a:p>
            <a:pPr marL="457200" indent="-4572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 </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latin typeface="Times New Roman" panose="02020603050405020304" pitchFamily="18" charset="0"/>
              </a:rPr>
              <a:t>其中</a:t>
            </a:r>
          </a:p>
          <a:p>
            <a:pPr marL="457200" indent="-457200"/>
            <a:r>
              <a:rPr lang="en-US" altLang="zh-CN" dirty="0">
                <a:latin typeface="Times New Roman" panose="02020603050405020304" pitchFamily="18" charset="0"/>
              </a:rPr>
              <a:t>(1) </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为顶点集，元素称为</a:t>
            </a:r>
            <a:r>
              <a:rPr lang="zh-CN" altLang="en-US" dirty="0">
                <a:solidFill>
                  <a:srgbClr val="A50021"/>
                </a:solidFill>
                <a:latin typeface="Times New Roman" panose="02020603050405020304" pitchFamily="18" charset="0"/>
              </a:rPr>
              <a:t>顶点</a:t>
            </a:r>
          </a:p>
          <a:p>
            <a:pPr marL="457200" indent="-457200"/>
            <a:r>
              <a:rPr lang="en-US" altLang="zh-CN" dirty="0">
                <a:latin typeface="Times New Roman" panose="02020603050405020304" pitchFamily="18" charset="0"/>
              </a:rPr>
              <a:t>(2) </a:t>
            </a:r>
            <a:r>
              <a:rPr lang="en-US" altLang="zh-CN" i="1" dirty="0">
                <a:latin typeface="Times New Roman" panose="02020603050405020304" pitchFamily="18" charset="0"/>
              </a:rPr>
              <a:t>E</a:t>
            </a:r>
            <a:r>
              <a:rPr lang="zh-CN" altLang="en-US" dirty="0">
                <a:latin typeface="Times New Roman" panose="02020603050405020304" pitchFamily="18" charset="0"/>
              </a:rPr>
              <a:t>为</a:t>
            </a:r>
            <a:r>
              <a:rPr lang="en-US" altLang="zh-CN" i="1" dirty="0">
                <a:latin typeface="Times New Roman" panose="02020603050405020304" pitchFamily="18" charset="0"/>
              </a:rPr>
              <a:t>V</a:t>
            </a:r>
            <a:r>
              <a:rPr lang="zh-CN" altLang="en-US" dirty="0">
                <a:latin typeface="Times New Roman" panose="02020603050405020304" pitchFamily="18" charset="0"/>
                <a:sym typeface="Symbol" panose="05050102010706020507" pitchFamily="18" charset="2"/>
              </a:rPr>
              <a:t>到</a:t>
            </a:r>
            <a:r>
              <a:rPr lang="en-US" altLang="zh-CN" i="1" dirty="0">
                <a:latin typeface="Times New Roman" panose="02020603050405020304" pitchFamily="18" charset="0"/>
              </a:rPr>
              <a:t>V </a:t>
            </a:r>
            <a:r>
              <a:rPr lang="zh-CN" altLang="en-US" dirty="0">
                <a:latin typeface="Times New Roman" panose="02020603050405020304" pitchFamily="18" charset="0"/>
              </a:rPr>
              <a:t>的多重集，其元素称为无向边，简称</a:t>
            </a:r>
            <a:r>
              <a:rPr lang="zh-CN" altLang="en-US" dirty="0">
                <a:solidFill>
                  <a:srgbClr val="A50021"/>
                </a:solidFill>
                <a:latin typeface="Times New Roman" panose="02020603050405020304" pitchFamily="18" charset="0"/>
              </a:rPr>
              <a:t>边</a:t>
            </a:r>
          </a:p>
          <a:p>
            <a:pPr marL="457200" indent="-457200">
              <a:spcBef>
                <a:spcPct val="55000"/>
              </a:spcBef>
            </a:pPr>
            <a:endParaRPr lang="zh-CN" altLang="en-US" dirty="0">
              <a:latin typeface="Times New Roman" panose="02020603050405020304" pitchFamily="18" charset="0"/>
            </a:endParaRPr>
          </a:p>
          <a:p>
            <a:pPr marL="457200" indent="-457200">
              <a:spcBef>
                <a:spcPct val="55000"/>
              </a:spcBef>
            </a:pPr>
            <a:r>
              <a:rPr lang="zh-CN" altLang="en-US" dirty="0">
                <a:latin typeface="Times New Roman" panose="02020603050405020304" pitchFamily="18" charset="0"/>
              </a:rPr>
              <a:t>实例  </a:t>
            </a:r>
          </a:p>
          <a:p>
            <a:pPr marL="457200" indent="-457200">
              <a:spcBef>
                <a:spcPct val="55000"/>
              </a:spcBef>
            </a:pPr>
            <a:r>
              <a:rPr lang="zh-CN" altLang="en-US" dirty="0">
                <a:latin typeface="Times New Roman" panose="02020603050405020304" pitchFamily="18" charset="0"/>
              </a:rPr>
              <a:t>设 </a:t>
            </a:r>
          </a:p>
          <a:p>
            <a:pPr marL="457200" indent="-457200"/>
            <a:r>
              <a:rPr lang="en-US" altLang="zh-CN" i="1" dirty="0">
                <a:latin typeface="Times New Roman" panose="02020603050405020304" pitchFamily="18" charset="0"/>
              </a:rPr>
              <a:t>V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endParaRPr lang="en-US" altLang="zh-CN" i="1" dirty="0">
              <a:latin typeface="Times New Roman" panose="02020603050405020304" pitchFamily="18" charset="0"/>
            </a:endParaRPr>
          </a:p>
          <a:p>
            <a:pPr marL="457200" indent="-457200"/>
            <a:r>
              <a:rPr lang="en-US" altLang="zh-CN" i="1" dirty="0">
                <a:latin typeface="Times New Roman" panose="02020603050405020304" pitchFamily="18" charset="0"/>
              </a:rPr>
              <a:t>E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p>
          <a:p>
            <a:pPr marL="457200" indent="-457200"/>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p>
          <a:p>
            <a:pPr marL="457200" indent="-457200"/>
            <a:r>
              <a:rPr lang="zh-CN" altLang="en-US" dirty="0">
                <a:latin typeface="Times New Roman" panose="02020603050405020304" pitchFamily="18" charset="0"/>
              </a:rPr>
              <a:t>则 </a:t>
            </a:r>
            <a:r>
              <a:rPr lang="en-US" altLang="zh-CN" i="1" dirty="0">
                <a:latin typeface="Times New Roman" panose="02020603050405020304" pitchFamily="18" charset="0"/>
              </a:rPr>
              <a:t>G </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为一无向图</a:t>
            </a:r>
          </a:p>
        </p:txBody>
      </p:sp>
      <p:pic>
        <p:nvPicPr>
          <p:cNvPr id="274441" name="Picture 9" descr="1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852738"/>
            <a:ext cx="352901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44DE89A-CB64-40A0-BD1B-75A8B89D00A5}"/>
              </a:ext>
            </a:extLst>
          </p:cNvPr>
          <p:cNvSpPr txBox="1"/>
          <p:nvPr/>
        </p:nvSpPr>
        <p:spPr>
          <a:xfrm>
            <a:off x="5004048" y="6453188"/>
            <a:ext cx="4139952"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称</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为</a:t>
            </a:r>
            <a:r>
              <a:rPr lang="en-US" altLang="zh-CN" sz="2000" dirty="0">
                <a:solidFill>
                  <a:srgbClr val="FF9900"/>
                </a:solidFill>
                <a:latin typeface="Times New Roman" panose="02020603050405020304" pitchFamily="18" charset="0"/>
              </a:rPr>
              <a:t>e</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的端点</a:t>
            </a:r>
          </a:p>
        </p:txBody>
      </p:sp>
      <p:sp>
        <p:nvSpPr>
          <p:cNvPr id="9" name="文本框 8">
            <a:extLst>
              <a:ext uri="{FF2B5EF4-FFF2-40B4-BE49-F238E27FC236}">
                <a16:creationId xmlns:a16="http://schemas.microsoft.com/office/drawing/2014/main" id="{F44DE89A-CB64-40A0-BD1B-75A8B89D00A5}"/>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集合表示法</a:t>
            </a:r>
            <a:r>
              <a:rPr lang="en-US" altLang="zh-CN" sz="2000" dirty="0">
                <a:solidFill>
                  <a:srgbClr val="FF9900"/>
                </a:solidFill>
                <a:latin typeface="Times New Roman" panose="02020603050405020304" pitchFamily="18" charset="0"/>
              </a:rPr>
              <a:t>vs</a:t>
            </a:r>
            <a:r>
              <a:rPr lang="zh-CN" altLang="en-US" sz="2000" dirty="0">
                <a:solidFill>
                  <a:srgbClr val="FF9900"/>
                </a:solidFill>
                <a:latin typeface="Times New Roman" panose="02020603050405020304" pitchFamily="18" charset="0"/>
              </a:rPr>
              <a:t>图形表示法</a:t>
            </a:r>
          </a:p>
        </p:txBody>
      </p:sp>
      <p:sp>
        <p:nvSpPr>
          <p:cNvPr id="10" name="文本框 9">
            <a:extLst>
              <a:ext uri="{FF2B5EF4-FFF2-40B4-BE49-F238E27FC236}">
                <a16:creationId xmlns:a16="http://schemas.microsoft.com/office/drawing/2014/main" id="{F44DE89A-CB64-40A0-BD1B-75A8B89D00A5}"/>
              </a:ext>
            </a:extLst>
          </p:cNvPr>
          <p:cNvSpPr txBox="1"/>
          <p:nvPr/>
        </p:nvSpPr>
        <p:spPr>
          <a:xfrm>
            <a:off x="6444208" y="1589028"/>
            <a:ext cx="2699792" cy="400110"/>
          </a:xfrm>
          <a:prstGeom prst="rect">
            <a:avLst/>
          </a:prstGeom>
          <a:noFill/>
        </p:spPr>
        <p:txBody>
          <a:bodyPr wrap="square" rtlCol="0">
            <a:spAutoFit/>
          </a:bodyPr>
          <a:lstStyle/>
          <a:p>
            <a:pPr algn="r"/>
            <a:r>
              <a:rPr lang="zh-CN" altLang="en-US" sz="2000" dirty="0">
                <a:solidFill>
                  <a:srgbClr val="FF9900"/>
                </a:solidFill>
              </a:rPr>
              <a:t>元素</a:t>
            </a:r>
          </a:p>
        </p:txBody>
      </p:sp>
      <p:sp>
        <p:nvSpPr>
          <p:cNvPr id="11" name="文本框 10">
            <a:extLst>
              <a:ext uri="{FF2B5EF4-FFF2-40B4-BE49-F238E27FC236}">
                <a16:creationId xmlns:a16="http://schemas.microsoft.com/office/drawing/2014/main" id="{F44DE89A-CB64-40A0-BD1B-75A8B89D00A5}"/>
              </a:ext>
            </a:extLst>
          </p:cNvPr>
          <p:cNvSpPr txBox="1"/>
          <p:nvPr/>
        </p:nvSpPr>
        <p:spPr>
          <a:xfrm>
            <a:off x="6444208" y="1986428"/>
            <a:ext cx="2699792" cy="400110"/>
          </a:xfrm>
          <a:prstGeom prst="rect">
            <a:avLst/>
          </a:prstGeom>
          <a:noFill/>
        </p:spPr>
        <p:txBody>
          <a:bodyPr wrap="square" rtlCol="0">
            <a:spAutoFit/>
          </a:bodyPr>
          <a:lstStyle/>
          <a:p>
            <a:pPr algn="r"/>
            <a:r>
              <a:rPr lang="zh-CN" altLang="en-US" sz="2000" dirty="0">
                <a:solidFill>
                  <a:srgbClr val="FF9900"/>
                </a:solidFill>
              </a:rPr>
              <a:t>关系</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4435"/>
                                        </p:tgtEl>
                                        <p:attrNameLst>
                                          <p:attrName>style.visibility</p:attrName>
                                        </p:attrNameLst>
                                      </p:cBhvr>
                                      <p:to>
                                        <p:strVal val="visible"/>
                                      </p:to>
                                    </p:set>
                                    <p:anim calcmode="lin" valueType="num">
                                      <p:cBhvr additive="base">
                                        <p:cTn id="7" dur="1000" fill="hold"/>
                                        <p:tgtEl>
                                          <p:spTgt spid="274435"/>
                                        </p:tgtEl>
                                        <p:attrNameLst>
                                          <p:attrName>ppt_x</p:attrName>
                                        </p:attrNameLst>
                                      </p:cBhvr>
                                      <p:tavLst>
                                        <p:tav tm="0">
                                          <p:val>
                                            <p:strVal val="0-#ppt_w/2"/>
                                          </p:val>
                                        </p:tav>
                                        <p:tav tm="100000">
                                          <p:val>
                                            <p:strVal val="#ppt_x"/>
                                          </p:val>
                                        </p:tav>
                                      </p:tavLst>
                                    </p:anim>
                                    <p:anim calcmode="lin" valueType="num">
                                      <p:cBhvr additive="base">
                                        <p:cTn id="8" dur="1000" fill="hold"/>
                                        <p:tgtEl>
                                          <p:spTgt spid="274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18FAC98-A37C-41C9-B1CA-45F4208924E6}" type="slidenum">
              <a:rPr lang="en-US" altLang="zh-CN"/>
              <a:pPr/>
              <a:t>40</a:t>
            </a:fld>
            <a:endParaRPr lang="en-US" altLang="zh-CN"/>
          </a:p>
        </p:txBody>
      </p:sp>
      <p:sp>
        <p:nvSpPr>
          <p:cNvPr id="294919" name="Rectangle 7"/>
          <p:cNvSpPr>
            <a:spLocks noGrp="1" noChangeArrowheads="1"/>
          </p:cNvSpPr>
          <p:nvPr>
            <p:ph type="title"/>
          </p:nvPr>
        </p:nvSpPr>
        <p:spPr/>
        <p:txBody>
          <a:bodyPr/>
          <a:lstStyle/>
          <a:p>
            <a:pPr algn="ctr"/>
            <a:r>
              <a:rPr lang="zh-CN" altLang="en-US">
                <a:latin typeface="Times New Roman" panose="02020603050405020304" pitchFamily="18" charset="0"/>
              </a:rPr>
              <a:t>图的同构</a:t>
            </a:r>
          </a:p>
        </p:txBody>
      </p:sp>
      <p:sp>
        <p:nvSpPr>
          <p:cNvPr id="294920" name="Rectangle 8"/>
          <p:cNvSpPr>
            <a:spLocks noGrp="1" noChangeArrowheads="1"/>
          </p:cNvSpPr>
          <p:nvPr>
            <p:ph type="body" idx="1"/>
          </p:nvPr>
        </p:nvSpPr>
        <p:spPr>
          <a:xfrm>
            <a:off x="468313" y="981075"/>
            <a:ext cx="8229600" cy="2736850"/>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14.28</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&gt;, </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&gt;</a:t>
            </a:r>
            <a:r>
              <a:rPr lang="zh-CN" altLang="en-US" dirty="0">
                <a:latin typeface="Times New Roman" panose="02020603050405020304" pitchFamily="18" charset="0"/>
              </a:rPr>
              <a:t>为两个无向图 </a:t>
            </a:r>
            <a:r>
              <a:rPr lang="en-US" altLang="zh-CN" dirty="0">
                <a:latin typeface="Times New Roman" panose="02020603050405020304" pitchFamily="18" charset="0"/>
              </a:rPr>
              <a:t>(</a:t>
            </a:r>
            <a:r>
              <a:rPr lang="zh-CN" altLang="en-US" dirty="0">
                <a:latin typeface="Times New Roman" panose="02020603050405020304" pitchFamily="18" charset="0"/>
              </a:rPr>
              <a:t>有向图</a:t>
            </a:r>
            <a:r>
              <a:rPr lang="en-US" altLang="zh-CN" dirty="0">
                <a:latin typeface="Times New Roman" panose="02020603050405020304" pitchFamily="18" charset="0"/>
              </a:rPr>
              <a:t>), </a:t>
            </a:r>
            <a:r>
              <a:rPr lang="zh-CN" altLang="en-US" dirty="0">
                <a:latin typeface="Times New Roman" panose="02020603050405020304" pitchFamily="18" charset="0"/>
              </a:rPr>
              <a:t>若存在双射函数</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对于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j</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a:p>
            <a:pPr marL="0" indent="0"/>
            <a:r>
              <a:rPr lang="en-US" altLang="zh-CN" dirty="0">
                <a:latin typeface="Times New Roman" panose="02020603050405020304" pitchFamily="18" charset="0"/>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 </a:t>
            </a:r>
            <a:r>
              <a:rPr lang="zh-CN" altLang="en-US" dirty="0">
                <a:latin typeface="Times New Roman" panose="02020603050405020304" pitchFamily="18" charset="0"/>
              </a:rPr>
              <a:t>当且仅当 </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p>
          <a:p>
            <a:pPr marL="0" indent="0"/>
            <a:r>
              <a:rPr lang="zh-CN" altLang="en-US" dirty="0">
                <a:latin typeface="Times New Roman" panose="02020603050405020304" pitchFamily="18" charset="0"/>
              </a:rPr>
              <a:t>并且</a:t>
            </a:r>
            <a:r>
              <a:rPr lang="en-US" altLang="zh-CN" dirty="0">
                <a:latin typeface="Times New Roman" panose="02020603050405020304" pitchFamily="18" charset="0"/>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 与 </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 的重数相同</a:t>
            </a:r>
            <a:r>
              <a:rPr lang="en-US" altLang="zh-CN" dirty="0">
                <a:latin typeface="Times New Roman" panose="02020603050405020304" pitchFamily="18" charset="0"/>
              </a:rPr>
              <a:t>, </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与</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同构</a:t>
            </a:r>
            <a:r>
              <a:rPr lang="zh-CN" altLang="en-US" dirty="0">
                <a:latin typeface="Times New Roman" panose="02020603050405020304" pitchFamily="18" charset="0"/>
              </a:rPr>
              <a:t>的</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p:txBody>
      </p:sp>
      <p:sp>
        <p:nvSpPr>
          <p:cNvPr id="294921" name="Rectangle 9"/>
          <p:cNvSpPr>
            <a:spLocks noChangeArrowheads="1"/>
          </p:cNvSpPr>
          <p:nvPr/>
        </p:nvSpPr>
        <p:spPr bwMode="auto">
          <a:xfrm>
            <a:off x="539750" y="3789363"/>
            <a:ext cx="7920038"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a:buClr>
                <a:srgbClr val="FF6600"/>
              </a:buClr>
              <a:buFont typeface="Wingdings" panose="05000000000000000000" pitchFamily="2" charset="2"/>
              <a:buChar char="l"/>
            </a:pPr>
            <a:r>
              <a:rPr lang="zh-CN" altLang="en-US" dirty="0"/>
              <a:t>图之间的同构关系具有自反性、对称性和传递性</a:t>
            </a:r>
            <a:r>
              <a:rPr lang="en-US" altLang="zh-CN" dirty="0"/>
              <a:t>.</a:t>
            </a:r>
          </a:p>
          <a:p>
            <a:pPr>
              <a:buClr>
                <a:srgbClr val="FF6600"/>
              </a:buClr>
              <a:buFont typeface="Wingdings" panose="05000000000000000000" pitchFamily="2" charset="2"/>
              <a:buChar char="l"/>
            </a:pPr>
            <a:r>
              <a:rPr lang="zh-CN" altLang="en-US" dirty="0"/>
              <a:t>能找到多条同构的必要条件，但它们全不是充分条件：</a:t>
            </a:r>
          </a:p>
          <a:p>
            <a:r>
              <a:rPr lang="zh-CN" altLang="en-US" dirty="0"/>
              <a:t>    ① 边数相同，顶点数相同</a:t>
            </a:r>
            <a:r>
              <a:rPr lang="en-US" altLang="zh-CN" dirty="0"/>
              <a:t>; ② </a:t>
            </a:r>
            <a:r>
              <a:rPr lang="zh-CN" altLang="en-US" dirty="0"/>
              <a:t>度数列相同</a:t>
            </a:r>
            <a:r>
              <a:rPr lang="en-US" altLang="zh-CN" dirty="0"/>
              <a:t>; </a:t>
            </a:r>
          </a:p>
          <a:p>
            <a:r>
              <a:rPr lang="en-US" altLang="zh-CN" dirty="0"/>
              <a:t>    ③ </a:t>
            </a:r>
            <a:r>
              <a:rPr lang="zh-CN" altLang="en-US" dirty="0"/>
              <a:t>对应顶点的关联集及邻域的元素个数相同，等等</a:t>
            </a:r>
          </a:p>
          <a:p>
            <a:pPr>
              <a:buClr>
                <a:srgbClr val="FF6600"/>
              </a:buClr>
            </a:pPr>
            <a:r>
              <a:rPr lang="zh-CN" altLang="en-US" dirty="0"/>
              <a:t>    若破坏必要条件，则两图不同构</a:t>
            </a:r>
          </a:p>
          <a:p>
            <a:pPr>
              <a:buClr>
                <a:srgbClr val="FF6600"/>
              </a:buClr>
              <a:buFont typeface="Wingdings" panose="05000000000000000000" pitchFamily="2" charset="2"/>
              <a:buChar char="l"/>
            </a:pPr>
            <a:r>
              <a:rPr lang="zh-CN" altLang="en-US" dirty="0"/>
              <a:t>判断两个图同构是个难题</a:t>
            </a:r>
          </a:p>
          <a:p>
            <a:endParaRPr lang="en-US" altLang="zh-CN" dirty="0"/>
          </a:p>
        </p:txBody>
      </p:sp>
      <p:sp>
        <p:nvSpPr>
          <p:cNvPr id="8" name="文本框 7">
            <a:extLst>
              <a:ext uri="{FF2B5EF4-FFF2-40B4-BE49-F238E27FC236}">
                <a16:creationId xmlns:a16="http://schemas.microsoft.com/office/drawing/2014/main" id="{35D05A62-6D3D-49B7-921C-7BED12038A6B}"/>
              </a:ext>
            </a:extLst>
          </p:cNvPr>
          <p:cNvSpPr txBox="1"/>
          <p:nvPr/>
        </p:nvSpPr>
        <p:spPr>
          <a:xfrm>
            <a:off x="3059832" y="2720050"/>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对有向图，将</a:t>
            </a:r>
            <a:r>
              <a:rPr lang="en-US" altLang="zh-CN" sz="2000" dirty="0">
                <a:solidFill>
                  <a:srgbClr val="FF9900"/>
                </a:solidFill>
                <a:latin typeface="Times New Roman" panose="02020603050405020304" pitchFamily="18" charset="0"/>
              </a:rPr>
              <a:t>(u, v)</a:t>
            </a:r>
            <a:r>
              <a:rPr lang="zh-CN" altLang="en-US" sz="2000" dirty="0">
                <a:solidFill>
                  <a:srgbClr val="FF9900"/>
                </a:solidFill>
                <a:latin typeface="Times New Roman" panose="02020603050405020304" pitchFamily="18" charset="0"/>
              </a:rPr>
              <a:t>替换为</a:t>
            </a:r>
            <a:r>
              <a:rPr lang="en-US" altLang="zh-CN" sz="2000" dirty="0">
                <a:solidFill>
                  <a:srgbClr val="FF9900"/>
                </a:solidFill>
                <a:latin typeface="Times New Roman" panose="02020603050405020304" pitchFamily="18" charset="0"/>
              </a:rPr>
              <a:t>&lt;u, v&gt;</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97F802C-DE12-4959-B8F4-496B18722B75}"/>
              </a:ext>
            </a:extLst>
          </p:cNvPr>
          <p:cNvSpPr txBox="1"/>
          <p:nvPr/>
        </p:nvSpPr>
        <p:spPr>
          <a:xfrm>
            <a:off x="0" y="6457890"/>
            <a:ext cx="766834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图同构到底有多难也是个难题：</a:t>
            </a:r>
            <a:r>
              <a:rPr lang="en-US" altLang="zh-CN" sz="2000" dirty="0">
                <a:solidFill>
                  <a:srgbClr val="FF9900"/>
                </a:solidFill>
                <a:latin typeface="Times New Roman" panose="02020603050405020304" pitchFamily="18" charset="0"/>
              </a:rPr>
              <a:t>P vs NP</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2015</a:t>
            </a:r>
            <a:r>
              <a:rPr lang="zh-CN" altLang="en-US" sz="2000" dirty="0">
                <a:solidFill>
                  <a:srgbClr val="FF9900"/>
                </a:solidFill>
                <a:latin typeface="Times New Roman" panose="02020603050405020304" pitchFamily="18" charset="0"/>
              </a:rPr>
              <a:t>年</a:t>
            </a:r>
            <a:r>
              <a:rPr lang="en-US" altLang="zh-CN" sz="2000" dirty="0">
                <a:solidFill>
                  <a:srgbClr val="FF9900"/>
                </a:solidFill>
                <a:latin typeface="Times New Roman" panose="02020603050405020304" pitchFamily="18" charset="0"/>
              </a:rPr>
              <a:t>quasi-polynomial</a:t>
            </a:r>
            <a:r>
              <a:rPr lang="zh-CN" altLang="en-US" sz="2000" dirty="0">
                <a:solidFill>
                  <a:srgbClr val="FF9900"/>
                </a:solidFill>
                <a:latin typeface="Times New Roman" panose="02020603050405020304" pitchFamily="18" charset="0"/>
              </a:rPr>
              <a:t>）</a:t>
            </a:r>
          </a:p>
        </p:txBody>
      </p:sp>
      <p:sp>
        <p:nvSpPr>
          <p:cNvPr id="10" name="文本框 9">
            <a:extLst>
              <a:ext uri="{FF2B5EF4-FFF2-40B4-BE49-F238E27FC236}">
                <a16:creationId xmlns:a16="http://schemas.microsoft.com/office/drawing/2014/main" id="{309B00C6-95B5-4CA1-99BD-6DE08C379216}"/>
              </a:ext>
            </a:extLst>
          </p:cNvPr>
          <p:cNvSpPr txBox="1"/>
          <p:nvPr/>
        </p:nvSpPr>
        <p:spPr>
          <a:xfrm>
            <a:off x="7524328" y="6457890"/>
            <a:ext cx="16196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子图同构</a:t>
            </a:r>
          </a:p>
        </p:txBody>
      </p:sp>
      <p:sp>
        <p:nvSpPr>
          <p:cNvPr id="11" name="文本框 10">
            <a:extLst>
              <a:ext uri="{FF2B5EF4-FFF2-40B4-BE49-F238E27FC236}">
                <a16:creationId xmlns:a16="http://schemas.microsoft.com/office/drawing/2014/main" id="{2E49EFD1-75DC-465B-B69E-2F1A838E6E99}"/>
              </a:ext>
            </a:extLst>
          </p:cNvPr>
          <p:cNvSpPr txBox="1"/>
          <p:nvPr/>
        </p:nvSpPr>
        <p:spPr>
          <a:xfrm>
            <a:off x="2195736" y="3106503"/>
            <a:ext cx="5328592" cy="70788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也可以理解为节点编号不变，移动节点的位置使边重合</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将平面切成邻接关系相同的多边形</a:t>
            </a:r>
          </a:p>
        </p:txBody>
      </p:sp>
      <p:sp>
        <p:nvSpPr>
          <p:cNvPr id="12" name="文本框 11">
            <a:extLst>
              <a:ext uri="{FF2B5EF4-FFF2-40B4-BE49-F238E27FC236}">
                <a16:creationId xmlns:a16="http://schemas.microsoft.com/office/drawing/2014/main" id="{056265E9-348C-479A-985C-8B4EA08711E4}"/>
              </a:ext>
            </a:extLst>
          </p:cNvPr>
          <p:cNvSpPr txBox="1"/>
          <p:nvPr/>
        </p:nvSpPr>
        <p:spPr>
          <a:xfrm>
            <a:off x="4437992" y="5994311"/>
            <a:ext cx="387053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双射函数（置换函数）的数量？</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0159F812-ADB1-4101-96B9-D6E3D4D8AB33}"/>
              </a:ext>
            </a:extLst>
          </p:cNvPr>
          <p:cNvSpPr txBox="1"/>
          <p:nvPr/>
        </p:nvSpPr>
        <p:spPr>
          <a:xfrm>
            <a:off x="9144000" y="0"/>
            <a:ext cx="1905000" cy="1323439"/>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（结合函数）</a:t>
            </a:r>
            <a:endParaRPr lang="en-US" altLang="zh-CN" sz="2000" dirty="0">
              <a:solidFill>
                <a:srgbClr val="FF9900"/>
              </a:solidFill>
            </a:endParaRPr>
          </a:p>
          <a:p>
            <a:r>
              <a:rPr lang="zh-CN" altLang="en-US" sz="2000" dirty="0">
                <a:solidFill>
                  <a:srgbClr val="FF9900"/>
                </a:solidFill>
              </a:rPr>
              <a:t>图同构的证明或证伪</a:t>
            </a:r>
            <a:endParaRPr lang="en-US" altLang="zh-CN" sz="2000" dirty="0">
              <a:solidFill>
                <a:srgbClr val="FF9900"/>
              </a:solidFill>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fld id="{959C8D80-38CB-4602-B6E1-E95DBA336163}" type="slidenum">
              <a:rPr lang="en-US" altLang="zh-CN"/>
              <a:pPr/>
              <a:t>41</a:t>
            </a:fld>
            <a:endParaRPr lang="en-US" altLang="zh-CN"/>
          </a:p>
        </p:txBody>
      </p:sp>
      <p:sp>
        <p:nvSpPr>
          <p:cNvPr id="299017" name="Rectangle 9"/>
          <p:cNvSpPr>
            <a:spLocks noGrp="1" noChangeArrowheads="1"/>
          </p:cNvSpPr>
          <p:nvPr>
            <p:ph type="title"/>
          </p:nvPr>
        </p:nvSpPr>
        <p:spPr/>
        <p:txBody>
          <a:bodyPr/>
          <a:lstStyle/>
          <a:p>
            <a:pPr algn="ctr"/>
            <a:r>
              <a:rPr lang="zh-CN" altLang="en-US"/>
              <a:t>图同构的实例</a:t>
            </a:r>
          </a:p>
        </p:txBody>
      </p:sp>
      <p:sp>
        <p:nvSpPr>
          <p:cNvPr id="299018" name="Rectangle 10"/>
          <p:cNvSpPr>
            <a:spLocks noGrp="1" noChangeArrowheads="1"/>
          </p:cNvSpPr>
          <p:nvPr>
            <p:ph type="body" idx="1"/>
          </p:nvPr>
        </p:nvSpPr>
        <p:spPr>
          <a:xfrm>
            <a:off x="585649" y="5906163"/>
            <a:ext cx="8265418" cy="504825"/>
          </a:xfrm>
        </p:spPr>
        <p:txBody>
          <a:bodyPr/>
          <a:lstStyle/>
          <a:p>
            <a:r>
              <a:rPr lang="zh-CN" altLang="en-US" dirty="0">
                <a:latin typeface="Times New Roman" panose="02020603050405020304" pitchFamily="18" charset="0"/>
              </a:rPr>
              <a:t>图中</a:t>
            </a:r>
            <a:r>
              <a:rPr lang="en-US" altLang="zh-CN" dirty="0">
                <a:latin typeface="Times New Roman" panose="02020603050405020304" pitchFamily="18" charset="0"/>
              </a:rPr>
              <a:t>(1)</a:t>
            </a:r>
            <a:r>
              <a:rPr lang="zh-CN" altLang="en-US" dirty="0">
                <a:latin typeface="Times New Roman" panose="02020603050405020304" pitchFamily="18" charset="0"/>
              </a:rPr>
              <a:t>与</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与</a:t>
            </a:r>
            <a:r>
              <a:rPr lang="en-US" altLang="zh-CN" dirty="0">
                <a:latin typeface="Times New Roman" panose="02020603050405020304" pitchFamily="18" charset="0"/>
              </a:rPr>
              <a:t>(4)</a:t>
            </a:r>
            <a:r>
              <a:rPr lang="zh-CN" altLang="en-US" dirty="0">
                <a:latin typeface="Times New Roman" panose="02020603050405020304" pitchFamily="18" charset="0"/>
              </a:rPr>
              <a:t>的度数列相同，它们同构吗？为什么？</a:t>
            </a:r>
          </a:p>
        </p:txBody>
      </p:sp>
      <p:grpSp>
        <p:nvGrpSpPr>
          <p:cNvPr id="299024" name="Group 16"/>
          <p:cNvGrpSpPr>
            <a:grpSpLocks/>
          </p:cNvGrpSpPr>
          <p:nvPr/>
        </p:nvGrpSpPr>
        <p:grpSpPr bwMode="auto">
          <a:xfrm>
            <a:off x="1042988" y="1125538"/>
            <a:ext cx="6767512" cy="2039937"/>
            <a:chOff x="930" y="709"/>
            <a:chExt cx="4263" cy="1285"/>
          </a:xfrm>
        </p:grpSpPr>
        <p:pic>
          <p:nvPicPr>
            <p:cNvPr id="299020" name="Picture 12" descr="1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 y="709"/>
              <a:ext cx="4173"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23" name="Text Box 15"/>
            <p:cNvSpPr txBox="1">
              <a:spLocks noChangeArrowheads="1"/>
            </p:cNvSpPr>
            <p:nvPr/>
          </p:nvSpPr>
          <p:spPr bwMode="auto">
            <a:xfrm>
              <a:off x="1111" y="1706"/>
              <a:ext cx="40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Times New Roman" panose="02020603050405020304" pitchFamily="18" charset="0"/>
                </a:rPr>
                <a:t>    (1)                  (2)                 (3)                  (4)    </a:t>
              </a:r>
            </a:p>
          </p:txBody>
        </p:sp>
      </p:grpSp>
      <p:sp>
        <p:nvSpPr>
          <p:cNvPr id="299025" name="Rectangle 17"/>
          <p:cNvSpPr>
            <a:spLocks noChangeArrowheads="1"/>
          </p:cNvSpPr>
          <p:nvPr/>
        </p:nvSpPr>
        <p:spPr bwMode="auto">
          <a:xfrm>
            <a:off x="1572120" y="3106668"/>
            <a:ext cx="57198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rgbClr val="69B3F1"/>
              </a:buClr>
              <a:buFont typeface="Wingdings" panose="05000000000000000000" pitchFamily="2" charset="2"/>
              <a:buNone/>
            </a:pPr>
            <a:r>
              <a:rPr lang="zh-CN" altLang="en-US" b="1" dirty="0">
                <a:latin typeface="Times New Roman" panose="02020603050405020304" pitchFamily="18" charset="0"/>
              </a:rPr>
              <a:t>图中，</a:t>
            </a:r>
            <a:r>
              <a:rPr lang="en-US" altLang="zh-CN" b="1" dirty="0">
                <a:latin typeface="Times New Roman" panose="02020603050405020304" pitchFamily="18" charset="0"/>
              </a:rPr>
              <a:t>(1)</a:t>
            </a:r>
            <a:r>
              <a:rPr lang="zh-CN" altLang="en-US" b="1" dirty="0">
                <a:latin typeface="Times New Roman" panose="02020603050405020304" pitchFamily="18" charset="0"/>
              </a:rPr>
              <a:t>与</a:t>
            </a:r>
            <a:r>
              <a:rPr lang="en-US" altLang="zh-CN" b="1" dirty="0">
                <a:latin typeface="Times New Roman" panose="02020603050405020304" pitchFamily="18" charset="0"/>
              </a:rPr>
              <a:t>(2)</a:t>
            </a:r>
            <a:r>
              <a:rPr lang="zh-CN" altLang="en-US" b="1" dirty="0">
                <a:latin typeface="Times New Roman" panose="02020603050405020304" pitchFamily="18" charset="0"/>
              </a:rPr>
              <a:t>不同构，</a:t>
            </a:r>
            <a:r>
              <a:rPr lang="en-US" altLang="zh-CN" b="1" dirty="0">
                <a:latin typeface="Times New Roman" panose="02020603050405020304" pitchFamily="18" charset="0"/>
              </a:rPr>
              <a:t>(3)</a:t>
            </a:r>
            <a:r>
              <a:rPr lang="zh-CN" altLang="en-US" b="1" dirty="0">
                <a:latin typeface="Times New Roman" panose="02020603050405020304" pitchFamily="18" charset="0"/>
              </a:rPr>
              <a:t>与</a:t>
            </a:r>
            <a:r>
              <a:rPr lang="en-US" altLang="zh-CN" b="1" dirty="0">
                <a:latin typeface="Times New Roman" panose="02020603050405020304" pitchFamily="18" charset="0"/>
              </a:rPr>
              <a:t>(4)</a:t>
            </a:r>
            <a:r>
              <a:rPr lang="zh-CN" altLang="en-US" b="1" dirty="0">
                <a:latin typeface="Times New Roman" panose="02020603050405020304" pitchFamily="18" charset="0"/>
              </a:rPr>
              <a:t>也不同构</a:t>
            </a:r>
            <a:r>
              <a:rPr lang="en-US" altLang="zh-CN" b="1" dirty="0">
                <a:latin typeface="Times New Roman" panose="02020603050405020304" pitchFamily="18" charset="0"/>
              </a:rPr>
              <a:t>.</a:t>
            </a:r>
          </a:p>
        </p:txBody>
      </p:sp>
      <p:grpSp>
        <p:nvGrpSpPr>
          <p:cNvPr id="299027" name="Group 19"/>
          <p:cNvGrpSpPr>
            <a:grpSpLocks/>
          </p:cNvGrpSpPr>
          <p:nvPr/>
        </p:nvGrpSpPr>
        <p:grpSpPr bwMode="auto">
          <a:xfrm>
            <a:off x="3540090" y="3824348"/>
            <a:ext cx="4392613" cy="2091718"/>
            <a:chOff x="1247" y="2432"/>
            <a:chExt cx="2994" cy="1457"/>
          </a:xfrm>
        </p:grpSpPr>
        <p:pic>
          <p:nvPicPr>
            <p:cNvPr id="299021" name="Picture 13" descr="14-4"/>
            <p:cNvPicPr>
              <a:picLocks noChangeAspect="1" noChangeArrowheads="1"/>
            </p:cNvPicPr>
            <p:nvPr/>
          </p:nvPicPr>
          <p:blipFill>
            <a:blip r:embed="rId4">
              <a:extLst>
                <a:ext uri="{28A0092B-C50C-407E-A947-70E740481C1C}">
                  <a14:useLocalDpi xmlns:a14="http://schemas.microsoft.com/office/drawing/2010/main" val="0"/>
                </a:ext>
              </a:extLst>
            </a:blip>
            <a:srcRect b="26958"/>
            <a:stretch>
              <a:fillRect/>
            </a:stretch>
          </p:blipFill>
          <p:spPr bwMode="auto">
            <a:xfrm>
              <a:off x="1247" y="2432"/>
              <a:ext cx="2994" cy="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26" name="Text Box 18"/>
            <p:cNvSpPr txBox="1">
              <a:spLocks noChangeArrowheads="1"/>
            </p:cNvSpPr>
            <p:nvPr/>
          </p:nvSpPr>
          <p:spPr bwMode="auto">
            <a:xfrm>
              <a:off x="1519" y="3567"/>
              <a:ext cx="25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dirty="0">
                  <a:latin typeface="Times New Roman" panose="02020603050405020304" pitchFamily="18" charset="0"/>
                </a:rPr>
                <a:t>(3)                            (4)</a:t>
              </a:r>
              <a:r>
                <a:rPr lang="en-US" altLang="zh-CN" dirty="0"/>
                <a:t>      </a:t>
              </a:r>
            </a:p>
          </p:txBody>
        </p:sp>
      </p:grpSp>
      <p:sp>
        <p:nvSpPr>
          <p:cNvPr id="12" name="文本框 11">
            <a:extLst>
              <a:ext uri="{FF2B5EF4-FFF2-40B4-BE49-F238E27FC236}">
                <a16:creationId xmlns:a16="http://schemas.microsoft.com/office/drawing/2014/main" id="{D5242BE4-8C60-4883-8A74-4CDC73895BDC}"/>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回忆交叉边数优化的问题</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美化点的排布但不改变逻辑关系</a:t>
            </a:r>
          </a:p>
        </p:txBody>
      </p:sp>
      <p:sp>
        <p:nvSpPr>
          <p:cNvPr id="14" name="文本框 13">
            <a:extLst>
              <a:ext uri="{FF2B5EF4-FFF2-40B4-BE49-F238E27FC236}">
                <a16:creationId xmlns:a16="http://schemas.microsoft.com/office/drawing/2014/main" id="{81C4B27D-8985-4A0C-90E8-58E9372F9E50}"/>
              </a:ext>
            </a:extLst>
          </p:cNvPr>
          <p:cNvSpPr txBox="1"/>
          <p:nvPr/>
        </p:nvSpPr>
        <p:spPr>
          <a:xfrm>
            <a:off x="7956376" y="4141558"/>
            <a:ext cx="1175767" cy="163121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团、</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独立集、</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染色数、</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交叉点、</a:t>
            </a:r>
            <a:endParaRPr lang="en-US" altLang="zh-CN" sz="2000" dirty="0">
              <a:solidFill>
                <a:srgbClr val="FF9900"/>
              </a:solidFill>
              <a:latin typeface="Times New Roman" panose="02020603050405020304" pitchFamily="18" charset="0"/>
            </a:endParaRPr>
          </a:p>
          <a:p>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grpSp>
        <p:nvGrpSpPr>
          <p:cNvPr id="5" name="组合 4">
            <a:extLst>
              <a:ext uri="{FF2B5EF4-FFF2-40B4-BE49-F238E27FC236}">
                <a16:creationId xmlns:a16="http://schemas.microsoft.com/office/drawing/2014/main" id="{FB3A93EE-3875-437E-96C6-EA706184380C}"/>
              </a:ext>
            </a:extLst>
          </p:cNvPr>
          <p:cNvGrpSpPr/>
          <p:nvPr/>
        </p:nvGrpSpPr>
        <p:grpSpPr>
          <a:xfrm>
            <a:off x="1016359" y="3861048"/>
            <a:ext cx="2043473" cy="2006340"/>
            <a:chOff x="611560" y="3933056"/>
            <a:chExt cx="2043473" cy="2006340"/>
          </a:xfrm>
        </p:grpSpPr>
        <p:sp>
          <p:nvSpPr>
            <p:cNvPr id="16" name="Oval 6">
              <a:extLst>
                <a:ext uri="{FF2B5EF4-FFF2-40B4-BE49-F238E27FC236}">
                  <a16:creationId xmlns:a16="http://schemas.microsoft.com/office/drawing/2014/main" id="{C8D09644-DD6E-45E8-8F50-1976CB7B7CFE}"/>
                </a:ext>
              </a:extLst>
            </p:cNvPr>
            <p:cNvSpPr/>
            <p:nvPr/>
          </p:nvSpPr>
          <p:spPr>
            <a:xfrm>
              <a:off x="1610458" y="3933056"/>
              <a:ext cx="88900" cy="84138"/>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17" name="Line 7">
              <a:extLst>
                <a:ext uri="{FF2B5EF4-FFF2-40B4-BE49-F238E27FC236}">
                  <a16:creationId xmlns:a16="http://schemas.microsoft.com/office/drawing/2014/main" id="{FB8383BD-B67C-44F8-B83E-7BF6C87521E1}"/>
                </a:ext>
              </a:extLst>
            </p:cNvPr>
            <p:cNvSpPr/>
            <p:nvPr/>
          </p:nvSpPr>
          <p:spPr>
            <a:xfrm>
              <a:off x="730983" y="4441056"/>
              <a:ext cx="395288" cy="1588"/>
            </a:xfrm>
            <a:prstGeom prst="line">
              <a:avLst/>
            </a:prstGeom>
            <a:ln w="25400" cap="flat" cmpd="sng">
              <a:solidFill>
                <a:srgbClr val="000000"/>
              </a:solidFill>
              <a:prstDash val="solid"/>
              <a:round/>
              <a:headEnd type="none" w="med" len="med"/>
              <a:tailEnd type="none" w="med" len="med"/>
            </a:ln>
          </p:spPr>
        </p:sp>
        <p:sp>
          <p:nvSpPr>
            <p:cNvPr id="18" name="Oval 8">
              <a:extLst>
                <a:ext uri="{FF2B5EF4-FFF2-40B4-BE49-F238E27FC236}">
                  <a16:creationId xmlns:a16="http://schemas.microsoft.com/office/drawing/2014/main" id="{EC52612A-16D8-4230-8320-25CD2D7A78DD}"/>
                </a:ext>
              </a:extLst>
            </p:cNvPr>
            <p:cNvSpPr/>
            <p:nvPr/>
          </p:nvSpPr>
          <p:spPr>
            <a:xfrm>
              <a:off x="65478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19" name="Line 13">
              <a:extLst>
                <a:ext uri="{FF2B5EF4-FFF2-40B4-BE49-F238E27FC236}">
                  <a16:creationId xmlns:a16="http://schemas.microsoft.com/office/drawing/2014/main" id="{35DD4E90-B5EA-45DE-9D07-DBFF2616B0F9}"/>
                </a:ext>
              </a:extLst>
            </p:cNvPr>
            <p:cNvSpPr/>
            <p:nvPr/>
          </p:nvSpPr>
          <p:spPr>
            <a:xfrm>
              <a:off x="1654908" y="4017194"/>
              <a:ext cx="0" cy="381000"/>
            </a:xfrm>
            <a:prstGeom prst="line">
              <a:avLst/>
            </a:prstGeom>
            <a:ln w="25400" cap="flat" cmpd="sng">
              <a:solidFill>
                <a:srgbClr val="000000"/>
              </a:solidFill>
              <a:prstDash val="solid"/>
              <a:round/>
              <a:headEnd type="none" w="med" len="med"/>
              <a:tailEnd type="none" w="med" len="med"/>
            </a:ln>
          </p:spPr>
        </p:sp>
        <p:sp>
          <p:nvSpPr>
            <p:cNvPr id="20" name="Oval 16">
              <a:extLst>
                <a:ext uri="{FF2B5EF4-FFF2-40B4-BE49-F238E27FC236}">
                  <a16:creationId xmlns:a16="http://schemas.microsoft.com/office/drawing/2014/main" id="{BAEDD159-1E09-44FC-A758-C3D87FEC77D7}"/>
                </a:ext>
              </a:extLst>
            </p:cNvPr>
            <p:cNvSpPr/>
            <p:nvPr/>
          </p:nvSpPr>
          <p:spPr>
            <a:xfrm>
              <a:off x="113103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1" name="Oval 17">
              <a:extLst>
                <a:ext uri="{FF2B5EF4-FFF2-40B4-BE49-F238E27FC236}">
                  <a16:creationId xmlns:a16="http://schemas.microsoft.com/office/drawing/2014/main" id="{621E48C3-4884-4628-B036-42DC276E165C}"/>
                </a:ext>
              </a:extLst>
            </p:cNvPr>
            <p:cNvSpPr/>
            <p:nvPr/>
          </p:nvSpPr>
          <p:spPr>
            <a:xfrm>
              <a:off x="1610458"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2" name="Oval 18">
              <a:extLst>
                <a:ext uri="{FF2B5EF4-FFF2-40B4-BE49-F238E27FC236}">
                  <a16:creationId xmlns:a16="http://schemas.microsoft.com/office/drawing/2014/main" id="{C1535243-ED69-4867-905A-0A4D42CE2611}"/>
                </a:ext>
              </a:extLst>
            </p:cNvPr>
            <p:cNvSpPr/>
            <p:nvPr/>
          </p:nvSpPr>
          <p:spPr>
            <a:xfrm>
              <a:off x="2086708"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3" name="Oval 19">
              <a:extLst>
                <a:ext uri="{FF2B5EF4-FFF2-40B4-BE49-F238E27FC236}">
                  <a16:creationId xmlns:a16="http://schemas.microsoft.com/office/drawing/2014/main" id="{E3E6DD1A-EC8F-44FB-A398-6F280C22408B}"/>
                </a:ext>
              </a:extLst>
            </p:cNvPr>
            <p:cNvSpPr/>
            <p:nvPr/>
          </p:nvSpPr>
          <p:spPr>
            <a:xfrm>
              <a:off x="256613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4" name="Line 20">
              <a:extLst>
                <a:ext uri="{FF2B5EF4-FFF2-40B4-BE49-F238E27FC236}">
                  <a16:creationId xmlns:a16="http://schemas.microsoft.com/office/drawing/2014/main" id="{2F6A15CC-F2BC-4E5F-9401-08BE40F500F5}"/>
                </a:ext>
              </a:extLst>
            </p:cNvPr>
            <p:cNvSpPr/>
            <p:nvPr/>
          </p:nvSpPr>
          <p:spPr>
            <a:xfrm>
              <a:off x="1210408" y="4441056"/>
              <a:ext cx="396875" cy="1588"/>
            </a:xfrm>
            <a:prstGeom prst="line">
              <a:avLst/>
            </a:prstGeom>
            <a:ln w="25400" cap="flat" cmpd="sng">
              <a:solidFill>
                <a:srgbClr val="000000"/>
              </a:solidFill>
              <a:prstDash val="solid"/>
              <a:round/>
              <a:headEnd type="none" w="med" len="med"/>
              <a:tailEnd type="none" w="med" len="med"/>
            </a:ln>
          </p:spPr>
        </p:sp>
        <p:sp>
          <p:nvSpPr>
            <p:cNvPr id="25" name="Line 21">
              <a:extLst>
                <a:ext uri="{FF2B5EF4-FFF2-40B4-BE49-F238E27FC236}">
                  <a16:creationId xmlns:a16="http://schemas.microsoft.com/office/drawing/2014/main" id="{86A3D937-498E-4B40-A1A7-2ED1330A8F76}"/>
                </a:ext>
              </a:extLst>
            </p:cNvPr>
            <p:cNvSpPr/>
            <p:nvPr/>
          </p:nvSpPr>
          <p:spPr>
            <a:xfrm>
              <a:off x="1693008" y="4441056"/>
              <a:ext cx="395288" cy="1588"/>
            </a:xfrm>
            <a:prstGeom prst="line">
              <a:avLst/>
            </a:prstGeom>
            <a:ln w="25400" cap="flat" cmpd="sng">
              <a:solidFill>
                <a:srgbClr val="000000"/>
              </a:solidFill>
              <a:prstDash val="solid"/>
              <a:round/>
              <a:headEnd type="none" w="med" len="med"/>
              <a:tailEnd type="none" w="med" len="med"/>
            </a:ln>
          </p:spPr>
        </p:sp>
        <p:sp>
          <p:nvSpPr>
            <p:cNvPr id="26" name="Line 22">
              <a:extLst>
                <a:ext uri="{FF2B5EF4-FFF2-40B4-BE49-F238E27FC236}">
                  <a16:creationId xmlns:a16="http://schemas.microsoft.com/office/drawing/2014/main" id="{4D48BD5D-D171-46C1-8FE4-35892DAA831B}"/>
                </a:ext>
              </a:extLst>
            </p:cNvPr>
            <p:cNvSpPr/>
            <p:nvPr/>
          </p:nvSpPr>
          <p:spPr>
            <a:xfrm>
              <a:off x="2174021" y="4441056"/>
              <a:ext cx="396875" cy="1588"/>
            </a:xfrm>
            <a:prstGeom prst="line">
              <a:avLst/>
            </a:prstGeom>
            <a:ln w="25400" cap="flat" cmpd="sng">
              <a:solidFill>
                <a:srgbClr val="000000"/>
              </a:solidFill>
              <a:prstDash val="solid"/>
              <a:round/>
              <a:headEnd type="none" w="med" len="med"/>
              <a:tailEnd type="none" w="med" len="med"/>
            </a:ln>
          </p:spPr>
        </p:sp>
        <p:sp>
          <p:nvSpPr>
            <p:cNvPr id="27" name="Oval 24">
              <a:extLst>
                <a:ext uri="{FF2B5EF4-FFF2-40B4-BE49-F238E27FC236}">
                  <a16:creationId xmlns:a16="http://schemas.microsoft.com/office/drawing/2014/main" id="{5137D9AA-2016-482B-88E9-BA27369642CD}"/>
                </a:ext>
              </a:extLst>
            </p:cNvPr>
            <p:cNvSpPr/>
            <p:nvPr/>
          </p:nvSpPr>
          <p:spPr>
            <a:xfrm>
              <a:off x="2026023" y="4945036"/>
              <a:ext cx="88900" cy="84138"/>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8" name="Line 25">
              <a:extLst>
                <a:ext uri="{FF2B5EF4-FFF2-40B4-BE49-F238E27FC236}">
                  <a16:creationId xmlns:a16="http://schemas.microsoft.com/office/drawing/2014/main" id="{05D11B90-31DB-4218-A121-84F1F4E663CA}"/>
                </a:ext>
              </a:extLst>
            </p:cNvPr>
            <p:cNvSpPr/>
            <p:nvPr/>
          </p:nvSpPr>
          <p:spPr>
            <a:xfrm>
              <a:off x="687760" y="5453036"/>
              <a:ext cx="396875" cy="1588"/>
            </a:xfrm>
            <a:prstGeom prst="line">
              <a:avLst/>
            </a:prstGeom>
            <a:ln w="25400" cap="flat" cmpd="sng">
              <a:solidFill>
                <a:srgbClr val="000000"/>
              </a:solidFill>
              <a:prstDash val="solid"/>
              <a:round/>
              <a:headEnd type="none" w="med" len="med"/>
              <a:tailEnd type="none" w="med" len="med"/>
            </a:ln>
          </p:spPr>
        </p:sp>
        <p:sp>
          <p:nvSpPr>
            <p:cNvPr id="29" name="Oval 26">
              <a:extLst>
                <a:ext uri="{FF2B5EF4-FFF2-40B4-BE49-F238E27FC236}">
                  <a16:creationId xmlns:a16="http://schemas.microsoft.com/office/drawing/2014/main" id="{E369006E-4F7F-40FF-A9BF-7812375F0FBB}"/>
                </a:ext>
              </a:extLst>
            </p:cNvPr>
            <p:cNvSpPr/>
            <p:nvPr/>
          </p:nvSpPr>
          <p:spPr>
            <a:xfrm>
              <a:off x="611560"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0" name="Line 31">
              <a:extLst>
                <a:ext uri="{FF2B5EF4-FFF2-40B4-BE49-F238E27FC236}">
                  <a16:creationId xmlns:a16="http://schemas.microsoft.com/office/drawing/2014/main" id="{AB8A067C-0BB2-4881-96DD-3AED4CBFCD42}"/>
                </a:ext>
              </a:extLst>
            </p:cNvPr>
            <p:cNvSpPr/>
            <p:nvPr/>
          </p:nvSpPr>
          <p:spPr>
            <a:xfrm>
              <a:off x="2070473" y="5029174"/>
              <a:ext cx="0" cy="381000"/>
            </a:xfrm>
            <a:prstGeom prst="line">
              <a:avLst/>
            </a:prstGeom>
            <a:ln w="25400" cap="flat" cmpd="sng">
              <a:solidFill>
                <a:srgbClr val="000000"/>
              </a:solidFill>
              <a:prstDash val="solid"/>
              <a:round/>
              <a:headEnd type="none" w="med" len="med"/>
              <a:tailEnd type="none" w="med" len="med"/>
            </a:ln>
          </p:spPr>
        </p:sp>
        <p:sp>
          <p:nvSpPr>
            <p:cNvPr id="31" name="Oval 34">
              <a:extLst>
                <a:ext uri="{FF2B5EF4-FFF2-40B4-BE49-F238E27FC236}">
                  <a16:creationId xmlns:a16="http://schemas.microsoft.com/office/drawing/2014/main" id="{A83714A2-3703-4836-9A9E-288AA5ED6ACF}"/>
                </a:ext>
              </a:extLst>
            </p:cNvPr>
            <p:cNvSpPr/>
            <p:nvPr/>
          </p:nvSpPr>
          <p:spPr>
            <a:xfrm>
              <a:off x="1089398" y="5410174"/>
              <a:ext cx="87313"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2" name="Oval 35">
              <a:extLst>
                <a:ext uri="{FF2B5EF4-FFF2-40B4-BE49-F238E27FC236}">
                  <a16:creationId xmlns:a16="http://schemas.microsoft.com/office/drawing/2014/main" id="{E4751FAA-7F75-4ADE-B266-FD03E1D45552}"/>
                </a:ext>
              </a:extLst>
            </p:cNvPr>
            <p:cNvSpPr/>
            <p:nvPr/>
          </p:nvSpPr>
          <p:spPr>
            <a:xfrm>
              <a:off x="1567235"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3" name="Oval 36">
              <a:extLst>
                <a:ext uri="{FF2B5EF4-FFF2-40B4-BE49-F238E27FC236}">
                  <a16:creationId xmlns:a16="http://schemas.microsoft.com/office/drawing/2014/main" id="{1B9A87AC-8AC8-49F6-ACF9-3E9D0B250DC0}"/>
                </a:ext>
              </a:extLst>
            </p:cNvPr>
            <p:cNvSpPr/>
            <p:nvPr/>
          </p:nvSpPr>
          <p:spPr>
            <a:xfrm>
              <a:off x="2045073"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4" name="Oval 37">
              <a:extLst>
                <a:ext uri="{FF2B5EF4-FFF2-40B4-BE49-F238E27FC236}">
                  <a16:creationId xmlns:a16="http://schemas.microsoft.com/office/drawing/2014/main" id="{0726B7E8-1316-455E-8580-2B3B03501D97}"/>
                </a:ext>
              </a:extLst>
            </p:cNvPr>
            <p:cNvSpPr/>
            <p:nvPr/>
          </p:nvSpPr>
          <p:spPr>
            <a:xfrm>
              <a:off x="2522910"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5" name="Line 38">
              <a:extLst>
                <a:ext uri="{FF2B5EF4-FFF2-40B4-BE49-F238E27FC236}">
                  <a16:creationId xmlns:a16="http://schemas.microsoft.com/office/drawing/2014/main" id="{7FBDA718-E8FA-4B6D-BD00-3A17DA730DF4}"/>
                </a:ext>
              </a:extLst>
            </p:cNvPr>
            <p:cNvSpPr/>
            <p:nvPr/>
          </p:nvSpPr>
          <p:spPr>
            <a:xfrm>
              <a:off x="1168773" y="5453036"/>
              <a:ext cx="395288" cy="1588"/>
            </a:xfrm>
            <a:prstGeom prst="line">
              <a:avLst/>
            </a:prstGeom>
            <a:ln w="25400" cap="flat" cmpd="sng">
              <a:solidFill>
                <a:srgbClr val="000000"/>
              </a:solidFill>
              <a:prstDash val="solid"/>
              <a:round/>
              <a:headEnd type="none" w="med" len="med"/>
              <a:tailEnd type="none" w="med" len="med"/>
            </a:ln>
          </p:spPr>
        </p:sp>
        <p:sp>
          <p:nvSpPr>
            <p:cNvPr id="36" name="Line 39">
              <a:extLst>
                <a:ext uri="{FF2B5EF4-FFF2-40B4-BE49-F238E27FC236}">
                  <a16:creationId xmlns:a16="http://schemas.microsoft.com/office/drawing/2014/main" id="{A8DDD4D7-DEAA-4BC7-8D12-13D95CDD7113}"/>
                </a:ext>
              </a:extLst>
            </p:cNvPr>
            <p:cNvSpPr/>
            <p:nvPr/>
          </p:nvSpPr>
          <p:spPr>
            <a:xfrm>
              <a:off x="1649785" y="5453036"/>
              <a:ext cx="396875" cy="1588"/>
            </a:xfrm>
            <a:prstGeom prst="line">
              <a:avLst/>
            </a:prstGeom>
            <a:ln w="25400" cap="flat" cmpd="sng">
              <a:solidFill>
                <a:srgbClr val="000000"/>
              </a:solidFill>
              <a:prstDash val="solid"/>
              <a:round/>
              <a:headEnd type="none" w="med" len="med"/>
              <a:tailEnd type="none" w="med" len="med"/>
            </a:ln>
          </p:spPr>
        </p:sp>
        <p:sp>
          <p:nvSpPr>
            <p:cNvPr id="37" name="Line 40">
              <a:extLst>
                <a:ext uri="{FF2B5EF4-FFF2-40B4-BE49-F238E27FC236}">
                  <a16:creationId xmlns:a16="http://schemas.microsoft.com/office/drawing/2014/main" id="{8CC26148-C5AB-44D2-8798-4975E38FA875}"/>
                </a:ext>
              </a:extLst>
            </p:cNvPr>
            <p:cNvSpPr/>
            <p:nvPr/>
          </p:nvSpPr>
          <p:spPr>
            <a:xfrm>
              <a:off x="2132385" y="5453036"/>
              <a:ext cx="395288" cy="1588"/>
            </a:xfrm>
            <a:prstGeom prst="line">
              <a:avLst/>
            </a:prstGeom>
            <a:ln w="25400" cap="flat" cmpd="sng">
              <a:solidFill>
                <a:srgbClr val="000000"/>
              </a:solidFill>
              <a:prstDash val="solid"/>
              <a:round/>
              <a:headEnd type="none" w="med" len="med"/>
              <a:tailEnd type="none" w="med" len="med"/>
            </a:ln>
          </p:spPr>
        </p:sp>
        <p:sp>
          <p:nvSpPr>
            <p:cNvPr id="3" name="矩形 2">
              <a:extLst>
                <a:ext uri="{FF2B5EF4-FFF2-40B4-BE49-F238E27FC236}">
                  <a16:creationId xmlns:a16="http://schemas.microsoft.com/office/drawing/2014/main" id="{FFA57E75-7476-4E59-99E7-D5E595145913}"/>
                </a:ext>
              </a:extLst>
            </p:cNvPr>
            <p:cNvSpPr/>
            <p:nvPr/>
          </p:nvSpPr>
          <p:spPr>
            <a:xfrm>
              <a:off x="1363628" y="4437112"/>
              <a:ext cx="543739" cy="461665"/>
            </a:xfrm>
            <a:prstGeom prst="rect">
              <a:avLst/>
            </a:prstGeom>
          </p:spPr>
          <p:txBody>
            <a:bodyPr wrap="none">
              <a:spAutoFit/>
            </a:bodyPr>
            <a:lstStyle/>
            <a:p>
              <a:r>
                <a:rPr lang="en-US" altLang="zh-CN" dirty="0">
                  <a:latin typeface="Times New Roman" panose="02020603050405020304" pitchFamily="18" charset="0"/>
                </a:rPr>
                <a:t>(1)</a:t>
              </a:r>
              <a:endParaRPr lang="zh-CN" altLang="en-US" dirty="0"/>
            </a:p>
          </p:txBody>
        </p:sp>
        <p:sp>
          <p:nvSpPr>
            <p:cNvPr id="4" name="矩形 3">
              <a:extLst>
                <a:ext uri="{FF2B5EF4-FFF2-40B4-BE49-F238E27FC236}">
                  <a16:creationId xmlns:a16="http://schemas.microsoft.com/office/drawing/2014/main" id="{4AE0CD1F-E198-4E09-BF53-739218C743FC}"/>
                </a:ext>
              </a:extLst>
            </p:cNvPr>
            <p:cNvSpPr/>
            <p:nvPr/>
          </p:nvSpPr>
          <p:spPr>
            <a:xfrm>
              <a:off x="1355737" y="5477731"/>
              <a:ext cx="543739" cy="461665"/>
            </a:xfrm>
            <a:prstGeom prst="rect">
              <a:avLst/>
            </a:prstGeom>
          </p:spPr>
          <p:txBody>
            <a:bodyPr wrap="none">
              <a:spAutoFit/>
            </a:bodyPr>
            <a:lstStyle/>
            <a:p>
              <a:r>
                <a:rPr lang="en-US" altLang="zh-CN" dirty="0">
                  <a:latin typeface="Times New Roman" panose="02020603050405020304" pitchFamily="18" charset="0"/>
                </a:rPr>
                <a:t>(2)</a:t>
              </a:r>
              <a:endParaRPr lang="zh-CN" altLang="en-US" dirty="0"/>
            </a:p>
          </p:txBody>
        </p:sp>
      </p:grpSp>
      <p:sp>
        <p:nvSpPr>
          <p:cNvPr id="41" name="文本框 40">
            <a:extLst>
              <a:ext uri="{FF2B5EF4-FFF2-40B4-BE49-F238E27FC236}">
                <a16:creationId xmlns:a16="http://schemas.microsoft.com/office/drawing/2014/main" id="{8D465872-9440-4449-8D74-91A63796FEF8}"/>
              </a:ext>
            </a:extLst>
          </p:cNvPr>
          <p:cNvSpPr txBox="1"/>
          <p:nvPr/>
        </p:nvSpPr>
        <p:spPr>
          <a:xfrm>
            <a:off x="75368" y="4143374"/>
            <a:ext cx="750816" cy="1323439"/>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邻域的度数列不同</a:t>
            </a:r>
          </a:p>
        </p:txBody>
      </p:sp>
      <p:sp>
        <p:nvSpPr>
          <p:cNvPr id="40" name="文本框 39">
            <a:extLst>
              <a:ext uri="{FF2B5EF4-FFF2-40B4-BE49-F238E27FC236}">
                <a16:creationId xmlns:a16="http://schemas.microsoft.com/office/drawing/2014/main" id="{04DBB8D8-8E7D-49FA-AD2B-20B379C06E74}"/>
              </a:ext>
            </a:extLst>
          </p:cNvPr>
          <p:cNvSpPr txBox="1"/>
          <p:nvPr/>
        </p:nvSpPr>
        <p:spPr>
          <a:xfrm>
            <a:off x="7214410" y="3083769"/>
            <a:ext cx="1636657"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度数列不同</a:t>
            </a: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0F93413-8A53-4773-8AF0-449822BEC60F}" type="slidenum">
              <a:rPr lang="en-US" altLang="zh-CN"/>
              <a:pPr/>
              <a:t>42</a:t>
            </a:fld>
            <a:endParaRPr lang="en-US" altLang="zh-CN"/>
          </a:p>
        </p:txBody>
      </p:sp>
      <p:sp>
        <p:nvSpPr>
          <p:cNvPr id="313347" name="Rectangle 3"/>
          <p:cNvSpPr>
            <a:spLocks noGrp="1" noChangeArrowheads="1"/>
          </p:cNvSpPr>
          <p:nvPr>
            <p:ph type="title"/>
          </p:nvPr>
        </p:nvSpPr>
        <p:spPr/>
        <p:txBody>
          <a:bodyPr/>
          <a:lstStyle/>
          <a:p>
            <a:pPr algn="ctr"/>
            <a:r>
              <a:rPr lang="en-US" altLang="zh-CN">
                <a:solidFill>
                  <a:schemeClr val="tx1"/>
                </a:solidFill>
                <a:latin typeface="Times New Roman" panose="02020603050405020304" pitchFamily="18" charset="0"/>
              </a:rPr>
              <a:t>14.2 </a:t>
            </a:r>
            <a:r>
              <a:rPr lang="zh-CN" altLang="en-US">
                <a:solidFill>
                  <a:schemeClr val="tx1"/>
                </a:solidFill>
                <a:latin typeface="华文中宋" panose="02010600040101010101" pitchFamily="2" charset="-122"/>
              </a:rPr>
              <a:t>通路与回路</a:t>
            </a:r>
          </a:p>
        </p:txBody>
      </p:sp>
      <p:sp>
        <p:nvSpPr>
          <p:cNvPr id="313352" name="Rectangle 8"/>
          <p:cNvSpPr>
            <a:spLocks noGrp="1" noChangeArrowheads="1"/>
          </p:cNvSpPr>
          <p:nvPr>
            <p:ph type="body" idx="1"/>
          </p:nvPr>
        </p:nvSpPr>
        <p:spPr>
          <a:xfrm>
            <a:off x="395288" y="1196975"/>
            <a:ext cx="8229600" cy="4525963"/>
          </a:xfrm>
        </p:spPr>
        <p:txBody>
          <a:bodyPr/>
          <a:lstStyle/>
          <a:p>
            <a:pPr marL="457200" indent="-4572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14.29</a:t>
            </a:r>
            <a:r>
              <a:rPr lang="en-US" altLang="zh-CN" dirty="0">
                <a:latin typeface="Times New Roman" panose="02020603050405020304" pitchFamily="18" charset="0"/>
              </a:rPr>
              <a:t>  </a:t>
            </a:r>
            <a:r>
              <a:rPr lang="zh-CN" altLang="en-US" dirty="0">
                <a:latin typeface="Times New Roman" panose="02020603050405020304" pitchFamily="18" charset="0"/>
              </a:rPr>
              <a:t>给定图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（无向或有向的），</a:t>
            </a:r>
            <a:r>
              <a:rPr lang="en-US" altLang="zh-CN" i="1" dirty="0">
                <a:latin typeface="Times New Roman" panose="02020603050405020304" pitchFamily="18" charset="0"/>
              </a:rPr>
              <a:t>G</a:t>
            </a:r>
            <a:r>
              <a:rPr lang="zh-CN" altLang="en-US" dirty="0">
                <a:latin typeface="Times New Roman" panose="02020603050405020304" pitchFamily="18" charset="0"/>
              </a:rPr>
              <a:t>中</a:t>
            </a:r>
            <a:r>
              <a:rPr lang="zh-CN" altLang="en-US" dirty="0">
                <a:solidFill>
                  <a:srgbClr val="A50021"/>
                </a:solidFill>
                <a:latin typeface="Times New Roman" panose="02020603050405020304" pitchFamily="18" charset="0"/>
              </a:rPr>
              <a:t>顶点与</a:t>
            </a:r>
          </a:p>
          <a:p>
            <a:pPr marL="457200" indent="-457200"/>
            <a:r>
              <a:rPr lang="zh-CN" altLang="en-US" dirty="0">
                <a:solidFill>
                  <a:srgbClr val="A50021"/>
                </a:solidFill>
                <a:latin typeface="Times New Roman" panose="02020603050405020304" pitchFamily="18" charset="0"/>
              </a:rPr>
              <a:t>边的交替序列</a:t>
            </a:r>
            <a:r>
              <a:rPr lang="zh-CN" altLang="en-US" i="1" dirty="0">
                <a:latin typeface="Times New Roman" panose="02020603050405020304" pitchFamily="18" charset="0"/>
              </a:rPr>
              <a:t> </a:t>
            </a:r>
            <a:r>
              <a:rPr lang="zh-CN" altLang="en-US" i="1" dirty="0">
                <a:latin typeface="Times New Roman" panose="02020603050405020304" pitchFamily="18" charset="0"/>
                <a:sym typeface="Symbol" panose="05050102010706020507" pitchFamily="18" charset="2"/>
              </a:rPr>
              <a:t></a:t>
            </a:r>
            <a:r>
              <a:rPr lang="zh-CN" altLang="en-US" i="1" dirty="0">
                <a:latin typeface="Times New Roman" panose="02020603050405020304" pitchFamily="18" charset="0"/>
              </a:rPr>
              <a:t>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l</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baseline="-25000" dirty="0">
                <a:latin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是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i</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的端点</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(1) </a:t>
            </a:r>
            <a:r>
              <a:rPr lang="zh-CN" altLang="en-US" dirty="0">
                <a:latin typeface="Times New Roman" panose="02020603050405020304" pitchFamily="18" charset="0"/>
              </a:rPr>
              <a:t>通路与回路：</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通路</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回路</a:t>
            </a:r>
            <a:r>
              <a:rPr lang="zh-CN" altLang="en-US" dirty="0">
                <a:latin typeface="Times New Roman" panose="02020603050405020304" pitchFamily="18" charset="0"/>
              </a:rPr>
              <a:t>，</a:t>
            </a:r>
            <a:r>
              <a:rPr lang="en-US" altLang="zh-CN" i="1" dirty="0">
                <a:latin typeface="Times New Roman" panose="02020603050405020304" pitchFamily="18" charset="0"/>
              </a:rPr>
              <a:t>l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回路长度</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(2) </a:t>
            </a:r>
            <a:r>
              <a:rPr lang="zh-CN" altLang="en-US" dirty="0">
                <a:latin typeface="Times New Roman" panose="02020603050405020304" pitchFamily="18" charset="0"/>
              </a:rPr>
              <a:t>简单通路与回路：所有边各异，</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简单通路</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简单回路</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457200" indent="-457200"/>
            <a:r>
              <a:rPr lang="en-US" altLang="zh-CN" dirty="0">
                <a:latin typeface="Times New Roman" panose="02020603050405020304" pitchFamily="18" charset="0"/>
              </a:rPr>
              <a:t>(3) </a:t>
            </a:r>
            <a:r>
              <a:rPr lang="zh-CN" altLang="en-US" dirty="0">
                <a:latin typeface="Times New Roman" panose="02020603050405020304" pitchFamily="18" charset="0"/>
              </a:rPr>
              <a:t>初级通路 </a:t>
            </a:r>
            <a:r>
              <a:rPr lang="en-US" altLang="zh-CN" dirty="0">
                <a:latin typeface="Times New Roman" panose="02020603050405020304" pitchFamily="18" charset="0"/>
              </a:rPr>
              <a:t>(</a:t>
            </a:r>
            <a:r>
              <a:rPr lang="zh-CN" altLang="en-US" dirty="0">
                <a:latin typeface="Times New Roman" panose="02020603050405020304" pitchFamily="18" charset="0"/>
              </a:rPr>
              <a:t>路径</a:t>
            </a:r>
            <a:r>
              <a:rPr lang="en-US" altLang="zh-CN" dirty="0">
                <a:latin typeface="Times New Roman" panose="02020603050405020304" pitchFamily="18" charset="0"/>
              </a:rPr>
              <a:t>) </a:t>
            </a:r>
            <a:r>
              <a:rPr lang="zh-CN" altLang="en-US" dirty="0">
                <a:latin typeface="Times New Roman" panose="02020603050405020304" pitchFamily="18" charset="0"/>
              </a:rPr>
              <a:t>与初级回路 </a:t>
            </a:r>
            <a:r>
              <a:rPr lang="en-US" altLang="zh-CN" dirty="0">
                <a:latin typeface="Times New Roman" panose="02020603050405020304" pitchFamily="18" charset="0"/>
              </a:rPr>
              <a:t>(</a:t>
            </a:r>
            <a:r>
              <a:rPr lang="zh-CN" altLang="en-US" dirty="0">
                <a:latin typeface="Times New Roman" panose="02020603050405020304" pitchFamily="18" charset="0"/>
              </a:rPr>
              <a:t>圈</a:t>
            </a:r>
            <a:r>
              <a:rPr lang="en-US" altLang="zh-CN" dirty="0">
                <a:latin typeface="Times New Roman" panose="02020603050405020304" pitchFamily="18" charset="0"/>
              </a:rPr>
              <a:t>)</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中所有顶点各异，则称</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初级通路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路径</a:t>
            </a:r>
            <a:r>
              <a:rPr lang="en-US" altLang="zh-CN" dirty="0">
                <a:latin typeface="Times New Roman" panose="02020603050405020304" pitchFamily="18" charset="0"/>
              </a:rPr>
              <a:t>)</a:t>
            </a:r>
            <a:r>
              <a:rPr lang="zh-CN" altLang="en-US" dirty="0">
                <a:latin typeface="Times New Roman" panose="02020603050405020304" pitchFamily="18" charset="0"/>
              </a:rPr>
              <a:t>；若除</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，所有的顶点各异 </a:t>
            </a:r>
            <a:r>
              <a:rPr lang="en-US" altLang="zh-CN" dirty="0">
                <a:latin typeface="Times New Roman" panose="02020603050405020304" pitchFamily="18" charset="0"/>
              </a:rPr>
              <a:t>(</a:t>
            </a:r>
            <a:r>
              <a:rPr lang="zh-CN" altLang="en-US" dirty="0">
                <a:latin typeface="Times New Roman" panose="02020603050405020304" pitchFamily="18" charset="0"/>
              </a:rPr>
              <a:t>自然所有边也各异</a:t>
            </a:r>
            <a:r>
              <a:rPr lang="en-US" altLang="zh-CN" dirty="0">
                <a:latin typeface="Times New Roman" panose="02020603050405020304" pitchFamily="18" charset="0"/>
              </a:rPr>
              <a:t>)</a:t>
            </a:r>
            <a:r>
              <a:rPr lang="zh-CN" altLang="en-US" dirty="0">
                <a:latin typeface="Times New Roman" panose="02020603050405020304" pitchFamily="18" charset="0"/>
              </a:rPr>
              <a:t>，则称</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初级回路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圈</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(4) </a:t>
            </a:r>
            <a:r>
              <a:rPr lang="zh-CN" altLang="en-US" dirty="0">
                <a:latin typeface="Times New Roman" panose="02020603050405020304" pitchFamily="18" charset="0"/>
              </a:rPr>
              <a:t>复杂通路与回路：有边重复出现</a:t>
            </a:r>
          </a:p>
        </p:txBody>
      </p:sp>
      <p:sp>
        <p:nvSpPr>
          <p:cNvPr id="5" name="文本框 4">
            <a:extLst>
              <a:ext uri="{FF2B5EF4-FFF2-40B4-BE49-F238E27FC236}">
                <a16:creationId xmlns:a16="http://schemas.microsoft.com/office/drawing/2014/main" id="{539D5D36-64C2-4E4B-8971-595478FD3C31}"/>
              </a:ext>
            </a:extLst>
          </p:cNvPr>
          <p:cNvSpPr txBox="1"/>
          <p:nvPr/>
        </p:nvSpPr>
        <p:spPr>
          <a:xfrm>
            <a:off x="6660232" y="4437112"/>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基本通路</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回路</a:t>
            </a:r>
          </a:p>
        </p:txBody>
      </p:sp>
      <p:sp>
        <p:nvSpPr>
          <p:cNvPr id="7" name="文本框 6">
            <a:extLst>
              <a:ext uri="{FF2B5EF4-FFF2-40B4-BE49-F238E27FC236}">
                <a16:creationId xmlns:a16="http://schemas.microsoft.com/office/drawing/2014/main" id="{CD27986C-24F1-4088-B41B-8F558BC102F8}"/>
              </a:ext>
            </a:extLst>
          </p:cNvPr>
          <p:cNvSpPr txBox="1"/>
          <p:nvPr/>
        </p:nvSpPr>
        <p:spPr>
          <a:xfrm>
            <a:off x="6979327" y="2924944"/>
            <a:ext cx="6448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迹</a:t>
            </a:r>
          </a:p>
        </p:txBody>
      </p:sp>
      <p:sp>
        <p:nvSpPr>
          <p:cNvPr id="33" name="文本框 32">
            <a:extLst>
              <a:ext uri="{FF2B5EF4-FFF2-40B4-BE49-F238E27FC236}">
                <a16:creationId xmlns:a16="http://schemas.microsoft.com/office/drawing/2014/main" id="{DEB84F3F-0ECC-43C9-9238-E0CDD2AAC0C0}"/>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边各异弱于点各异</a:t>
            </a:r>
          </a:p>
        </p:txBody>
      </p:sp>
      <p:grpSp>
        <p:nvGrpSpPr>
          <p:cNvPr id="313355" name="组合 313354">
            <a:extLst>
              <a:ext uri="{FF2B5EF4-FFF2-40B4-BE49-F238E27FC236}">
                <a16:creationId xmlns:a16="http://schemas.microsoft.com/office/drawing/2014/main" id="{C4CF8776-3222-42BF-B97A-E634AB9542E5}"/>
              </a:ext>
            </a:extLst>
          </p:cNvPr>
          <p:cNvGrpSpPr/>
          <p:nvPr/>
        </p:nvGrpSpPr>
        <p:grpSpPr>
          <a:xfrm>
            <a:off x="3923928" y="5497541"/>
            <a:ext cx="2850846" cy="1203368"/>
            <a:chOff x="3799030" y="5490965"/>
            <a:chExt cx="2850846" cy="1203368"/>
          </a:xfrm>
        </p:grpSpPr>
        <p:sp>
          <p:nvSpPr>
            <p:cNvPr id="34" name="椭圆 33">
              <a:extLst>
                <a:ext uri="{FF2B5EF4-FFF2-40B4-BE49-F238E27FC236}">
                  <a16:creationId xmlns:a16="http://schemas.microsoft.com/office/drawing/2014/main" id="{7AEB4EB0-1D51-4A6A-AEDD-9AC60AAF103C}"/>
                </a:ext>
              </a:extLst>
            </p:cNvPr>
            <p:cNvSpPr/>
            <p:nvPr/>
          </p:nvSpPr>
          <p:spPr>
            <a:xfrm>
              <a:off x="4999148"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sp>
          <p:nvSpPr>
            <p:cNvPr id="35" name="椭圆 34">
              <a:extLst>
                <a:ext uri="{FF2B5EF4-FFF2-40B4-BE49-F238E27FC236}">
                  <a16:creationId xmlns:a16="http://schemas.microsoft.com/office/drawing/2014/main" id="{648CAE79-3571-49A2-9DE1-B75EB0B3B060}"/>
                </a:ext>
              </a:extLst>
            </p:cNvPr>
            <p:cNvSpPr/>
            <p:nvPr/>
          </p:nvSpPr>
          <p:spPr>
            <a:xfrm>
              <a:off x="3799030"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37" name="椭圆 36">
              <a:extLst>
                <a:ext uri="{FF2B5EF4-FFF2-40B4-BE49-F238E27FC236}">
                  <a16:creationId xmlns:a16="http://schemas.microsoft.com/office/drawing/2014/main" id="{DC685D73-C443-4EBE-A6E4-30DDD2689413}"/>
                </a:ext>
              </a:extLst>
            </p:cNvPr>
            <p:cNvSpPr/>
            <p:nvPr/>
          </p:nvSpPr>
          <p:spPr>
            <a:xfrm>
              <a:off x="6195222" y="5490965"/>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sp>
          <p:nvSpPr>
            <p:cNvPr id="38" name="椭圆 37">
              <a:extLst>
                <a:ext uri="{FF2B5EF4-FFF2-40B4-BE49-F238E27FC236}">
                  <a16:creationId xmlns:a16="http://schemas.microsoft.com/office/drawing/2014/main" id="{31C753FB-D4DC-4FF2-B459-D46E2F5FB239}"/>
                </a:ext>
              </a:extLst>
            </p:cNvPr>
            <p:cNvSpPr/>
            <p:nvPr/>
          </p:nvSpPr>
          <p:spPr>
            <a:xfrm>
              <a:off x="5740568"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39" name="直接箭头连接符 38">
              <a:extLst>
                <a:ext uri="{FF2B5EF4-FFF2-40B4-BE49-F238E27FC236}">
                  <a16:creationId xmlns:a16="http://schemas.microsoft.com/office/drawing/2014/main" id="{4F437384-BD66-4E1E-AFA3-813DCF417C69}"/>
                </a:ext>
              </a:extLst>
            </p:cNvPr>
            <p:cNvCxnSpPr>
              <a:cxnSpLocks/>
              <a:stCxn id="37" idx="2"/>
              <a:endCxn id="34" idx="6"/>
            </p:cNvCxnSpPr>
            <p:nvPr/>
          </p:nvCxnSpPr>
          <p:spPr>
            <a:xfrm flipH="1">
              <a:off x="5453802" y="5718292"/>
              <a:ext cx="741420" cy="46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598EAB2-F1E1-44A3-BC44-F7212169D1A4}"/>
                </a:ext>
              </a:extLst>
            </p:cNvPr>
            <p:cNvCxnSpPr>
              <a:cxnSpLocks/>
              <a:stCxn id="34" idx="2"/>
              <a:endCxn id="35" idx="6"/>
            </p:cNvCxnSpPr>
            <p:nvPr/>
          </p:nvCxnSpPr>
          <p:spPr>
            <a:xfrm flipH="1">
              <a:off x="4253684" y="5722938"/>
              <a:ext cx="74546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3047EB0F-FCC4-4BEB-9817-64E16C5D3E89}"/>
                </a:ext>
              </a:extLst>
            </p:cNvPr>
            <p:cNvSpPr/>
            <p:nvPr/>
          </p:nvSpPr>
          <p:spPr>
            <a:xfrm>
              <a:off x="4265652"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43" name="直接箭头连接符 42">
              <a:extLst>
                <a:ext uri="{FF2B5EF4-FFF2-40B4-BE49-F238E27FC236}">
                  <a16:creationId xmlns:a16="http://schemas.microsoft.com/office/drawing/2014/main" id="{7561FB5E-6BFF-4764-B0B6-5D41B0D5EE1D}"/>
                </a:ext>
              </a:extLst>
            </p:cNvPr>
            <p:cNvCxnSpPr>
              <a:cxnSpLocks/>
              <a:stCxn id="34" idx="3"/>
              <a:endCxn id="42" idx="7"/>
            </p:cNvCxnSpPr>
            <p:nvPr/>
          </p:nvCxnSpPr>
          <p:spPr>
            <a:xfrm flipH="1">
              <a:off x="4653723" y="5883682"/>
              <a:ext cx="412008"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4E98A20-E804-4658-9FF4-EDF8981D827B}"/>
                </a:ext>
              </a:extLst>
            </p:cNvPr>
            <p:cNvCxnSpPr>
              <a:cxnSpLocks/>
              <a:stCxn id="38" idx="2"/>
              <a:endCxn id="42" idx="6"/>
            </p:cNvCxnSpPr>
            <p:nvPr/>
          </p:nvCxnSpPr>
          <p:spPr>
            <a:xfrm flipH="1">
              <a:off x="4720306" y="6467006"/>
              <a:ext cx="102026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2FF1428-4660-4B49-B49D-7D59E7FF7888}"/>
                </a:ext>
              </a:extLst>
            </p:cNvPr>
            <p:cNvCxnSpPr>
              <a:cxnSpLocks/>
              <a:stCxn id="38" idx="1"/>
              <a:endCxn id="34" idx="5"/>
            </p:cNvCxnSpPr>
            <p:nvPr/>
          </p:nvCxnSpPr>
          <p:spPr>
            <a:xfrm flipH="1" flipV="1">
              <a:off x="5387219" y="5883682"/>
              <a:ext cx="419932"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30848DB-B64B-4E60-892A-DA1EBB843F2D}"/>
              </a:ext>
            </a:extLst>
          </p:cNvPr>
          <p:cNvSpPr txBox="1"/>
          <p:nvPr/>
        </p:nvSpPr>
        <p:spPr>
          <a:xfrm>
            <a:off x="4214846" y="3272970"/>
            <a:ext cx="717193"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闭迹</a:t>
            </a:r>
          </a:p>
        </p:txBody>
      </p:sp>
      <p:sp>
        <p:nvSpPr>
          <p:cNvPr id="78" name="文本框 77">
            <a:extLst>
              <a:ext uri="{FF2B5EF4-FFF2-40B4-BE49-F238E27FC236}">
                <a16:creationId xmlns:a16="http://schemas.microsoft.com/office/drawing/2014/main" id="{593523DA-41B2-422A-9247-801166FC498F}"/>
              </a:ext>
            </a:extLst>
          </p:cNvPr>
          <p:cNvSpPr txBox="1"/>
          <p:nvPr/>
        </p:nvSpPr>
        <p:spPr>
          <a:xfrm>
            <a:off x="4482530" y="2120287"/>
            <a:ext cx="4085097"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通路和回路的长度都是边数（跳数）</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3347"/>
                                        </p:tgtEl>
                                        <p:attrNameLst>
                                          <p:attrName>style.visibility</p:attrName>
                                        </p:attrNameLst>
                                      </p:cBhvr>
                                      <p:to>
                                        <p:strVal val="visible"/>
                                      </p:to>
                                    </p:set>
                                    <p:anim calcmode="lin" valueType="num">
                                      <p:cBhvr additive="base">
                                        <p:cTn id="7" dur="1000" fill="hold"/>
                                        <p:tgtEl>
                                          <p:spTgt spid="313347"/>
                                        </p:tgtEl>
                                        <p:attrNameLst>
                                          <p:attrName>ppt_x</p:attrName>
                                        </p:attrNameLst>
                                      </p:cBhvr>
                                      <p:tavLst>
                                        <p:tav tm="0">
                                          <p:val>
                                            <p:strVal val="0-#ppt_w/2"/>
                                          </p:val>
                                        </p:tav>
                                        <p:tav tm="100000">
                                          <p:val>
                                            <p:strVal val="#ppt_x"/>
                                          </p:val>
                                        </p:tav>
                                      </p:tavLst>
                                    </p:anim>
                                    <p:anim calcmode="lin" valueType="num">
                                      <p:cBhvr additive="base">
                                        <p:cTn id="8" dur="1000" fill="hold"/>
                                        <p:tgtEl>
                                          <p:spTgt spid="313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F7A51D3-639C-4038-9612-4A7F54817D02}" type="slidenum">
              <a:rPr lang="en-US" altLang="zh-CN"/>
              <a:pPr/>
              <a:t>43</a:t>
            </a:fld>
            <a:endParaRPr lang="en-US" altLang="zh-CN"/>
          </a:p>
        </p:txBody>
      </p:sp>
      <p:sp>
        <p:nvSpPr>
          <p:cNvPr id="315401" name="Rectangle 9"/>
          <p:cNvSpPr>
            <a:spLocks noGrp="1" noChangeArrowheads="1"/>
          </p:cNvSpPr>
          <p:nvPr>
            <p:ph type="title"/>
          </p:nvPr>
        </p:nvSpPr>
        <p:spPr/>
        <p:txBody>
          <a:bodyPr/>
          <a:lstStyle/>
          <a:p>
            <a:pPr algn="ctr"/>
            <a:r>
              <a:rPr lang="zh-CN" altLang="en-US"/>
              <a:t>几点说明</a:t>
            </a:r>
          </a:p>
        </p:txBody>
      </p:sp>
      <p:sp>
        <p:nvSpPr>
          <p:cNvPr id="315402" name="Rectangle 10"/>
          <p:cNvSpPr>
            <a:spLocks noGrp="1" noChangeArrowheads="1"/>
          </p:cNvSpPr>
          <p:nvPr>
            <p:ph type="body" idx="1"/>
          </p:nvPr>
        </p:nvSpPr>
        <p:spPr>
          <a:xfrm>
            <a:off x="323850" y="981075"/>
            <a:ext cx="8424863" cy="5327650"/>
          </a:xfrm>
        </p:spPr>
        <p:txBody>
          <a:bodyPr/>
          <a:lstStyle/>
          <a:p>
            <a:pPr>
              <a:lnSpc>
                <a:spcPct val="90000"/>
              </a:lnSpc>
            </a:pPr>
            <a:r>
              <a:rPr lang="zh-CN" altLang="en-US" dirty="0"/>
              <a:t>表示法</a:t>
            </a:r>
          </a:p>
          <a:p>
            <a:pPr>
              <a:lnSpc>
                <a:spcPct val="90000"/>
              </a:lnSpc>
            </a:pPr>
            <a:r>
              <a:rPr lang="zh-CN" altLang="en-US" dirty="0"/>
              <a:t>    ① 定义表示法</a:t>
            </a:r>
          </a:p>
          <a:p>
            <a:pPr>
              <a:lnSpc>
                <a:spcPct val="90000"/>
              </a:lnSpc>
            </a:pPr>
            <a:r>
              <a:rPr lang="zh-CN" altLang="en-US" dirty="0"/>
              <a:t>    ② 只用边表示法</a:t>
            </a:r>
          </a:p>
          <a:p>
            <a:pPr>
              <a:lnSpc>
                <a:spcPct val="90000"/>
              </a:lnSpc>
            </a:pPr>
            <a:r>
              <a:rPr lang="zh-CN" altLang="en-US" dirty="0"/>
              <a:t>    ③ 只用顶点表示法（在简单图上）</a:t>
            </a:r>
          </a:p>
          <a:p>
            <a:pPr>
              <a:lnSpc>
                <a:spcPct val="90000"/>
              </a:lnSpc>
            </a:pPr>
            <a:r>
              <a:rPr lang="zh-CN" altLang="en-US" dirty="0"/>
              <a:t>    ④ 混合表示法</a:t>
            </a:r>
          </a:p>
          <a:p>
            <a:pPr>
              <a:lnSpc>
                <a:spcPct val="90000"/>
              </a:lnSpc>
            </a:pPr>
            <a:r>
              <a:rPr lang="zh-CN" altLang="en-US" dirty="0">
                <a:solidFill>
                  <a:srgbClr val="A50021"/>
                </a:solidFill>
              </a:rPr>
              <a:t>环</a:t>
            </a:r>
            <a:r>
              <a:rPr lang="zh-CN" altLang="en-US" dirty="0">
                <a:latin typeface="Times New Roman" panose="02020603050405020304" pitchFamily="18" charset="0"/>
              </a:rPr>
              <a:t>（长为</a:t>
            </a:r>
            <a:r>
              <a:rPr lang="en-US" altLang="zh-CN" dirty="0">
                <a:latin typeface="Times New Roman" panose="02020603050405020304" pitchFamily="18" charset="0"/>
              </a:rPr>
              <a:t>1</a:t>
            </a:r>
            <a:r>
              <a:rPr lang="zh-CN" altLang="en-US" dirty="0">
                <a:latin typeface="Times New Roman" panose="02020603050405020304" pitchFamily="18" charset="0"/>
              </a:rPr>
              <a:t>的圈）的长度为</a:t>
            </a:r>
            <a:r>
              <a:rPr lang="en-US" altLang="zh-CN" dirty="0">
                <a:latin typeface="Times New Roman" panose="02020603050405020304" pitchFamily="18" charset="0"/>
              </a:rPr>
              <a:t>1</a:t>
            </a:r>
            <a:r>
              <a:rPr lang="zh-CN" altLang="en-US" dirty="0">
                <a:latin typeface="Times New Roman" panose="02020603050405020304" pitchFamily="18" charset="0"/>
              </a:rPr>
              <a:t>，两条平行边构成的圈长度为</a:t>
            </a:r>
            <a:r>
              <a:rPr lang="en-US" altLang="zh-CN" dirty="0">
                <a:latin typeface="Times New Roman" panose="02020603050405020304" pitchFamily="18" charset="0"/>
              </a:rPr>
              <a:t>2</a:t>
            </a:r>
            <a:r>
              <a:rPr lang="zh-CN" altLang="en-US" dirty="0">
                <a:latin typeface="Times New Roman" panose="02020603050405020304" pitchFamily="18" charset="0"/>
              </a:rPr>
              <a:t>，无向简单图中，圈长</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，有向简单图中圈的长度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a:t>
            </a:r>
            <a:r>
              <a:rPr lang="en-US" altLang="zh-CN" dirty="0"/>
              <a:t> </a:t>
            </a:r>
          </a:p>
          <a:p>
            <a:pPr>
              <a:lnSpc>
                <a:spcPct val="90000"/>
              </a:lnSpc>
            </a:pPr>
            <a:r>
              <a:rPr lang="zh-CN" altLang="en-US" dirty="0">
                <a:latin typeface="Times New Roman" panose="02020603050405020304" pitchFamily="18" charset="0"/>
              </a:rPr>
              <a:t>不同的圈（以长度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的为例）</a:t>
            </a:r>
          </a:p>
          <a:p>
            <a:pPr>
              <a:lnSpc>
                <a:spcPct val="90000"/>
              </a:lnSpc>
            </a:pPr>
            <a:r>
              <a:rPr lang="zh-CN" altLang="en-US" dirty="0">
                <a:latin typeface="Times New Roman" panose="02020603050405020304" pitchFamily="18" charset="0"/>
              </a:rPr>
              <a:t>     ① 定义意义下</a:t>
            </a:r>
          </a:p>
          <a:p>
            <a:pPr>
              <a:lnSpc>
                <a:spcPct val="90000"/>
              </a:lnSpc>
            </a:pPr>
            <a:r>
              <a:rPr lang="zh-CN" altLang="en-US" dirty="0">
                <a:latin typeface="Times New Roman" panose="02020603050405020304" pitchFamily="18" charset="0"/>
              </a:rPr>
              <a:t>          有向图：图中长度为</a:t>
            </a:r>
            <a:r>
              <a:rPr lang="en-US" altLang="zh-CN" i="1" dirty="0">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）的圈，定义意义下为</a:t>
            </a:r>
            <a:r>
              <a:rPr lang="en-US" altLang="zh-CN" i="1" dirty="0">
                <a:latin typeface="Times New Roman" panose="02020603050405020304" pitchFamily="18" charset="0"/>
              </a:rPr>
              <a:t>l</a:t>
            </a:r>
            <a:r>
              <a:rPr lang="zh-CN" altLang="en-US" dirty="0">
                <a:latin typeface="Times New Roman" panose="02020603050405020304" pitchFamily="18" charset="0"/>
              </a:rPr>
              <a:t>个</a:t>
            </a:r>
          </a:p>
          <a:p>
            <a:pPr>
              <a:lnSpc>
                <a:spcPct val="90000"/>
              </a:lnSpc>
            </a:pPr>
            <a:r>
              <a:rPr lang="zh-CN" altLang="en-US" dirty="0">
                <a:latin typeface="Times New Roman" panose="02020603050405020304" pitchFamily="18" charset="0"/>
              </a:rPr>
              <a:t>          无向图：图中长度为</a:t>
            </a:r>
            <a:r>
              <a:rPr lang="en-US" altLang="zh-CN" i="1" dirty="0">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）的圈，定义意义下为</a:t>
            </a:r>
            <a:r>
              <a:rPr lang="en-US" altLang="zh-CN" dirty="0">
                <a:latin typeface="Times New Roman" panose="02020603050405020304" pitchFamily="18" charset="0"/>
              </a:rPr>
              <a:t>2</a:t>
            </a:r>
            <a:r>
              <a:rPr lang="en-US" altLang="zh-CN" i="1" dirty="0">
                <a:latin typeface="Times New Roman" panose="02020603050405020304" pitchFamily="18" charset="0"/>
              </a:rPr>
              <a:t>l</a:t>
            </a:r>
            <a:r>
              <a:rPr lang="zh-CN" altLang="en-US" dirty="0">
                <a:latin typeface="Times New Roman" panose="02020603050405020304" pitchFamily="18" charset="0"/>
              </a:rPr>
              <a:t>个</a:t>
            </a:r>
          </a:p>
          <a:p>
            <a:pPr>
              <a:lnSpc>
                <a:spcPct val="90000"/>
              </a:lnSpc>
            </a:pPr>
            <a:r>
              <a:rPr lang="zh-CN" altLang="en-US" dirty="0">
                <a:latin typeface="Times New Roman" panose="02020603050405020304" pitchFamily="18" charset="0"/>
              </a:rPr>
              <a:t>      ② 同构意义下：长度相同的圈均为</a:t>
            </a:r>
            <a:r>
              <a:rPr lang="en-US" altLang="zh-CN" dirty="0">
                <a:latin typeface="Times New Roman" panose="02020603050405020304" pitchFamily="18" charset="0"/>
              </a:rPr>
              <a:t>1</a:t>
            </a:r>
            <a:r>
              <a:rPr lang="zh-CN" altLang="en-US" dirty="0">
                <a:latin typeface="Times New Roman" panose="02020603050405020304" pitchFamily="18" charset="0"/>
              </a:rPr>
              <a:t>个</a:t>
            </a:r>
          </a:p>
        </p:txBody>
      </p:sp>
      <p:sp>
        <p:nvSpPr>
          <p:cNvPr id="5" name="文本框 4">
            <a:extLst>
              <a:ext uri="{FF2B5EF4-FFF2-40B4-BE49-F238E27FC236}">
                <a16:creationId xmlns:a16="http://schemas.microsoft.com/office/drawing/2014/main" id="{EA4A4120-06AB-4C4F-8278-BEFC8D568F30}"/>
              </a:ext>
            </a:extLst>
          </p:cNvPr>
          <p:cNvSpPr txBox="1"/>
          <p:nvPr/>
        </p:nvSpPr>
        <p:spPr>
          <a:xfrm>
            <a:off x="6519408" y="5189130"/>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循环移位</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正反向</a:t>
            </a:r>
          </a:p>
        </p:txBody>
      </p:sp>
      <p:sp>
        <p:nvSpPr>
          <p:cNvPr id="7" name="文本框 6">
            <a:extLst>
              <a:ext uri="{FF2B5EF4-FFF2-40B4-BE49-F238E27FC236}">
                <a16:creationId xmlns:a16="http://schemas.microsoft.com/office/drawing/2014/main" id="{C718833D-63C0-45E3-A948-CD318EF95A4C}"/>
              </a:ext>
            </a:extLst>
          </p:cNvPr>
          <p:cNvSpPr txBox="1"/>
          <p:nvPr/>
        </p:nvSpPr>
        <p:spPr>
          <a:xfrm>
            <a:off x="6012160" y="4293096"/>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循环移位</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F6600A4-DC2F-4920-9792-2809BE3AA107}" type="slidenum">
              <a:rPr lang="en-US" altLang="zh-CN"/>
              <a:pPr/>
              <a:t>44</a:t>
            </a:fld>
            <a:endParaRPr lang="en-US" altLang="zh-CN"/>
          </a:p>
        </p:txBody>
      </p:sp>
      <p:sp>
        <p:nvSpPr>
          <p:cNvPr id="323594" name="Rectangle 10"/>
          <p:cNvSpPr>
            <a:spLocks noGrp="1" noChangeArrowheads="1"/>
          </p:cNvSpPr>
          <p:nvPr>
            <p:ph type="title"/>
          </p:nvPr>
        </p:nvSpPr>
        <p:spPr/>
        <p:txBody>
          <a:bodyPr/>
          <a:lstStyle/>
          <a:p>
            <a:pPr algn="ctr"/>
            <a:r>
              <a:rPr lang="zh-CN" altLang="en-US" dirty="0"/>
              <a:t>无向图的短程线与距离</a:t>
            </a:r>
          </a:p>
        </p:txBody>
      </p:sp>
      <p:sp>
        <p:nvSpPr>
          <p:cNvPr id="323595" name="Rectangle 11"/>
          <p:cNvSpPr>
            <a:spLocks noGrp="1" noChangeArrowheads="1"/>
          </p:cNvSpPr>
          <p:nvPr>
            <p:ph type="body" idx="1"/>
          </p:nvPr>
        </p:nvSpPr>
        <p:spPr>
          <a:xfrm>
            <a:off x="457200" y="1196975"/>
            <a:ext cx="8229600" cy="4525963"/>
          </a:xfrm>
        </p:spPr>
        <p:txBody>
          <a:bodyPr/>
          <a:lstStyle/>
          <a:p>
            <a:pPr marL="457200" indent="-457200"/>
            <a:r>
              <a:rPr lang="zh-CN" altLang="en-US" dirty="0">
                <a:latin typeface="Times New Roman" panose="02020603050405020304" pitchFamily="18" charset="0"/>
              </a:rPr>
              <a:t>顶点之间的连通关系：</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为无向图</a:t>
            </a:r>
          </a:p>
          <a:p>
            <a:pPr marL="457200" indent="-457200"/>
            <a:r>
              <a:rPr lang="zh-CN" altLang="en-US" dirty="0">
                <a:latin typeface="Times New Roman" panose="02020603050405020304" pitchFamily="18" charset="0"/>
              </a:rPr>
              <a:t>      ① 若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之间有通路，则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pPr marL="457200" indent="-457200"/>
            <a:r>
              <a:rPr lang="en-US" altLang="zh-CN" dirty="0">
                <a:latin typeface="Times New Roman" panose="02020603050405020304" pitchFamily="18" charset="0"/>
              </a:rPr>
              <a:t>      ②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是</a:t>
            </a:r>
            <a:r>
              <a:rPr lang="en-US" altLang="zh-CN" i="1" dirty="0">
                <a:latin typeface="Times New Roman" panose="02020603050405020304" pitchFamily="18" charset="0"/>
              </a:rPr>
              <a:t>V</a:t>
            </a:r>
            <a:r>
              <a:rPr lang="zh-CN" altLang="en-US" dirty="0">
                <a:latin typeface="Times New Roman" panose="02020603050405020304" pitchFamily="18" charset="0"/>
              </a:rPr>
              <a:t>上的等价关系 </a:t>
            </a:r>
            <a:r>
              <a:rPr lang="en-US" altLang="zh-CN" i="1" dirty="0">
                <a:latin typeface="Times New Roman" panose="02020603050405020304" pitchFamily="18" charset="0"/>
              </a:rPr>
              <a:t>R</a:t>
            </a:r>
            <a:r>
              <a:rPr lang="en-US" altLang="zh-CN" dirty="0">
                <a:latin typeface="Times New Roman" panose="02020603050405020304" pitchFamily="18" charset="0"/>
              </a:rPr>
              <a:t>={&lt;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&gt;| </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且</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p>
          <a:p>
            <a:r>
              <a:rPr lang="zh-CN" altLang="en-US" dirty="0">
                <a:latin typeface="Times New Roman" panose="02020603050405020304" pitchFamily="18" charset="0"/>
              </a:rPr>
              <a:t>短程线与距离 </a:t>
            </a:r>
          </a:p>
          <a:p>
            <a:r>
              <a:rPr lang="zh-CN" altLang="en-US" dirty="0">
                <a:latin typeface="Times New Roman" panose="02020603050405020304" pitchFamily="18" charset="0"/>
              </a:rPr>
              <a:t>      ① </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之间的</a:t>
            </a:r>
            <a:r>
              <a:rPr lang="zh-CN" altLang="en-US" dirty="0">
                <a:solidFill>
                  <a:srgbClr val="A50021"/>
                </a:solidFill>
                <a:latin typeface="Times New Roman" panose="02020603050405020304" pitchFamily="18" charset="0"/>
              </a:rPr>
              <a:t>短程线</a:t>
            </a:r>
            <a:r>
              <a:rPr lang="zh-CN" altLang="en-US"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之间长度最短的通路</a:t>
            </a:r>
          </a:p>
          <a:p>
            <a:r>
              <a:rPr lang="zh-CN" altLang="en-US" dirty="0">
                <a:latin typeface="Times New Roman" panose="02020603050405020304" pitchFamily="18" charset="0"/>
              </a:rPr>
              <a:t>      ② </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之间的</a:t>
            </a:r>
            <a:r>
              <a:rPr lang="zh-CN" altLang="en-US" dirty="0">
                <a:solidFill>
                  <a:srgbClr val="A50021"/>
                </a:solidFill>
                <a:latin typeface="Times New Roman" panose="02020603050405020304" pitchFamily="18" charset="0"/>
              </a:rPr>
              <a:t>距离</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短程线的长度</a:t>
            </a:r>
          </a:p>
          <a:p>
            <a:r>
              <a:rPr lang="zh-CN" altLang="en-US" dirty="0">
                <a:latin typeface="Times New Roman" panose="02020603050405020304" pitchFamily="18" charset="0"/>
              </a:rPr>
              <a:t>      ③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的性质：</a:t>
            </a:r>
            <a:endParaRPr lang="zh-CN" altLang="en-US" i="1" dirty="0">
              <a:latin typeface="Times New Roman" panose="02020603050405020304" pitchFamily="18" charset="0"/>
            </a:endParaRPr>
          </a:p>
          <a:p>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)=0</a:t>
            </a:r>
          </a:p>
          <a:p>
            <a:r>
              <a:rPr lang="zh-CN" altLang="en-US" i="1" dirty="0">
                <a:latin typeface="Times New Roman" panose="02020603050405020304" pitchFamily="18" charset="0"/>
              </a:rPr>
              <a:t>           </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zh-CN" altLang="en-US" dirty="0">
                <a:latin typeface="Times New Roman" panose="02020603050405020304" pitchFamily="18" charset="0"/>
              </a:rPr>
              <a:t>时</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endParaRPr lang="en-US" altLang="zh-CN" i="1" dirty="0">
              <a:latin typeface="Times New Roman" panose="02020603050405020304" pitchFamily="18" charset="0"/>
            </a:endParaRPr>
          </a:p>
          <a:p>
            <a:r>
              <a:rPr lang="en-US" altLang="zh-CN" i="1" dirty="0">
                <a:latin typeface="Times New Roman" panose="02020603050405020304" pitchFamily="18" charset="0"/>
              </a:rPr>
              <a:t>           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u</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i="1" dirty="0">
                <a:latin typeface="Times New Roman" panose="02020603050405020304" pitchFamily="18" charset="0"/>
              </a:rPr>
              <a:t>           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w</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w</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62E56B22-5393-49F5-A1AB-0098B459B44A}"/>
              </a:ext>
            </a:extLst>
          </p:cNvPr>
          <p:cNvSpPr txBox="1"/>
          <p:nvPr/>
        </p:nvSpPr>
        <p:spPr>
          <a:xfrm>
            <a:off x="3422004" y="3789040"/>
            <a:ext cx="2808313"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最短路（最少跳数）</a:t>
            </a:r>
          </a:p>
        </p:txBody>
      </p:sp>
      <p:sp>
        <p:nvSpPr>
          <p:cNvPr id="7" name="文本框 6">
            <a:extLst>
              <a:ext uri="{FF2B5EF4-FFF2-40B4-BE49-F238E27FC236}">
                <a16:creationId xmlns:a16="http://schemas.microsoft.com/office/drawing/2014/main" id="{F8BF2884-3A32-4B13-936F-CE9A23B0B5B9}"/>
              </a:ext>
            </a:extLst>
          </p:cNvPr>
          <p:cNvSpPr txBox="1"/>
          <p:nvPr/>
        </p:nvSpPr>
        <p:spPr>
          <a:xfrm>
            <a:off x="3707905" y="5661248"/>
            <a:ext cx="201622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仅无向图满足</a:t>
            </a:r>
          </a:p>
        </p:txBody>
      </p:sp>
      <p:sp>
        <p:nvSpPr>
          <p:cNvPr id="8" name="文本框 7">
            <a:extLst>
              <a:ext uri="{FF2B5EF4-FFF2-40B4-BE49-F238E27FC236}">
                <a16:creationId xmlns:a16="http://schemas.microsoft.com/office/drawing/2014/main" id="{E5ED08A8-790C-4A6E-829B-28E52EF30F28}"/>
              </a:ext>
            </a:extLst>
          </p:cNvPr>
          <p:cNvSpPr txBox="1"/>
          <p:nvPr/>
        </p:nvSpPr>
        <p:spPr>
          <a:xfrm>
            <a:off x="4072211" y="6084091"/>
            <a:ext cx="150790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三角不等式</a:t>
            </a:r>
          </a:p>
        </p:txBody>
      </p:sp>
      <p:sp>
        <p:nvSpPr>
          <p:cNvPr id="20" name="文本框 19">
            <a:extLst>
              <a:ext uri="{FF2B5EF4-FFF2-40B4-BE49-F238E27FC236}">
                <a16:creationId xmlns:a16="http://schemas.microsoft.com/office/drawing/2014/main" id="{1481D03C-B618-4F74-8F57-1269E5804543}"/>
              </a:ext>
            </a:extLst>
          </p:cNvPr>
          <p:cNvSpPr txBox="1"/>
          <p:nvPr/>
        </p:nvSpPr>
        <p:spPr>
          <a:xfrm>
            <a:off x="7164288" y="2132856"/>
            <a:ext cx="129295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可达关系</a:t>
            </a: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975DE00-97A1-49D9-BB16-6504BDD2B50A}" type="slidenum">
              <a:rPr lang="en-US" altLang="zh-CN"/>
              <a:pPr/>
              <a:t>45</a:t>
            </a:fld>
            <a:endParaRPr lang="en-US" altLang="zh-CN"/>
          </a:p>
        </p:txBody>
      </p:sp>
      <p:sp>
        <p:nvSpPr>
          <p:cNvPr id="335881" name="Rectangle 9"/>
          <p:cNvSpPr>
            <a:spLocks noGrp="1" noChangeArrowheads="1"/>
          </p:cNvSpPr>
          <p:nvPr>
            <p:ph type="title"/>
          </p:nvPr>
        </p:nvSpPr>
        <p:spPr/>
        <p:txBody>
          <a:bodyPr/>
          <a:lstStyle/>
          <a:p>
            <a:pPr algn="ctr"/>
            <a:r>
              <a:rPr lang="zh-CN" altLang="en-US" dirty="0">
                <a:latin typeface="Times New Roman" panose="02020603050405020304" pitchFamily="18" charset="0"/>
              </a:rPr>
              <a:t>有向图的可达性</a:t>
            </a:r>
          </a:p>
        </p:txBody>
      </p:sp>
      <p:sp>
        <p:nvSpPr>
          <p:cNvPr id="335882" name="Rectangle 10"/>
          <p:cNvSpPr>
            <a:spLocks noGrp="1" noChangeArrowheads="1"/>
          </p:cNvSpPr>
          <p:nvPr>
            <p:ph type="body" idx="1"/>
          </p:nvPr>
        </p:nvSpPr>
        <p:spPr>
          <a:xfrm>
            <a:off x="45720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14.30</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endParaRPr lang="zh-CN" altLang="en-US" i="1" dirty="0">
              <a:latin typeface="Times New Roman" panose="02020603050405020304" pitchFamily="18" charset="0"/>
            </a:endParaRPr>
          </a:p>
          <a:p>
            <a:pPr marL="0" indent="0"/>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a:solidFill>
                  <a:srgbClr val="A50021"/>
                </a:solidFill>
                <a:latin typeface="Times New Roman" panose="02020603050405020304" pitchFamily="18" charset="0"/>
              </a:rPr>
              <a:t>v</a:t>
            </a:r>
            <a:r>
              <a:rPr lang="en-US" altLang="zh-CN" i="1" baseline="-25000" dirty="0">
                <a:solidFill>
                  <a:srgbClr val="A50021"/>
                </a:solidFill>
                <a:latin typeface="Times New Roman" panose="02020603050405020304" pitchFamily="18" charset="0"/>
              </a:rPr>
              <a:t>i </a:t>
            </a:r>
            <a:r>
              <a:rPr lang="zh-CN" altLang="en-US" dirty="0">
                <a:solidFill>
                  <a:srgbClr val="A50021"/>
                </a:solidFill>
                <a:latin typeface="Times New Roman" panose="02020603050405020304" pitchFamily="18" charset="0"/>
              </a:rPr>
              <a:t>可达 </a:t>
            </a:r>
            <a:r>
              <a:rPr lang="en-US" altLang="zh-CN" i="1" dirty="0" err="1">
                <a:solidFill>
                  <a:srgbClr val="A50021"/>
                </a:solidFill>
                <a:latin typeface="Times New Roman" panose="02020603050405020304" pitchFamily="18" charset="0"/>
              </a:rPr>
              <a:t>v</a:t>
            </a:r>
            <a:r>
              <a:rPr lang="en-US" altLang="zh-CN" i="1" baseline="-25000" dirty="0" err="1">
                <a:solidFill>
                  <a:srgbClr val="A50021"/>
                </a:solidFill>
                <a:latin typeface="Times New Roman" panose="02020603050405020304" pitchFamily="18" charset="0"/>
              </a:rPr>
              <a:t>j</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有通路</a:t>
            </a:r>
            <a:endParaRPr lang="zh-CN" altLang="en-US" i="1" dirty="0">
              <a:latin typeface="Times New Roman" panose="02020603050405020304" pitchFamily="18" charset="0"/>
            </a:endParaRPr>
          </a:p>
          <a:p>
            <a:pPr marL="0" indent="0"/>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相互可达）</a:t>
            </a:r>
          </a:p>
          <a:p>
            <a:pPr marL="0" indent="0">
              <a:spcBef>
                <a:spcPct val="50000"/>
              </a:spcBef>
            </a:pPr>
            <a:r>
              <a:rPr lang="zh-CN" altLang="en-US" dirty="0">
                <a:latin typeface="Times New Roman" panose="02020603050405020304" pitchFamily="18" charset="0"/>
              </a:rPr>
              <a:t>性质</a:t>
            </a:r>
          </a:p>
          <a:p>
            <a:pPr marL="0" indent="0"/>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具有自反性</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zh-CN" altLang="en-US" dirty="0">
                <a:latin typeface="Times New Roman" panose="02020603050405020304" pitchFamily="18" charset="0"/>
              </a:rPr>
              <a:t>、传递性</a:t>
            </a:r>
          </a:p>
          <a:p>
            <a:pPr marL="0" indent="0"/>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具有自反性、对称性、传递性 </a:t>
            </a:r>
          </a:p>
          <a:p>
            <a:pPr marL="0" indent="0">
              <a:spcBef>
                <a:spcPct val="60000"/>
              </a:spcBef>
            </a:pP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的短程线与距离类似于无向图中，只需注意距离表示法的不同</a:t>
            </a:r>
          </a:p>
          <a:p>
            <a:pPr marL="0" indent="0"/>
            <a:r>
              <a:rPr lang="en-US" altLang="zh-CN" dirty="0">
                <a:latin typeface="Times New Roman" panose="02020603050405020304" pitchFamily="18" charset="0"/>
              </a:rPr>
              <a:t>(</a:t>
            </a:r>
            <a:r>
              <a:rPr lang="zh-CN" altLang="en-US" dirty="0">
                <a:latin typeface="Times New Roman" panose="02020603050405020304" pitchFamily="18" charset="0"/>
              </a:rPr>
              <a:t>无向图中</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，有向图中</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&gt;) </a:t>
            </a:r>
            <a:r>
              <a:rPr lang="zh-CN" altLang="en-US" dirty="0">
                <a:latin typeface="Times New Roman" panose="02020603050405020304" pitchFamily="18" charset="0"/>
              </a:rPr>
              <a:t>及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&gt;</a:t>
            </a:r>
            <a:r>
              <a:rPr lang="zh-CN" altLang="en-US" dirty="0">
                <a:latin typeface="Times New Roman" panose="02020603050405020304" pitchFamily="18" charset="0"/>
              </a:rPr>
              <a:t>无对称性</a:t>
            </a:r>
          </a:p>
        </p:txBody>
      </p:sp>
    </p:spTree>
    <p:extLst>
      <p:ext uri="{BB962C8B-B14F-4D97-AF65-F5344CB8AC3E}">
        <p14:creationId xmlns:p14="http://schemas.microsoft.com/office/powerpoint/2010/main" val="1140426157"/>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452869E-D20B-4D4C-B870-2AEE00E8E02B}" type="slidenum">
              <a:rPr lang="en-US" altLang="zh-CN"/>
              <a:pPr/>
              <a:t>46</a:t>
            </a:fld>
            <a:endParaRPr lang="en-US" altLang="zh-CN"/>
          </a:p>
        </p:txBody>
      </p:sp>
      <p:sp>
        <p:nvSpPr>
          <p:cNvPr id="319495" name="Rectangle 7"/>
          <p:cNvSpPr>
            <a:spLocks noGrp="1" noChangeArrowheads="1"/>
          </p:cNvSpPr>
          <p:nvPr>
            <p:ph type="title"/>
          </p:nvPr>
        </p:nvSpPr>
        <p:spPr/>
        <p:txBody>
          <a:bodyPr/>
          <a:lstStyle/>
          <a:p>
            <a:pPr algn="ctr"/>
            <a:r>
              <a:rPr lang="zh-CN" altLang="en-US">
                <a:latin typeface="Times New Roman" panose="02020603050405020304" pitchFamily="18" charset="0"/>
              </a:rPr>
              <a:t>通路与回路的长度</a:t>
            </a:r>
          </a:p>
        </p:txBody>
      </p:sp>
      <p:sp>
        <p:nvSpPr>
          <p:cNvPr id="319496" name="Rectangle 8"/>
          <p:cNvSpPr>
            <a:spLocks noGrp="1" noChangeArrowheads="1"/>
          </p:cNvSpPr>
          <p:nvPr>
            <p:ph type="body" idx="1"/>
          </p:nvPr>
        </p:nvSpPr>
        <p:spPr>
          <a:xfrm>
            <a:off x="395288" y="1196975"/>
            <a:ext cx="8229600" cy="4525963"/>
          </a:xfrm>
        </p:spPr>
        <p:txBody>
          <a:bodyPr/>
          <a:lstStyle/>
          <a:p>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14.5</a:t>
            </a:r>
            <a:r>
              <a:rPr lang="en-US" altLang="zh-CN" dirty="0">
                <a:latin typeface="Times New Roman" panose="02020603050405020304" pitchFamily="18" charset="0"/>
              </a:rPr>
              <a:t>  </a:t>
            </a:r>
            <a:r>
              <a:rPr lang="zh-CN" altLang="en-US" dirty="0">
                <a:latin typeface="Times New Roman" panose="02020603050405020304" pitchFamily="18" charset="0"/>
              </a:rPr>
              <a:t>在</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中，若从顶点</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）存在通路，</a:t>
            </a:r>
          </a:p>
          <a:p>
            <a:r>
              <a:rPr lang="zh-CN" altLang="en-US" dirty="0">
                <a:latin typeface="Times New Roman" panose="02020603050405020304" pitchFamily="18" charset="0"/>
              </a:rPr>
              <a:t>则从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存在长度小于或等于</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的通路</a:t>
            </a:r>
            <a:r>
              <a:rPr lang="en-US" altLang="zh-CN" dirty="0">
                <a:latin typeface="Times New Roman" panose="02020603050405020304" pitchFamily="18" charset="0"/>
              </a:rPr>
              <a:t>.</a:t>
            </a:r>
          </a:p>
          <a:p>
            <a:pPr>
              <a:spcBef>
                <a:spcPct val="50000"/>
              </a:spcBef>
            </a:pPr>
            <a:r>
              <a:rPr lang="zh-CN" altLang="en-US" dirty="0">
                <a:solidFill>
                  <a:srgbClr val="A50021"/>
                </a:solidFill>
                <a:latin typeface="Times New Roman" panose="02020603050405020304" pitchFamily="18" charset="0"/>
              </a:rPr>
              <a:t>推论</a:t>
            </a:r>
            <a:r>
              <a:rPr lang="zh-CN" altLang="en-US" dirty="0">
                <a:latin typeface="Times New Roman" panose="02020603050405020304" pitchFamily="18" charset="0"/>
              </a:rPr>
              <a:t>  在 </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中，若从顶点</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）存在通路，则</a:t>
            </a:r>
          </a:p>
          <a:p>
            <a:r>
              <a:rPr lang="zh-CN" altLang="en-US" dirty="0">
                <a:latin typeface="Times New Roman" panose="02020603050405020304" pitchFamily="18" charset="0"/>
              </a:rPr>
              <a:t>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存在长度小于或等于</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的初级通路（路径）</a:t>
            </a:r>
            <a:r>
              <a:rPr lang="en-US" altLang="zh-CN" dirty="0">
                <a:latin typeface="Times New Roman" panose="02020603050405020304" pitchFamily="18" charset="0"/>
              </a:rPr>
              <a:t>.</a:t>
            </a:r>
          </a:p>
          <a:p>
            <a:pPr>
              <a:spcBef>
                <a:spcPct val="50000"/>
              </a:spcBef>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14.6</a:t>
            </a:r>
            <a:r>
              <a:rPr lang="en-US" altLang="zh-CN" dirty="0">
                <a:latin typeface="Times New Roman" panose="02020603050405020304" pitchFamily="18" charset="0"/>
              </a:rPr>
              <a:t>  </a:t>
            </a:r>
            <a:r>
              <a:rPr lang="zh-CN" altLang="en-US" dirty="0">
                <a:latin typeface="Times New Roman" panose="02020603050405020304" pitchFamily="18" charset="0"/>
              </a:rPr>
              <a:t>在一个</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中，若存在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到自身的回路，则一</a:t>
            </a:r>
          </a:p>
          <a:p>
            <a:r>
              <a:rPr lang="zh-CN" altLang="en-US" dirty="0">
                <a:latin typeface="Times New Roman" panose="02020603050405020304" pitchFamily="18" charset="0"/>
              </a:rPr>
              <a:t>定存在</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到自身长度小于或等于 </a:t>
            </a:r>
            <a:r>
              <a:rPr lang="en-US" altLang="zh-CN" i="1" dirty="0">
                <a:latin typeface="Times New Roman" panose="02020603050405020304" pitchFamily="18" charset="0"/>
              </a:rPr>
              <a:t>n </a:t>
            </a:r>
            <a:r>
              <a:rPr lang="zh-CN" altLang="en-US" dirty="0">
                <a:latin typeface="Times New Roman" panose="02020603050405020304" pitchFamily="18" charset="0"/>
              </a:rPr>
              <a:t>的回路</a:t>
            </a:r>
            <a:r>
              <a:rPr lang="en-US" altLang="zh-CN" dirty="0">
                <a:latin typeface="Times New Roman" panose="02020603050405020304" pitchFamily="18" charset="0"/>
              </a:rPr>
              <a:t>.</a:t>
            </a:r>
          </a:p>
          <a:p>
            <a:pPr>
              <a:spcBef>
                <a:spcPct val="55000"/>
              </a:spcBef>
            </a:pPr>
            <a:r>
              <a:rPr lang="zh-CN" altLang="en-US" dirty="0">
                <a:solidFill>
                  <a:srgbClr val="A50021"/>
                </a:solidFill>
                <a:latin typeface="Times New Roman" panose="02020603050405020304" pitchFamily="18" charset="0"/>
              </a:rPr>
              <a:t>推论</a:t>
            </a:r>
            <a:r>
              <a:rPr lang="zh-CN" altLang="en-US" dirty="0">
                <a:latin typeface="Times New Roman" panose="02020603050405020304" pitchFamily="18" charset="0"/>
              </a:rPr>
              <a:t>  在一个</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中，若存在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到自身的简单回路，则一</a:t>
            </a:r>
          </a:p>
          <a:p>
            <a:r>
              <a:rPr lang="zh-CN" altLang="en-US" dirty="0">
                <a:latin typeface="Times New Roman" panose="02020603050405020304" pitchFamily="18" charset="0"/>
              </a:rPr>
              <a:t>定存在长度小于或等于</a:t>
            </a:r>
            <a:r>
              <a:rPr lang="en-US" altLang="zh-CN" i="1" dirty="0">
                <a:latin typeface="Times New Roman" panose="02020603050405020304" pitchFamily="18" charset="0"/>
              </a:rPr>
              <a:t>n </a:t>
            </a:r>
            <a:r>
              <a:rPr lang="zh-CN" altLang="en-US" dirty="0">
                <a:latin typeface="Times New Roman" panose="02020603050405020304" pitchFamily="18" charset="0"/>
              </a:rPr>
              <a:t>的初级回路</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583E8052-F565-4CD0-A59D-F140F02D052C}"/>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至多每个点经过一次</a:t>
            </a:r>
          </a:p>
        </p:txBody>
      </p:sp>
      <p:sp>
        <p:nvSpPr>
          <p:cNvPr id="7" name="文本框 6">
            <a:extLst>
              <a:ext uri="{FF2B5EF4-FFF2-40B4-BE49-F238E27FC236}">
                <a16:creationId xmlns:a16="http://schemas.microsoft.com/office/drawing/2014/main" id="{43FD0A13-CAFA-4878-A19C-BDDD6AB4416A}"/>
              </a:ext>
            </a:extLst>
          </p:cNvPr>
          <p:cNvSpPr txBox="1"/>
          <p:nvPr/>
        </p:nvSpPr>
        <p:spPr>
          <a:xfrm>
            <a:off x="0" y="6457890"/>
            <a:ext cx="7380312"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每次找一段连续的重复节点，删除旁路直至变成路径</a:t>
            </a:r>
          </a:p>
        </p:txBody>
      </p:sp>
    </p:spTree>
    <p:extLst>
      <p:ext uri="{BB962C8B-B14F-4D97-AF65-F5344CB8AC3E}">
        <p14:creationId xmlns:p14="http://schemas.microsoft.com/office/powerpoint/2010/main" val="4100575374"/>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116DB5AC-42F7-45A3-B223-E587F8725C02}" type="slidenum">
              <a:rPr lang="en-US" altLang="zh-CN"/>
              <a:pPr/>
              <a:t>47</a:t>
            </a:fld>
            <a:endParaRPr lang="en-US" altLang="zh-CN"/>
          </a:p>
        </p:txBody>
      </p:sp>
      <p:sp>
        <p:nvSpPr>
          <p:cNvPr id="356373" name="Rectangle 21"/>
          <p:cNvSpPr>
            <a:spLocks noChangeArrowheads="1"/>
          </p:cNvSpPr>
          <p:nvPr/>
        </p:nvSpPr>
        <p:spPr bwMode="auto">
          <a:xfrm>
            <a:off x="250825" y="4437063"/>
            <a:ext cx="81375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120000"/>
              </a:lnSpc>
            </a:pPr>
            <a:r>
              <a:rPr lang="zh-CN" altLang="en-US" b="1">
                <a:solidFill>
                  <a:srgbClr val="A50021"/>
                </a:solidFill>
                <a:latin typeface="Times New Roman" panose="02020603050405020304" pitchFamily="18" charset="0"/>
                <a:cs typeface="Times New Roman" panose="02020603050405020304" pitchFamily="18" charset="0"/>
              </a:rPr>
              <a:t>推论  </a:t>
            </a:r>
            <a:r>
              <a:rPr lang="zh-CN" altLang="en-US" b="1">
                <a:latin typeface="Times New Roman" panose="02020603050405020304" pitchFamily="18" charset="0"/>
                <a:cs typeface="Times New Roman" panose="02020603050405020304" pitchFamily="18" charset="0"/>
              </a:rPr>
              <a:t>设</a:t>
            </a:r>
            <a:r>
              <a:rPr lang="en-US" altLang="zh-CN" b="1" i="1">
                <a:latin typeface="Times New Roman" panose="02020603050405020304" pitchFamily="18" charset="0"/>
                <a:cs typeface="Times New Roman" panose="02020603050405020304" pitchFamily="18" charset="0"/>
              </a:rPr>
              <a:t>B</a:t>
            </a:r>
            <a:r>
              <a:rPr lang="en-US" altLang="zh-CN" b="1" i="1" baseline="-30000">
                <a:latin typeface="Times New Roman" panose="02020603050405020304" pitchFamily="18" charset="0"/>
                <a:cs typeface="Times New Roman" panose="02020603050405020304" pitchFamily="18" charset="0"/>
              </a:rPr>
              <a:t>l</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baseline="30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i="1" baseline="30000">
                <a:latin typeface="Times New Roman" panose="02020603050405020304" pitchFamily="18" charset="0"/>
                <a:cs typeface="Times New Roman" panose="02020603050405020304" pitchFamily="18" charset="0"/>
              </a:rPr>
              <a:t>l</a:t>
            </a:r>
            <a:r>
              <a:rPr lang="zh-CN" altLang="en-US"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l</a:t>
            </a:r>
            <a:r>
              <a:rPr lang="en-US" altLang="zh-CN" b="1">
                <a:latin typeface="Times New Roman" panose="02020603050405020304" pitchFamily="18" charset="0"/>
                <a:cs typeface="Times New Roman" panose="02020603050405020304" pitchFamily="18" charset="0"/>
                <a:sym typeface="Symbol" panose="05050102010706020507" pitchFamily="18" charset="2"/>
              </a:rPr>
              <a:t></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sym typeface="Symbol" panose="05050102010706020507" pitchFamily="18" charset="2"/>
              </a:rPr>
              <a:t>），则 </a:t>
            </a:r>
          </a:p>
          <a:p>
            <a:pPr eaLnBrk="0" hangingPunct="0">
              <a:lnSpc>
                <a:spcPct val="120000"/>
              </a:lnSpc>
            </a:pPr>
            <a:r>
              <a:rPr lang="zh-CN" altLang="en-US" b="1">
                <a:latin typeface="Times New Roman" panose="02020603050405020304" pitchFamily="18" charset="0"/>
                <a:cs typeface="Times New Roman" panose="02020603050405020304" pitchFamily="18" charset="0"/>
                <a:sym typeface="Symbol" panose="05050102010706020507" pitchFamily="18" charset="2"/>
              </a:rPr>
              <a:t>       </a:t>
            </a:r>
            <a:r>
              <a:rPr lang="en-US" altLang="zh-CN" b="1" i="1">
                <a:latin typeface="Times New Roman" panose="02020603050405020304" pitchFamily="18" charset="0"/>
                <a:cs typeface="Times New Roman" panose="02020603050405020304" pitchFamily="18" charset="0"/>
                <a:sym typeface="Symbol" panose="05050102010706020507" pitchFamily="18" charset="2"/>
              </a:rPr>
              <a:t>B</a:t>
            </a:r>
            <a:r>
              <a:rPr lang="en-US" altLang="zh-CN" b="1" i="1" baseline="-30000">
                <a:latin typeface="Times New Roman" panose="02020603050405020304" pitchFamily="18" charset="0"/>
                <a:cs typeface="Times New Roman" panose="02020603050405020304" pitchFamily="18" charset="0"/>
                <a:sym typeface="Symbol" panose="05050102010706020507" pitchFamily="18" charset="2"/>
              </a:rPr>
              <a:t>l</a:t>
            </a:r>
            <a:r>
              <a:rPr lang="zh-CN" altLang="en-US" b="1">
                <a:latin typeface="Times New Roman" panose="02020603050405020304" pitchFamily="18" charset="0"/>
                <a:cs typeface="Times New Roman" panose="02020603050405020304" pitchFamily="18" charset="0"/>
                <a:sym typeface="Symbol" panose="05050102010706020507" pitchFamily="18" charset="2"/>
              </a:rPr>
              <a:t>中元素</a:t>
            </a:r>
          </a:p>
        </p:txBody>
      </p:sp>
      <p:sp>
        <p:nvSpPr>
          <p:cNvPr id="356368" name="Rectangle 16"/>
          <p:cNvSpPr>
            <a:spLocks noChangeArrowheads="1"/>
          </p:cNvSpPr>
          <p:nvPr/>
        </p:nvSpPr>
        <p:spPr bwMode="auto">
          <a:xfrm>
            <a:off x="1906588" y="3068638"/>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D</a:t>
            </a:r>
            <a:r>
              <a:rPr lang="zh-CN" altLang="en-US">
                <a:latin typeface="华文中宋" panose="02010600040101010101" pitchFamily="2" charset="-122"/>
                <a:ea typeface="华文中宋" panose="02010600040101010101" pitchFamily="2" charset="-122"/>
                <a:cs typeface="Times New Roman" panose="02020603050405020304" pitchFamily="18" charset="0"/>
              </a:rPr>
              <a:t>中长度为 </a:t>
            </a:r>
            <a:r>
              <a:rPr lang="en-US" altLang="zh-CN" b="1" i="1">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a:latin typeface="华文中宋" panose="02010600040101010101" pitchFamily="2" charset="-122"/>
                <a:ea typeface="华文中宋" panose="02010600040101010101" pitchFamily="2" charset="-122"/>
                <a:cs typeface="Times New Roman" panose="02020603050405020304" pitchFamily="18" charset="0"/>
              </a:rPr>
              <a:t>的通路总数，</a:t>
            </a:r>
          </a:p>
        </p:txBody>
      </p:sp>
      <p:graphicFrame>
        <p:nvGraphicFramePr>
          <p:cNvPr id="356364" name="Object 12"/>
          <p:cNvGraphicFramePr>
            <a:graphicFrameLocks noChangeAspect="1"/>
          </p:cNvGraphicFramePr>
          <p:nvPr/>
        </p:nvGraphicFramePr>
        <p:xfrm>
          <a:off x="900113" y="2070100"/>
          <a:ext cx="385762" cy="411163"/>
        </p:xfrm>
        <a:graphic>
          <a:graphicData uri="http://schemas.openxmlformats.org/presentationml/2006/ole">
            <mc:AlternateContent xmlns:mc="http://schemas.openxmlformats.org/markup-compatibility/2006">
              <mc:Choice xmlns:v="urn:schemas-microsoft-com:vml" Requires="v">
                <p:oleObj spid="_x0000_s357042" name="公式" r:id="rId4" imgW="241200" imgH="253800" progId="Equation.3">
                  <p:embed/>
                </p:oleObj>
              </mc:Choice>
              <mc:Fallback>
                <p:oleObj name="公式" r:id="rId4" imgW="241200" imgH="2538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070100"/>
                        <a:ext cx="385762"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3" name="Object 11"/>
          <p:cNvGraphicFramePr>
            <a:graphicFrameLocks noChangeAspect="1"/>
          </p:cNvGraphicFramePr>
          <p:nvPr/>
        </p:nvGraphicFramePr>
        <p:xfrm>
          <a:off x="900113" y="2435225"/>
          <a:ext cx="533400" cy="547688"/>
        </p:xfrm>
        <a:graphic>
          <a:graphicData uri="http://schemas.openxmlformats.org/presentationml/2006/ole">
            <mc:AlternateContent xmlns:mc="http://schemas.openxmlformats.org/markup-compatibility/2006">
              <mc:Choice xmlns:v="urn:schemas-microsoft-com:vml" Requires="v">
                <p:oleObj spid="_x0000_s357043" name="公式" r:id="rId6" imgW="241200" imgH="241200" progId="Equation.3">
                  <p:embed/>
                </p:oleObj>
              </mc:Choice>
              <mc:Fallback>
                <p:oleObj name="公式" r:id="rId6" imgW="241200" imgH="2412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2435225"/>
                        <a:ext cx="5334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2" name="Object 10"/>
          <p:cNvGraphicFramePr>
            <a:graphicFrameLocks noChangeAspect="1"/>
          </p:cNvGraphicFramePr>
          <p:nvPr/>
        </p:nvGraphicFramePr>
        <p:xfrm>
          <a:off x="863600" y="2952750"/>
          <a:ext cx="1044575" cy="795338"/>
        </p:xfrm>
        <a:graphic>
          <a:graphicData uri="http://schemas.openxmlformats.org/presentationml/2006/ole">
            <mc:AlternateContent xmlns:mc="http://schemas.openxmlformats.org/markup-compatibility/2006">
              <mc:Choice xmlns:v="urn:schemas-microsoft-com:vml" Requires="v">
                <p:oleObj spid="_x0000_s357044" name="公式" r:id="rId8" imgW="609480" imgH="457200" progId="Equation.3">
                  <p:embed/>
                </p:oleObj>
              </mc:Choice>
              <mc:Fallback>
                <p:oleObj name="公式" r:id="rId8" imgW="609480" imgH="457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600" y="2952750"/>
                        <a:ext cx="1044575"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1" name="Object 9"/>
          <p:cNvGraphicFramePr>
            <a:graphicFrameLocks noChangeAspect="1"/>
          </p:cNvGraphicFramePr>
          <p:nvPr/>
        </p:nvGraphicFramePr>
        <p:xfrm>
          <a:off x="850900" y="3608388"/>
          <a:ext cx="841375" cy="828675"/>
        </p:xfrm>
        <a:graphic>
          <a:graphicData uri="http://schemas.openxmlformats.org/presentationml/2006/ole">
            <mc:AlternateContent xmlns:mc="http://schemas.openxmlformats.org/markup-compatibility/2006">
              <mc:Choice xmlns:v="urn:schemas-microsoft-com:vml" Requires="v">
                <p:oleObj spid="_x0000_s357045" name="公式" r:id="rId10" imgW="431640" imgH="431640" progId="Equation.3">
                  <p:embed/>
                </p:oleObj>
              </mc:Choice>
              <mc:Fallback>
                <p:oleObj name="公式" r:id="rId10" imgW="431640" imgH="43164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900" y="3608388"/>
                        <a:ext cx="8413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0" name="Object 8"/>
          <p:cNvGraphicFramePr>
            <a:graphicFrameLocks noChangeAspect="1"/>
          </p:cNvGraphicFramePr>
          <p:nvPr/>
        </p:nvGraphicFramePr>
        <p:xfrm>
          <a:off x="2149475" y="4832350"/>
          <a:ext cx="884238" cy="671513"/>
        </p:xfrm>
        <a:graphic>
          <a:graphicData uri="http://schemas.openxmlformats.org/presentationml/2006/ole">
            <mc:AlternateContent xmlns:mc="http://schemas.openxmlformats.org/markup-compatibility/2006">
              <mc:Choice xmlns:v="urn:schemas-microsoft-com:vml" Requires="v">
                <p:oleObj spid="_x0000_s357046" name="公式" r:id="rId12" imgW="609480" imgH="457200" progId="Equation.3">
                  <p:embed/>
                </p:oleObj>
              </mc:Choice>
              <mc:Fallback>
                <p:oleObj name="公式" r:id="rId12" imgW="609480" imgH="4572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9475" y="4832350"/>
                        <a:ext cx="884238"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59" name="Object 7"/>
          <p:cNvGraphicFramePr>
            <a:graphicFrameLocks noChangeAspect="1"/>
          </p:cNvGraphicFramePr>
          <p:nvPr/>
        </p:nvGraphicFramePr>
        <p:xfrm>
          <a:off x="863600" y="5410200"/>
          <a:ext cx="790575" cy="790575"/>
        </p:xfrm>
        <a:graphic>
          <a:graphicData uri="http://schemas.openxmlformats.org/presentationml/2006/ole">
            <mc:AlternateContent xmlns:mc="http://schemas.openxmlformats.org/markup-compatibility/2006">
              <mc:Choice xmlns:v="urn:schemas-microsoft-com:vml" Requires="v">
                <p:oleObj spid="_x0000_s357047" name="公式" r:id="rId14" imgW="431640" imgH="431640" progId="Equation.3">
                  <p:embed/>
                </p:oleObj>
              </mc:Choice>
              <mc:Fallback>
                <p:oleObj name="公式" r:id="rId14" imgW="431640" imgH="43164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3600" y="5410200"/>
                        <a:ext cx="79057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365" name="Rectangle 13"/>
          <p:cNvSpPr>
            <a:spLocks noChangeArrowheads="1"/>
          </p:cNvSpPr>
          <p:nvPr/>
        </p:nvSpPr>
        <p:spPr bwMode="auto">
          <a:xfrm>
            <a:off x="323850" y="1121202"/>
            <a:ext cx="8137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5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A50021"/>
                </a:solidFill>
                <a:latin typeface="Times New Roman" panose="02020603050405020304" pitchFamily="18" charset="0"/>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 </a:t>
            </a:r>
            <a:r>
              <a:rPr lang="en-US" altLang="zh-CN" b="1" i="1" dirty="0">
                <a:latin typeface="Times New Roman" panose="02020603050405020304" pitchFamily="18" charset="0"/>
                <a:cs typeface="Times New Roman" panose="02020603050405020304" pitchFamily="18" charset="0"/>
              </a:rPr>
              <a:t>A</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ij</a:t>
            </a:r>
            <a:r>
              <a:rPr lang="en-US" altLang="zh-CN" b="1" dirty="0">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en-US" altLang="zh-CN" b="1" baseline="-25000" dirty="0" err="1">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为有向图 </a:t>
            </a:r>
            <a:r>
              <a:rPr lang="en-US" altLang="zh-CN" b="1" i="1" dirty="0">
                <a:latin typeface="Times New Roman" panose="02020603050405020304" pitchFamily="18" charset="0"/>
                <a:cs typeface="Times New Roman" panose="02020603050405020304" pitchFamily="18" charset="0"/>
              </a:rPr>
              <a:t>D </a:t>
            </a:r>
            <a:r>
              <a:rPr lang="zh-CN" altLang="en-US" b="1" dirty="0">
                <a:latin typeface="Times New Roman" panose="02020603050405020304" pitchFamily="18" charset="0"/>
                <a:cs typeface="Times New Roman" panose="02020603050405020304" pitchFamily="18" charset="0"/>
              </a:rPr>
              <a:t>的邻接矩阵</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为顶点集</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则 </a:t>
            </a:r>
            <a:r>
              <a:rPr lang="en-US" altLang="zh-CN" b="1" i="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 </a:t>
            </a:r>
            <a:r>
              <a:rPr lang="en-US" altLang="zh-CN" b="1" i="1" dirty="0">
                <a:latin typeface="Times New Roman" panose="02020603050405020304" pitchFamily="18" charset="0"/>
                <a:cs typeface="Times New Roman" panose="02020603050405020304" pitchFamily="18" charset="0"/>
              </a:rPr>
              <a:t>l </a:t>
            </a:r>
            <a:r>
              <a:rPr lang="zh-CN" altLang="en-US" b="1" dirty="0">
                <a:latin typeface="Times New Roman" panose="02020603050405020304" pitchFamily="18" charset="0"/>
                <a:cs typeface="Times New Roman" panose="02020603050405020304" pitchFamily="18" charset="0"/>
              </a:rPr>
              <a:t>次幂 </a:t>
            </a:r>
            <a:r>
              <a:rPr lang="en-US" altLang="zh-CN" b="1" i="1" dirty="0">
                <a:latin typeface="Times New Roman" panose="02020603050405020304" pitchFamily="18" charset="0"/>
                <a:cs typeface="Times New Roman" panose="02020603050405020304" pitchFamily="18" charset="0"/>
              </a:rPr>
              <a:t>A</a:t>
            </a:r>
            <a:r>
              <a:rPr lang="en-US" altLang="zh-CN" b="1" i="1" baseline="30000"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ij</a:t>
            </a:r>
            <a:r>
              <a:rPr lang="en-US" altLang="zh-CN" b="1" baseline="30000" dirty="0">
                <a:latin typeface="Times New Roman" panose="02020603050405020304" pitchFamily="18" charset="0"/>
                <a:cs typeface="Times New Roman" panose="02020603050405020304" pitchFamily="18" charset="0"/>
              </a:rPr>
              <a:t>(</a:t>
            </a:r>
            <a:r>
              <a:rPr lang="en-US" altLang="zh-CN" b="1" i="1" baseline="30000" dirty="0">
                <a:latin typeface="Times New Roman" panose="02020603050405020304" pitchFamily="18" charset="0"/>
                <a:cs typeface="Times New Roman" panose="02020603050405020304" pitchFamily="18" charset="0"/>
              </a:rPr>
              <a:t>l</a:t>
            </a:r>
            <a:r>
              <a:rPr lang="en-US" altLang="zh-CN" b="1" baseline="30000"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en-US" altLang="zh-CN" b="1" baseline="-25000" dirty="0" err="1">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cs typeface="Times New Roman" panose="02020603050405020304" pitchFamily="18" charset="0"/>
                <a:sym typeface="Symbol" panose="05050102010706020507" pitchFamily="18" charset="2"/>
              </a:rPr>
              <a:t>中元素</a:t>
            </a:r>
          </a:p>
        </p:txBody>
      </p:sp>
      <p:sp>
        <p:nvSpPr>
          <p:cNvPr id="356366" name="Rectangle 14"/>
          <p:cNvSpPr>
            <a:spLocks noChangeArrowheads="1"/>
          </p:cNvSpPr>
          <p:nvPr/>
        </p:nvSpPr>
        <p:spPr bwMode="auto">
          <a:xfrm>
            <a:off x="1476375" y="2060575"/>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D</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中</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dirty="0">
                <a:latin typeface="Times New Roman" panose="02020603050405020304" pitchFamily="18" charset="0"/>
                <a:ea typeface="华文中宋" panose="02010600040101010101" pitchFamily="2" charset="-122"/>
                <a:cs typeface="Times New Roman" panose="02020603050405020304" pitchFamily="18" charset="0"/>
              </a:rPr>
              <a:t>i </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到</a:t>
            </a:r>
            <a:r>
              <a:rPr lang="en-US" altLang="zh-CN" i="1" dirty="0" err="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长度为</a:t>
            </a:r>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 </a:t>
            </a:r>
            <a:r>
              <a:rPr lang="en-US" altLang="zh-CN" b="1" i="1" dirty="0">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的通路数，其中</a:t>
            </a:r>
            <a:endParaRPr lang="zh-CN" altLang="en-US" dirty="0">
              <a:ea typeface="华文中宋" panose="02010600040101010101" pitchFamily="2" charset="-122"/>
              <a:cs typeface="Times New Roman" panose="02020603050405020304" pitchFamily="18" charset="0"/>
            </a:endParaRPr>
          </a:p>
        </p:txBody>
      </p:sp>
      <p:sp>
        <p:nvSpPr>
          <p:cNvPr id="356367" name="Rectangle 15"/>
          <p:cNvSpPr>
            <a:spLocks noChangeArrowheads="1"/>
          </p:cNvSpPr>
          <p:nvPr/>
        </p:nvSpPr>
        <p:spPr bwMode="auto">
          <a:xfrm>
            <a:off x="1476375" y="2492375"/>
            <a:ext cx="4595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a:latin typeface="Times New Roman" panose="02020603050405020304" pitchFamily="18" charset="0"/>
                <a:ea typeface="华文中宋" panose="02010600040101010101" pitchFamily="2" charset="-122"/>
                <a:cs typeface="Times New Roman" panose="02020603050405020304" pitchFamily="18" charset="0"/>
              </a:rPr>
              <a:t>i</a:t>
            </a:r>
            <a:r>
              <a:rPr lang="zh-CN" altLang="en-US">
                <a:latin typeface="华文中宋" panose="02010600040101010101" pitchFamily="2" charset="-122"/>
                <a:ea typeface="华文中宋" panose="02010600040101010101" pitchFamily="2" charset="-122"/>
                <a:cs typeface="Times New Roman" panose="02020603050405020304" pitchFamily="18" charset="0"/>
              </a:rPr>
              <a:t>到自身长度为 </a:t>
            </a:r>
            <a:r>
              <a:rPr lang="en-US" altLang="zh-CN" b="1" i="1">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a:latin typeface="华文中宋" panose="02010600040101010101" pitchFamily="2" charset="-122"/>
                <a:ea typeface="华文中宋" panose="02010600040101010101" pitchFamily="2" charset="-122"/>
                <a:cs typeface="Times New Roman" panose="02020603050405020304" pitchFamily="18" charset="0"/>
              </a:rPr>
              <a:t>的回路数，而</a:t>
            </a:r>
            <a:endParaRPr lang="zh-CN" altLang="en-US">
              <a:ea typeface="华文中宋" panose="02010600040101010101" pitchFamily="2" charset="-122"/>
              <a:cs typeface="Times New Roman" panose="02020603050405020304" pitchFamily="18" charset="0"/>
            </a:endParaRPr>
          </a:p>
        </p:txBody>
      </p:sp>
      <p:sp>
        <p:nvSpPr>
          <p:cNvPr id="356370" name="Rectangle 18"/>
          <p:cNvSpPr>
            <a:spLocks noChangeArrowheads="1"/>
          </p:cNvSpPr>
          <p:nvPr/>
        </p:nvSpPr>
        <p:spPr bwMode="auto">
          <a:xfrm>
            <a:off x="1619250" y="5516563"/>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latin typeface="Times New Roman" panose="02020603050405020304" pitchFamily="18" charset="0"/>
                <a:cs typeface="Times New Roman" panose="02020603050405020304" pitchFamily="18" charset="0"/>
              </a:rPr>
              <a:t>为</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中长度小于或等于 </a:t>
            </a:r>
            <a:r>
              <a:rPr lang="en-US" altLang="zh-CN" b="1" i="1">
                <a:latin typeface="Times New Roman" panose="02020603050405020304" pitchFamily="18" charset="0"/>
                <a:cs typeface="Times New Roman" panose="02020603050405020304" pitchFamily="18" charset="0"/>
              </a:rPr>
              <a:t>l </a:t>
            </a:r>
            <a:r>
              <a:rPr lang="zh-CN" altLang="en-US" b="1">
                <a:latin typeface="Times New Roman" panose="02020603050405020304" pitchFamily="18" charset="0"/>
                <a:cs typeface="Times New Roman" panose="02020603050405020304" pitchFamily="18" charset="0"/>
              </a:rPr>
              <a:t>的回路数</a:t>
            </a:r>
          </a:p>
        </p:txBody>
      </p:sp>
      <p:sp>
        <p:nvSpPr>
          <p:cNvPr id="356371" name="Rectangle 19"/>
          <p:cNvSpPr>
            <a:spLocks noChangeArrowheads="1"/>
          </p:cNvSpPr>
          <p:nvPr/>
        </p:nvSpPr>
        <p:spPr bwMode="auto">
          <a:xfrm>
            <a:off x="2987675" y="4941888"/>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latin typeface="Times New Roman" panose="02020603050405020304" pitchFamily="18" charset="0"/>
                <a:cs typeface="Times New Roman" panose="02020603050405020304" pitchFamily="18" charset="0"/>
              </a:rPr>
              <a:t>为</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中长度小于或等于 </a:t>
            </a:r>
            <a:r>
              <a:rPr lang="en-US" altLang="zh-CN" b="1" i="1">
                <a:latin typeface="Times New Roman" panose="02020603050405020304" pitchFamily="18" charset="0"/>
                <a:cs typeface="Times New Roman" panose="02020603050405020304" pitchFamily="18" charset="0"/>
              </a:rPr>
              <a:t>l </a:t>
            </a:r>
            <a:r>
              <a:rPr lang="zh-CN" altLang="en-US" b="1">
                <a:latin typeface="Times New Roman" panose="02020603050405020304" pitchFamily="18" charset="0"/>
                <a:cs typeface="Times New Roman" panose="02020603050405020304" pitchFamily="18" charset="0"/>
              </a:rPr>
              <a:t>的通路数</a:t>
            </a:r>
            <a:r>
              <a:rPr lang="en-US" altLang="zh-CN" b="1">
                <a:latin typeface="Times New Roman" panose="02020603050405020304" pitchFamily="18" charset="0"/>
                <a:cs typeface="Times New Roman" panose="02020603050405020304" pitchFamily="18" charset="0"/>
              </a:rPr>
              <a:t>. </a:t>
            </a:r>
          </a:p>
        </p:txBody>
      </p:sp>
      <p:sp>
        <p:nvSpPr>
          <p:cNvPr id="356372" name="Rectangle 20"/>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dirty="0">
                <a:latin typeface="Times New Roman" panose="02020603050405020304" pitchFamily="18" charset="0"/>
              </a:rPr>
              <a:t>邻接矩阵与可达性</a:t>
            </a:r>
          </a:p>
        </p:txBody>
      </p:sp>
      <p:sp>
        <p:nvSpPr>
          <p:cNvPr id="356374" name="Rectangle 22"/>
          <p:cNvSpPr>
            <a:spLocks noChangeArrowheads="1"/>
          </p:cNvSpPr>
          <p:nvPr/>
        </p:nvSpPr>
        <p:spPr bwMode="auto">
          <a:xfrm>
            <a:off x="1619250" y="3692525"/>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Times New Roman" panose="02020603050405020304" pitchFamily="18" charset="0"/>
              </a:rPr>
              <a:t>为</a:t>
            </a:r>
            <a:r>
              <a:rPr lang="en-US" altLang="zh-CN" b="1" i="1">
                <a:latin typeface="Times New Roman" panose="02020603050405020304" pitchFamily="18" charset="0"/>
              </a:rPr>
              <a:t>D </a:t>
            </a:r>
            <a:r>
              <a:rPr lang="zh-CN" altLang="en-US" b="1">
                <a:latin typeface="Times New Roman" panose="02020603050405020304" pitchFamily="18" charset="0"/>
              </a:rPr>
              <a:t>中长度为 </a:t>
            </a:r>
            <a:r>
              <a:rPr lang="en-US" altLang="zh-CN" b="1" i="1">
                <a:latin typeface="Times New Roman" panose="02020603050405020304" pitchFamily="18" charset="0"/>
              </a:rPr>
              <a:t>l </a:t>
            </a:r>
            <a:r>
              <a:rPr lang="zh-CN" altLang="en-US" b="1">
                <a:latin typeface="Times New Roman" panose="02020603050405020304" pitchFamily="18" charset="0"/>
              </a:rPr>
              <a:t>的回路总数</a:t>
            </a:r>
            <a:r>
              <a:rPr lang="en-US" altLang="zh-CN" b="1">
                <a:latin typeface="Times New Roman" panose="02020603050405020304" pitchFamily="18" charset="0"/>
              </a:rPr>
              <a:t>.</a:t>
            </a:r>
            <a:r>
              <a:rPr lang="en-US" altLang="zh-CN">
                <a:latin typeface="Times New Roman" panose="02020603050405020304" pitchFamily="18" charset="0"/>
              </a:rPr>
              <a:t> </a:t>
            </a:r>
          </a:p>
        </p:txBody>
      </p:sp>
      <p:sp>
        <p:nvSpPr>
          <p:cNvPr id="18" name="文本框 17">
            <a:extLst>
              <a:ext uri="{FF2B5EF4-FFF2-40B4-BE49-F238E27FC236}">
                <a16:creationId xmlns:a16="http://schemas.microsoft.com/office/drawing/2014/main" id="{03974D9D-E44F-4BBF-9483-DFD0C994D953}"/>
              </a:ext>
            </a:extLst>
          </p:cNvPr>
          <p:cNvSpPr txBox="1"/>
          <p:nvPr/>
        </p:nvSpPr>
        <p:spPr>
          <a:xfrm>
            <a:off x="0" y="6150114"/>
            <a:ext cx="8820150"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两点间是否存在通路与</a:t>
            </a:r>
            <a:r>
              <a:rPr lang="en-US" altLang="zh-CN" sz="2000" i="1" dirty="0">
                <a:solidFill>
                  <a:srgbClr val="FF9900"/>
                </a:solidFill>
                <a:latin typeface="Times New Roman" panose="02020603050405020304" pitchFamily="18" charset="0"/>
              </a:rPr>
              <a:t>B</a:t>
            </a:r>
            <a:r>
              <a:rPr lang="en-US" altLang="zh-CN" sz="2000" i="1" baseline="-25000" dirty="0">
                <a:solidFill>
                  <a:srgbClr val="FF9900"/>
                </a:solidFill>
                <a:latin typeface="Times New Roman" panose="02020603050405020304" pitchFamily="18" charset="0"/>
              </a:rPr>
              <a:t>l</a:t>
            </a:r>
            <a:r>
              <a:rPr lang="zh-CN" altLang="en-US" sz="2000" dirty="0">
                <a:solidFill>
                  <a:srgbClr val="FF9900"/>
                </a:solidFill>
                <a:latin typeface="Times New Roman" panose="02020603050405020304" pitchFamily="18" charset="0"/>
              </a:rPr>
              <a:t>的关系？</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两点间若存在通路则最短路至多多少跳？</a:t>
            </a:r>
          </a:p>
        </p:txBody>
      </p:sp>
      <p:sp>
        <p:nvSpPr>
          <p:cNvPr id="20" name="文本框 19">
            <a:extLst>
              <a:ext uri="{FF2B5EF4-FFF2-40B4-BE49-F238E27FC236}">
                <a16:creationId xmlns:a16="http://schemas.microsoft.com/office/drawing/2014/main" id="{BFA00EC9-61BD-4C5C-88D6-3BC676265855}"/>
              </a:ext>
            </a:extLst>
          </p:cNvPr>
          <p:cNvSpPr txBox="1"/>
          <p:nvPr/>
        </p:nvSpPr>
        <p:spPr>
          <a:xfrm>
            <a:off x="5076056" y="6457890"/>
            <a:ext cx="406794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回忆传递闭包的求法、关系的复合</a:t>
            </a:r>
          </a:p>
        </p:txBody>
      </p:sp>
      <p:sp>
        <p:nvSpPr>
          <p:cNvPr id="21" name="文本框 20">
            <a:extLst>
              <a:ext uri="{FF2B5EF4-FFF2-40B4-BE49-F238E27FC236}">
                <a16:creationId xmlns:a16="http://schemas.microsoft.com/office/drawing/2014/main" id="{029D7F23-10BE-44C3-9241-5C2C4DB669A1}"/>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（结合图的表示）</a:t>
            </a:r>
            <a:endParaRPr lang="en-US" altLang="zh-CN" sz="2000" dirty="0">
              <a:solidFill>
                <a:srgbClr val="FF9900"/>
              </a:solidFill>
            </a:endParaRPr>
          </a:p>
          <a:p>
            <a:r>
              <a:rPr lang="zh-CN" altLang="en-US" sz="2000" dirty="0">
                <a:solidFill>
                  <a:srgbClr val="FF9900"/>
                </a:solidFill>
              </a:rPr>
              <a:t>特定长度的通路或回路计数</a:t>
            </a:r>
            <a:endParaRPr lang="en-US" altLang="zh-CN" sz="2000" dirty="0">
              <a:solidFill>
                <a:srgbClr val="FF9900"/>
              </a:solidFill>
            </a:endParaRP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7C571CCF-E101-4948-8F5E-80A0EFA60BC0}" type="slidenum">
              <a:rPr lang="en-US" altLang="zh-CN"/>
              <a:pPr/>
              <a:t>48</a:t>
            </a:fld>
            <a:endParaRPr lang="en-US" altLang="zh-CN"/>
          </a:p>
        </p:txBody>
      </p:sp>
      <p:sp>
        <p:nvSpPr>
          <p:cNvPr id="358408" name="Rectangle 8"/>
          <p:cNvSpPr>
            <a:spLocks noChangeArrowheads="1"/>
          </p:cNvSpPr>
          <p:nvPr/>
        </p:nvSpPr>
        <p:spPr bwMode="auto">
          <a:xfrm>
            <a:off x="468313" y="1315891"/>
            <a:ext cx="8497887" cy="182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5</a:t>
            </a:r>
            <a:r>
              <a:rPr lang="en-US" altLang="zh-CN" b="1" dirty="0">
                <a:latin typeface="Times New Roman" panose="02020603050405020304" pitchFamily="18" charset="0"/>
              </a:rPr>
              <a:t>  </a:t>
            </a:r>
            <a:r>
              <a:rPr lang="zh-CN" altLang="en-US" b="1" dirty="0">
                <a:latin typeface="Times New Roman" panose="02020603050405020304" pitchFamily="18" charset="0"/>
              </a:rPr>
              <a:t>有向图</a:t>
            </a:r>
            <a:r>
              <a:rPr lang="en-US" altLang="zh-CN" b="1" i="1" dirty="0">
                <a:latin typeface="Times New Roman" panose="02020603050405020304" pitchFamily="18" charset="0"/>
              </a:rPr>
              <a:t>D</a:t>
            </a:r>
            <a:r>
              <a:rPr lang="zh-CN" altLang="en-US" b="1" dirty="0">
                <a:latin typeface="Times New Roman" panose="02020603050405020304" pitchFamily="18" charset="0"/>
              </a:rPr>
              <a:t>如图所示，求 </a:t>
            </a:r>
            <a:r>
              <a:rPr lang="en-US" altLang="zh-CN" b="1" i="1" dirty="0">
                <a:latin typeface="Times New Roman" panose="02020603050405020304" pitchFamily="18" charset="0"/>
              </a:rPr>
              <a:t>A</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3</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4</a:t>
            </a:r>
            <a:r>
              <a:rPr lang="zh-CN" altLang="en-US" b="1" dirty="0">
                <a:latin typeface="Times New Roman" panose="02020603050405020304" pitchFamily="18" charset="0"/>
              </a:rPr>
              <a:t>，并回答诸问题：</a:t>
            </a:r>
          </a:p>
          <a:p>
            <a:pPr>
              <a:lnSpc>
                <a:spcPct val="120000"/>
              </a:lnSpc>
            </a:pPr>
            <a:r>
              <a:rPr lang="en-US" altLang="zh-CN" b="1" dirty="0">
                <a:latin typeface="Times New Roman" panose="02020603050405020304" pitchFamily="18" charset="0"/>
              </a:rPr>
              <a:t>(1) </a:t>
            </a:r>
            <a:r>
              <a:rPr lang="en-US" altLang="zh-CN" b="1" i="1" dirty="0">
                <a:latin typeface="Times New Roman" panose="02020603050405020304" pitchFamily="18" charset="0"/>
              </a:rPr>
              <a:t>D </a:t>
            </a:r>
            <a:r>
              <a:rPr lang="zh-CN" altLang="en-US" b="1" dirty="0">
                <a:latin typeface="Times New Roman" panose="02020603050405020304" pitchFamily="18" charset="0"/>
              </a:rPr>
              <a:t>中长度为</a:t>
            </a:r>
            <a:r>
              <a:rPr lang="en-US" altLang="zh-CN" b="1" dirty="0">
                <a:latin typeface="Times New Roman" panose="02020603050405020304" pitchFamily="18" charset="0"/>
              </a:rPr>
              <a:t>1, 2, 3, 4</a:t>
            </a:r>
            <a:r>
              <a:rPr lang="zh-CN" altLang="en-US" b="1" dirty="0">
                <a:latin typeface="Times New Roman" panose="02020603050405020304" pitchFamily="18" charset="0"/>
              </a:rPr>
              <a:t>的通路各有多少条？其中回路分别为多少条？</a:t>
            </a:r>
          </a:p>
          <a:p>
            <a:pPr>
              <a:lnSpc>
                <a:spcPct val="120000"/>
              </a:lnSpc>
            </a:pPr>
            <a:r>
              <a:rPr lang="en-US" altLang="zh-CN" b="1" dirty="0">
                <a:latin typeface="Times New Roman" panose="02020603050405020304" pitchFamily="18" charset="0"/>
              </a:rPr>
              <a:t>(2) </a:t>
            </a:r>
            <a:r>
              <a:rPr lang="en-US" altLang="zh-CN" b="1" i="1" dirty="0">
                <a:latin typeface="Times New Roman" panose="02020603050405020304" pitchFamily="18" charset="0"/>
              </a:rPr>
              <a:t>D </a:t>
            </a:r>
            <a:r>
              <a:rPr lang="zh-CN" altLang="en-US" b="1" dirty="0">
                <a:latin typeface="Times New Roman" panose="02020603050405020304" pitchFamily="18" charset="0"/>
              </a:rPr>
              <a:t>中长度小于或等于</a:t>
            </a:r>
            <a:r>
              <a:rPr lang="en-US" altLang="zh-CN" b="1" dirty="0">
                <a:latin typeface="Times New Roman" panose="02020603050405020304" pitchFamily="18" charset="0"/>
              </a:rPr>
              <a:t>4</a:t>
            </a:r>
            <a:r>
              <a:rPr lang="zh-CN" altLang="en-US" b="1" dirty="0">
                <a:latin typeface="Times New Roman" panose="02020603050405020304" pitchFamily="18" charset="0"/>
              </a:rPr>
              <a:t>的通路为多少条？其中有多少条回路？</a:t>
            </a:r>
          </a:p>
        </p:txBody>
      </p:sp>
      <p:pic>
        <p:nvPicPr>
          <p:cNvPr id="358409" name="Picture 9" descr="1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141663"/>
            <a:ext cx="3887787"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11"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a:t>
            </a: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D2B78DDD-80DF-40A4-ACFD-4B4D76ADB2B8}" type="slidenum">
              <a:rPr lang="en-US" altLang="zh-CN"/>
              <a:pPr/>
              <a:t>49</a:t>
            </a:fld>
            <a:endParaRPr lang="en-US" altLang="zh-CN"/>
          </a:p>
        </p:txBody>
      </p:sp>
      <p:sp>
        <p:nvSpPr>
          <p:cNvPr id="360456" name="Rectangle 8"/>
          <p:cNvSpPr>
            <a:spLocks noChangeArrowheads="1"/>
          </p:cNvSpPr>
          <p:nvPr/>
        </p:nvSpPr>
        <p:spPr bwMode="auto">
          <a:xfrm>
            <a:off x="0" y="2141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60455" name="Object 7"/>
          <p:cNvGraphicFramePr>
            <a:graphicFrameLocks noChangeAspect="1"/>
          </p:cNvGraphicFramePr>
          <p:nvPr/>
        </p:nvGraphicFramePr>
        <p:xfrm>
          <a:off x="1484313" y="927100"/>
          <a:ext cx="4953000" cy="3357563"/>
        </p:xfrm>
        <a:graphic>
          <a:graphicData uri="http://schemas.openxmlformats.org/presentationml/2006/ole">
            <mc:AlternateContent xmlns:mc="http://schemas.openxmlformats.org/markup-compatibility/2006">
              <mc:Choice xmlns:v="urn:schemas-microsoft-com:vml" Requires="v">
                <p:oleObj spid="_x0000_s360563" name="公式" r:id="rId4" imgW="2730240" imgH="1854000" progId="Equation.3">
                  <p:embed/>
                </p:oleObj>
              </mc:Choice>
              <mc:Fallback>
                <p:oleObj name="公式" r:id="rId4" imgW="2730240" imgH="18540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313" y="927100"/>
                        <a:ext cx="4953000" cy="335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7" name="Rectangle 9"/>
          <p:cNvSpPr>
            <a:spLocks noChangeArrowheads="1"/>
          </p:cNvSpPr>
          <p:nvPr/>
        </p:nvSpPr>
        <p:spPr bwMode="auto">
          <a:xfrm>
            <a:off x="539750" y="4292600"/>
            <a:ext cx="761841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pPr>
            <a:r>
              <a:rPr lang="en-US" altLang="zh-CN" b="1">
                <a:latin typeface="Times New Roman" panose="02020603050405020304" pitchFamily="18" charset="0"/>
                <a:cs typeface="Times New Roman" panose="02020603050405020304" pitchFamily="18" charset="0"/>
              </a:rPr>
              <a:t>(1) </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中长度为</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的通路为</a:t>
            </a:r>
            <a:r>
              <a:rPr lang="en-US" altLang="zh-CN" b="1">
                <a:latin typeface="Times New Roman" panose="02020603050405020304" pitchFamily="18" charset="0"/>
                <a:cs typeface="Times New Roman" panose="02020603050405020304" pitchFamily="18" charset="0"/>
              </a:rPr>
              <a:t>8</a:t>
            </a:r>
            <a:r>
              <a:rPr lang="zh-CN" altLang="en-US" b="1">
                <a:latin typeface="Times New Roman" panose="02020603050405020304" pitchFamily="18" charset="0"/>
                <a:cs typeface="Times New Roman" panose="02020603050405020304" pitchFamily="18" charset="0"/>
              </a:rPr>
              <a:t>条，其中有</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条是回路</a:t>
            </a:r>
            <a:r>
              <a:rPr lang="en-US" altLang="zh-CN" b="1">
                <a:latin typeface="Times New Roman" panose="02020603050405020304" pitchFamily="18" charset="0"/>
                <a:cs typeface="Times New Roman" panose="02020603050405020304" pitchFamily="18" charset="0"/>
              </a:rPr>
              <a:t>.</a:t>
            </a:r>
          </a:p>
          <a:p>
            <a:pPr eaLnBrk="0" hangingPunct="0">
              <a:lnSpc>
                <a:spcPct val="120000"/>
              </a:lnSpc>
            </a:pPr>
            <a:r>
              <a:rPr lang="en-US" altLang="zh-CN" b="1">
                <a:latin typeface="Times New Roman" panose="02020603050405020304" pitchFamily="18" charset="0"/>
                <a:cs typeface="Times New Roman" panose="02020603050405020304" pitchFamily="18" charset="0"/>
              </a:rPr>
              <a:t>      </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中长度为</a:t>
            </a: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cs typeface="Times New Roman" panose="02020603050405020304" pitchFamily="18" charset="0"/>
              </a:rPr>
              <a:t>的通路为</a:t>
            </a:r>
            <a:r>
              <a:rPr lang="en-US" altLang="zh-CN" b="1">
                <a:latin typeface="Times New Roman" panose="02020603050405020304" pitchFamily="18" charset="0"/>
                <a:cs typeface="Times New Roman" panose="02020603050405020304" pitchFamily="18" charset="0"/>
              </a:rPr>
              <a:t>11</a:t>
            </a:r>
            <a:r>
              <a:rPr lang="zh-CN" altLang="en-US" b="1">
                <a:latin typeface="Times New Roman" panose="02020603050405020304" pitchFamily="18" charset="0"/>
                <a:cs typeface="Times New Roman" panose="02020603050405020304" pitchFamily="18" charset="0"/>
              </a:rPr>
              <a:t>条，其中有</a:t>
            </a:r>
            <a:r>
              <a:rPr lang="en-US" altLang="zh-CN" b="1">
                <a:latin typeface="Times New Roman" panose="02020603050405020304" pitchFamily="18" charset="0"/>
                <a:cs typeface="Times New Roman" panose="02020603050405020304" pitchFamily="18" charset="0"/>
              </a:rPr>
              <a:t>3</a:t>
            </a:r>
            <a:r>
              <a:rPr lang="zh-CN" altLang="en-US" b="1">
                <a:latin typeface="Times New Roman" panose="02020603050405020304" pitchFamily="18" charset="0"/>
                <a:cs typeface="Times New Roman" panose="02020603050405020304" pitchFamily="18" charset="0"/>
              </a:rPr>
              <a:t>条是回路</a:t>
            </a:r>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endParaRPr>
          </a:p>
          <a:p>
            <a:pPr eaLnBrk="0" hangingPunct="0">
              <a:lnSpc>
                <a:spcPct val="120000"/>
              </a:lnSpc>
            </a:pPr>
            <a:r>
              <a:rPr lang="en-US" altLang="zh-CN" b="1" i="1">
                <a:latin typeface="Times New Roman" panose="02020603050405020304" pitchFamily="18" charset="0"/>
              </a:rPr>
              <a:t>      D</a:t>
            </a:r>
            <a:r>
              <a:rPr lang="zh-CN" altLang="en-US" b="1">
                <a:latin typeface="Times New Roman" panose="02020603050405020304" pitchFamily="18" charset="0"/>
              </a:rPr>
              <a:t>中长度为</a:t>
            </a:r>
            <a:r>
              <a:rPr lang="en-US" altLang="zh-CN" b="1">
                <a:latin typeface="Times New Roman" panose="02020603050405020304" pitchFamily="18" charset="0"/>
              </a:rPr>
              <a:t>3</a:t>
            </a:r>
            <a:r>
              <a:rPr lang="zh-CN" altLang="en-US" b="1">
                <a:latin typeface="Times New Roman" panose="02020603050405020304" pitchFamily="18" charset="0"/>
              </a:rPr>
              <a:t>和</a:t>
            </a:r>
            <a:r>
              <a:rPr lang="en-US" altLang="zh-CN" b="1">
                <a:latin typeface="Times New Roman" panose="02020603050405020304" pitchFamily="18" charset="0"/>
              </a:rPr>
              <a:t>4</a:t>
            </a:r>
            <a:r>
              <a:rPr lang="zh-CN" altLang="en-US" b="1">
                <a:latin typeface="Times New Roman" panose="02020603050405020304" pitchFamily="18" charset="0"/>
              </a:rPr>
              <a:t>的通路分别为</a:t>
            </a:r>
            <a:r>
              <a:rPr lang="en-US" altLang="zh-CN" b="1">
                <a:latin typeface="Times New Roman" panose="02020603050405020304" pitchFamily="18" charset="0"/>
              </a:rPr>
              <a:t>14</a:t>
            </a:r>
            <a:r>
              <a:rPr lang="zh-CN" altLang="en-US" b="1">
                <a:latin typeface="Times New Roman" panose="02020603050405020304" pitchFamily="18" charset="0"/>
              </a:rPr>
              <a:t>和</a:t>
            </a:r>
            <a:r>
              <a:rPr lang="en-US" altLang="zh-CN" b="1">
                <a:latin typeface="Times New Roman" panose="02020603050405020304" pitchFamily="18" charset="0"/>
              </a:rPr>
              <a:t>17</a:t>
            </a:r>
            <a:r>
              <a:rPr lang="zh-CN" altLang="en-US" b="1">
                <a:latin typeface="Times New Roman" panose="02020603050405020304" pitchFamily="18" charset="0"/>
              </a:rPr>
              <a:t>条，回路分别</a:t>
            </a:r>
          </a:p>
          <a:p>
            <a:pPr eaLnBrk="0" hangingPunct="0">
              <a:lnSpc>
                <a:spcPct val="120000"/>
              </a:lnSpc>
            </a:pPr>
            <a:r>
              <a:rPr lang="zh-CN" altLang="en-US" b="1">
                <a:latin typeface="Times New Roman" panose="02020603050405020304" pitchFamily="18" charset="0"/>
              </a:rPr>
              <a:t>      为</a:t>
            </a:r>
            <a:r>
              <a:rPr lang="en-US" altLang="zh-CN" b="1">
                <a:latin typeface="Times New Roman" panose="02020603050405020304" pitchFamily="18" charset="0"/>
              </a:rPr>
              <a:t>1</a:t>
            </a:r>
            <a:r>
              <a:rPr lang="zh-CN" altLang="en-US" b="1">
                <a:latin typeface="Times New Roman" panose="02020603050405020304" pitchFamily="18" charset="0"/>
              </a:rPr>
              <a:t>与</a:t>
            </a:r>
            <a:r>
              <a:rPr lang="en-US" altLang="zh-CN" b="1">
                <a:latin typeface="Times New Roman" panose="02020603050405020304" pitchFamily="18" charset="0"/>
              </a:rPr>
              <a:t>3</a:t>
            </a:r>
            <a:r>
              <a:rPr lang="zh-CN" altLang="en-US" b="1">
                <a:latin typeface="Times New Roman" panose="02020603050405020304" pitchFamily="18" charset="0"/>
              </a:rPr>
              <a:t>条</a:t>
            </a:r>
            <a:r>
              <a:rPr lang="en-US" altLang="zh-CN" b="1">
                <a:latin typeface="Times New Roman" panose="02020603050405020304" pitchFamily="18" charset="0"/>
              </a:rPr>
              <a:t>.</a:t>
            </a:r>
          </a:p>
          <a:p>
            <a:pPr eaLnBrk="0" hangingPunct="0">
              <a:lnSpc>
                <a:spcPct val="120000"/>
              </a:lnSpc>
            </a:pPr>
            <a:r>
              <a:rPr lang="en-US" altLang="zh-CN" b="1">
                <a:latin typeface="Times New Roman" panose="02020603050405020304" pitchFamily="18" charset="0"/>
              </a:rPr>
              <a:t>(2) </a:t>
            </a:r>
            <a:r>
              <a:rPr lang="en-US" altLang="zh-CN" b="1" i="1">
                <a:latin typeface="Times New Roman" panose="02020603050405020304" pitchFamily="18" charset="0"/>
              </a:rPr>
              <a:t>D</a:t>
            </a:r>
            <a:r>
              <a:rPr lang="zh-CN" altLang="en-US" b="1">
                <a:latin typeface="Times New Roman" panose="02020603050405020304" pitchFamily="18" charset="0"/>
              </a:rPr>
              <a:t>中长度小于等于</a:t>
            </a:r>
            <a:r>
              <a:rPr lang="en-US" altLang="zh-CN" b="1">
                <a:latin typeface="Times New Roman" panose="02020603050405020304" pitchFamily="18" charset="0"/>
              </a:rPr>
              <a:t>4</a:t>
            </a:r>
            <a:r>
              <a:rPr lang="zh-CN" altLang="en-US" b="1">
                <a:latin typeface="Times New Roman" panose="02020603050405020304" pitchFamily="18" charset="0"/>
              </a:rPr>
              <a:t>的通路为</a:t>
            </a:r>
            <a:r>
              <a:rPr lang="en-US" altLang="zh-CN" b="1">
                <a:latin typeface="Times New Roman" panose="02020603050405020304" pitchFamily="18" charset="0"/>
              </a:rPr>
              <a:t>50</a:t>
            </a:r>
            <a:r>
              <a:rPr lang="zh-CN" altLang="en-US" b="1">
                <a:latin typeface="Times New Roman" panose="02020603050405020304" pitchFamily="18" charset="0"/>
              </a:rPr>
              <a:t>条，其中有</a:t>
            </a:r>
            <a:r>
              <a:rPr lang="en-US" altLang="zh-CN" b="1">
                <a:latin typeface="Times New Roman" panose="02020603050405020304" pitchFamily="18" charset="0"/>
              </a:rPr>
              <a:t>8</a:t>
            </a:r>
            <a:r>
              <a:rPr lang="zh-CN" altLang="en-US" b="1">
                <a:latin typeface="Times New Roman" panose="02020603050405020304" pitchFamily="18" charset="0"/>
              </a:rPr>
              <a:t>条是回路</a:t>
            </a:r>
            <a:r>
              <a:rPr lang="en-US" altLang="zh-CN" b="1">
                <a:latin typeface="Times New Roman" panose="02020603050405020304" pitchFamily="18" charset="0"/>
              </a:rPr>
              <a:t>.</a:t>
            </a:r>
          </a:p>
        </p:txBody>
      </p:sp>
      <p:sp>
        <p:nvSpPr>
          <p:cNvPr id="360458" name="Rectangle 10"/>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实例求解</a:t>
            </a:r>
          </a:p>
        </p:txBody>
      </p:sp>
      <p:pic>
        <p:nvPicPr>
          <p:cNvPr id="7" name="Picture 9" descr="14-10">
            <a:extLst>
              <a:ext uri="{FF2B5EF4-FFF2-40B4-BE49-F238E27FC236}">
                <a16:creationId xmlns:a16="http://schemas.microsoft.com/office/drawing/2014/main" id="{806A57B2-FD33-4B1E-8DB7-F806EC9AB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66"/>
          <a:stretch/>
        </p:blipFill>
        <p:spPr bwMode="auto">
          <a:xfrm>
            <a:off x="6787596" y="1506926"/>
            <a:ext cx="2091302" cy="207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CCD01C0-9F5C-4594-91D4-8A3F487B3DBA}" type="slidenum">
              <a:rPr lang="en-US" altLang="zh-CN"/>
              <a:pPr/>
              <a:t>5</a:t>
            </a:fld>
            <a:endParaRPr lang="en-US" altLang="zh-CN"/>
          </a:p>
        </p:txBody>
      </p:sp>
      <p:sp>
        <p:nvSpPr>
          <p:cNvPr id="278537" name="Rectangle 9"/>
          <p:cNvSpPr>
            <a:spLocks noGrp="1" noChangeArrowheads="1"/>
          </p:cNvSpPr>
          <p:nvPr>
            <p:ph type="title"/>
          </p:nvPr>
        </p:nvSpPr>
        <p:spPr/>
        <p:txBody>
          <a:bodyPr/>
          <a:lstStyle/>
          <a:p>
            <a:pPr algn="ctr"/>
            <a:r>
              <a:rPr lang="zh-CN" altLang="en-US"/>
              <a:t>有向图</a:t>
            </a:r>
          </a:p>
        </p:txBody>
      </p:sp>
      <p:sp>
        <p:nvSpPr>
          <p:cNvPr id="278538" name="Rectangle 10"/>
          <p:cNvSpPr>
            <a:spLocks noGrp="1" noChangeArrowheads="1"/>
          </p:cNvSpPr>
          <p:nvPr>
            <p:ph type="body" idx="1"/>
          </p:nvPr>
        </p:nvSpPr>
        <p:spPr>
          <a:xfrm>
            <a:off x="611188" y="1125538"/>
            <a:ext cx="8229600" cy="4929187"/>
          </a:xfrm>
        </p:spPr>
        <p:txBody>
          <a:bodyPr/>
          <a:lstStyle/>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latin typeface="Times New Roman" panose="02020603050405020304" pitchFamily="18" charset="0"/>
              </a:rPr>
              <a:t>只需注意</a:t>
            </a:r>
            <a:r>
              <a:rPr lang="en-US" altLang="zh-CN" i="1" dirty="0">
                <a:latin typeface="Times New Roman" panose="02020603050405020304" pitchFamily="18" charset="0"/>
              </a:rPr>
              <a:t>E</a:t>
            </a:r>
            <a:r>
              <a:rPr lang="zh-CN" altLang="en-US" dirty="0">
                <a:latin typeface="Times New Roman" panose="02020603050405020304" pitchFamily="18" charset="0"/>
              </a:rPr>
              <a:t>是</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 </a:t>
            </a:r>
            <a:r>
              <a:rPr lang="zh-CN" altLang="en-US" dirty="0">
                <a:latin typeface="Times New Roman" panose="02020603050405020304" pitchFamily="18" charset="0"/>
              </a:rPr>
              <a:t>的多重子集</a:t>
            </a:r>
          </a:p>
          <a:p>
            <a:pPr marL="457200" indent="-457200">
              <a:lnSpc>
                <a:spcPct val="90000"/>
              </a:lnSpc>
            </a:pPr>
            <a:r>
              <a:rPr lang="zh-CN" altLang="en-US" dirty="0">
                <a:latin typeface="Times New Roman" panose="02020603050405020304" pitchFamily="18" charset="0"/>
              </a:rPr>
              <a:t>图</a:t>
            </a:r>
            <a:r>
              <a:rPr lang="en-US" altLang="zh-CN" dirty="0">
                <a:latin typeface="Times New Roman" panose="02020603050405020304" pitchFamily="18" charset="0"/>
              </a:rPr>
              <a:t>2</a:t>
            </a:r>
            <a:r>
              <a:rPr lang="zh-CN" altLang="en-US" dirty="0">
                <a:latin typeface="Times New Roman" panose="02020603050405020304" pitchFamily="18" charset="0"/>
              </a:rPr>
              <a:t>表示的是一个有向图，试写出它的</a:t>
            </a:r>
            <a:r>
              <a:rPr lang="en-US" altLang="zh-CN" i="1" dirty="0">
                <a:latin typeface="Times New Roman" panose="02020603050405020304" pitchFamily="18" charset="0"/>
              </a:rPr>
              <a:t>V </a:t>
            </a:r>
            <a:r>
              <a:rPr lang="zh-CN" altLang="en-US" dirty="0">
                <a:latin typeface="Times New Roman" panose="02020603050405020304" pitchFamily="18" charset="0"/>
              </a:rPr>
              <a:t>和 </a:t>
            </a:r>
            <a:r>
              <a:rPr lang="en-US" altLang="zh-CN" i="1" dirty="0">
                <a:latin typeface="Times New Roman" panose="02020603050405020304" pitchFamily="18" charset="0"/>
              </a:rPr>
              <a:t>E</a:t>
            </a: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                  </a:t>
            </a:r>
          </a:p>
          <a:p>
            <a:pPr marL="457200" indent="-457200">
              <a:lnSpc>
                <a:spcPct val="90000"/>
              </a:lnSpc>
            </a:pPr>
            <a:endParaRPr lang="en-US" altLang="zh-CN"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zh-CN" altLang="en-US" dirty="0">
                <a:latin typeface="Times New Roman" panose="02020603050405020304" pitchFamily="18" charset="0"/>
              </a:rPr>
              <a:t>注意：图的数学定义与图形表示，在同构（待叙）的意义下</a:t>
            </a:r>
          </a:p>
          <a:p>
            <a:pPr marL="457200" indent="-457200">
              <a:lnSpc>
                <a:spcPct val="90000"/>
              </a:lnSpc>
            </a:pPr>
            <a:r>
              <a:rPr lang="zh-CN" altLang="en-US" dirty="0">
                <a:latin typeface="Times New Roman" panose="02020603050405020304" pitchFamily="18" charset="0"/>
              </a:rPr>
              <a:t>是一一对应的</a:t>
            </a:r>
          </a:p>
        </p:txBody>
      </p:sp>
      <p:pic>
        <p:nvPicPr>
          <p:cNvPr id="278540" name="Picture 12" descr="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060575"/>
            <a:ext cx="29591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44DE89A-CB64-40A0-BD1B-75A8B89D00A5}"/>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无向图的边为</a:t>
            </a:r>
            <a:r>
              <a:rPr lang="en-US" altLang="zh-CN" sz="2000" dirty="0">
                <a:solidFill>
                  <a:srgbClr val="FF9900"/>
                </a:solidFill>
                <a:latin typeface="Times New Roman" panose="02020603050405020304" pitchFamily="18" charset="0"/>
              </a:rPr>
              <a:t>edge</a:t>
            </a:r>
            <a:r>
              <a:rPr lang="zh-CN" altLang="en-US" sz="2000" dirty="0">
                <a:solidFill>
                  <a:srgbClr val="FF9900"/>
                </a:solidFill>
                <a:latin typeface="Times New Roman" panose="02020603050405020304" pitchFamily="18" charset="0"/>
              </a:rPr>
              <a:t>，有向图的边为</a:t>
            </a:r>
            <a:r>
              <a:rPr lang="en-US" altLang="zh-CN" sz="2000" dirty="0">
                <a:solidFill>
                  <a:srgbClr val="FF9900"/>
                </a:solidFill>
                <a:latin typeface="Times New Roman" panose="02020603050405020304" pitchFamily="18" charset="0"/>
              </a:rPr>
              <a:t>arc</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44DE89A-CB64-40A0-BD1B-75A8B89D00A5}"/>
              </a:ext>
            </a:extLst>
          </p:cNvPr>
          <p:cNvSpPr txBox="1"/>
          <p:nvPr/>
        </p:nvSpPr>
        <p:spPr>
          <a:xfrm>
            <a:off x="0" y="6449474"/>
            <a:ext cx="4860032" cy="400110"/>
          </a:xfrm>
          <a:prstGeom prst="rect">
            <a:avLst/>
          </a:prstGeom>
          <a:noFill/>
        </p:spPr>
        <p:txBody>
          <a:bodyPr wrap="square" rtlCol="0">
            <a:spAutoFit/>
          </a:bodyPr>
          <a:lstStyle/>
          <a:p>
            <a:r>
              <a:rPr lang="en-US" altLang="zh-CN" sz="2000" dirty="0">
                <a:solidFill>
                  <a:srgbClr val="FF9900"/>
                </a:solidFill>
                <a:latin typeface="Times New Roman" panose="02020603050405020304" pitchFamily="18" charset="0"/>
              </a:rPr>
              <a:t>&lt;</a:t>
            </a:r>
            <a:r>
              <a:rPr lang="en-US" altLang="zh-CN" sz="2000" dirty="0" err="1">
                <a:solidFill>
                  <a:srgbClr val="FF9900"/>
                </a:solidFill>
                <a:latin typeface="Times New Roman" panose="02020603050405020304" pitchFamily="18" charset="0"/>
              </a:rPr>
              <a:t>a,b</a:t>
            </a:r>
            <a:r>
              <a:rPr lang="en-US" altLang="zh-CN" sz="2000" dirty="0">
                <a:solidFill>
                  <a:srgbClr val="FF9900"/>
                </a:solidFill>
                <a:latin typeface="Times New Roman" panose="02020603050405020304" pitchFamily="18" charset="0"/>
              </a:rPr>
              <a:t>&gt;</a:t>
            </a:r>
            <a:r>
              <a:rPr lang="zh-CN" altLang="en-US" sz="2000" dirty="0">
                <a:solidFill>
                  <a:srgbClr val="FF9900"/>
                </a:solidFill>
                <a:latin typeface="Times New Roman" panose="02020603050405020304" pitchFamily="18" charset="0"/>
              </a:rPr>
              <a:t>表示有向边，</a:t>
            </a:r>
            <a:r>
              <a:rPr lang="en-US" altLang="zh-CN" sz="2000" dirty="0">
                <a:solidFill>
                  <a:srgbClr val="FF9900"/>
                </a:solidFill>
                <a:latin typeface="Times New Roman" panose="02020603050405020304" pitchFamily="18" charset="0"/>
              </a:rPr>
              <a:t>(</a:t>
            </a:r>
            <a:r>
              <a:rPr lang="en-US" altLang="zh-CN" sz="2000" dirty="0" err="1">
                <a:solidFill>
                  <a:srgbClr val="FF9900"/>
                </a:solidFill>
                <a:latin typeface="Times New Roman" panose="02020603050405020304" pitchFamily="18" charset="0"/>
              </a:rPr>
              <a:t>a,b</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表示无向边</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6A2BC62F-4D0C-435F-869E-0FC4C5B68EF9}" type="slidenum">
              <a:rPr lang="en-US" altLang="zh-CN"/>
              <a:pPr/>
              <a:t>50</a:t>
            </a:fld>
            <a:endParaRPr lang="en-US" altLang="zh-CN"/>
          </a:p>
        </p:txBody>
      </p:sp>
      <p:graphicFrame>
        <p:nvGraphicFramePr>
          <p:cNvPr id="362504" name="Object 8"/>
          <p:cNvGraphicFramePr>
            <a:graphicFrameLocks noChangeAspect="1"/>
          </p:cNvGraphicFramePr>
          <p:nvPr/>
        </p:nvGraphicFramePr>
        <p:xfrm>
          <a:off x="1633538" y="1543050"/>
          <a:ext cx="2987675" cy="1054100"/>
        </p:xfrm>
        <a:graphic>
          <a:graphicData uri="http://schemas.openxmlformats.org/presentationml/2006/ole">
            <mc:AlternateContent xmlns:mc="http://schemas.openxmlformats.org/markup-compatibility/2006">
              <mc:Choice xmlns:v="urn:schemas-microsoft-com:vml" Requires="v">
                <p:oleObj spid="_x0000_s362730" name="公式" r:id="rId4" imgW="1307880" imgH="457200" progId="Equation.3">
                  <p:embed/>
                </p:oleObj>
              </mc:Choice>
              <mc:Fallback>
                <p:oleObj name="公式" r:id="rId4" imgW="1307880" imgH="457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1543050"/>
                        <a:ext cx="2987675"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3" name="Object 7"/>
          <p:cNvGraphicFramePr>
            <a:graphicFrameLocks noChangeAspect="1"/>
          </p:cNvGraphicFramePr>
          <p:nvPr>
            <p:extLst>
              <p:ext uri="{D42A27DB-BD31-4B8C-83A1-F6EECF244321}">
                <p14:modId xmlns:p14="http://schemas.microsoft.com/office/powerpoint/2010/main" val="4231685360"/>
              </p:ext>
            </p:extLst>
          </p:nvPr>
        </p:nvGraphicFramePr>
        <p:xfrm>
          <a:off x="4948232" y="3818404"/>
          <a:ext cx="2241913" cy="1746478"/>
        </p:xfrm>
        <a:graphic>
          <a:graphicData uri="http://schemas.openxmlformats.org/presentationml/2006/ole">
            <mc:AlternateContent xmlns:mc="http://schemas.openxmlformats.org/markup-compatibility/2006">
              <mc:Choice xmlns:v="urn:schemas-microsoft-com:vml" Requires="v">
                <p:oleObj spid="_x0000_s362731" name="公式" r:id="rId6" imgW="1168200" imgH="914400" progId="Equation.3">
                  <p:embed/>
                </p:oleObj>
              </mc:Choice>
              <mc:Fallback>
                <p:oleObj name="公式" r:id="rId6" imgW="1168200" imgH="9144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32" y="3818404"/>
                        <a:ext cx="2241913" cy="1746478"/>
                      </a:xfrm>
                      <a:prstGeom prst="rect">
                        <a:avLst/>
                      </a:prstGeom>
                      <a:noFill/>
                      <a:extLst/>
                    </p:spPr>
                  </p:pic>
                </p:oleObj>
              </mc:Fallback>
            </mc:AlternateContent>
          </a:graphicData>
        </a:graphic>
      </p:graphicFrame>
      <p:sp>
        <p:nvSpPr>
          <p:cNvPr id="362505" name="Rectangle 9"/>
          <p:cNvSpPr>
            <a:spLocks noChangeArrowheads="1"/>
          </p:cNvSpPr>
          <p:nvPr/>
        </p:nvSpPr>
        <p:spPr bwMode="auto">
          <a:xfrm>
            <a:off x="250825" y="1125538"/>
            <a:ext cx="835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A50021"/>
                </a:solidFill>
                <a:latin typeface="Times New Roman" panose="02020603050405020304" pitchFamily="18" charset="0"/>
                <a:cs typeface="Times New Roman" panose="02020603050405020304" pitchFamily="18" charset="0"/>
              </a:rPr>
              <a:t>定义</a:t>
            </a:r>
            <a:r>
              <a:rPr lang="en-US" altLang="zh-CN" b="1" dirty="0">
                <a:solidFill>
                  <a:srgbClr val="A50021"/>
                </a:solidFill>
                <a:latin typeface="Times New Roman" panose="02020603050405020304" pitchFamily="18" charset="0"/>
                <a:cs typeface="Times New Roman" panose="02020603050405020304" pitchFamily="18" charset="0"/>
              </a:rPr>
              <a:t>14.31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为有向图</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令</a:t>
            </a:r>
            <a:r>
              <a:rPr lang="zh-CN" altLang="en-US" dirty="0">
                <a:latin typeface="Times New Roman" panose="02020603050405020304" pitchFamily="18" charset="0"/>
                <a:ea typeface="华文中宋" panose="02010600040101010101" pitchFamily="2" charset="-122"/>
              </a:rPr>
              <a:t>     </a:t>
            </a:r>
            <a:endParaRPr lang="zh-CN" altLang="en-US" dirty="0"/>
          </a:p>
        </p:txBody>
      </p:sp>
      <p:sp>
        <p:nvSpPr>
          <p:cNvPr id="362507" name="Rectangle 11"/>
          <p:cNvSpPr>
            <a:spLocks noChangeArrowheads="1"/>
          </p:cNvSpPr>
          <p:nvPr/>
        </p:nvSpPr>
        <p:spPr bwMode="auto">
          <a:xfrm>
            <a:off x="2051050" y="188913"/>
            <a:ext cx="6192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dirty="0"/>
              <a:t>有向图的可达矩阵（无限制）</a:t>
            </a:r>
          </a:p>
        </p:txBody>
      </p:sp>
      <mc:AlternateContent xmlns:mc="http://schemas.openxmlformats.org/markup-compatibility/2006" xmlns:a14="http://schemas.microsoft.com/office/drawing/2010/main">
        <mc:Choice Requires="a14">
          <p:sp>
            <p:nvSpPr>
              <p:cNvPr id="362508" name="Rectangle 12"/>
              <p:cNvSpPr>
                <a:spLocks noChangeArrowheads="1"/>
              </p:cNvSpPr>
              <p:nvPr/>
            </p:nvSpPr>
            <p:spPr bwMode="auto">
              <a:xfrm>
                <a:off x="611188" y="2492375"/>
                <a:ext cx="7939087" cy="415620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120000"/>
                  </a:lnSpc>
                </a:pPr>
                <a:r>
                  <a:rPr lang="zh-CN" altLang="en-US" b="1" dirty="0">
                    <a:latin typeface="Times New Roman" panose="02020603050405020304" pitchFamily="18" charset="0"/>
                  </a:rPr>
                  <a:t>称 </a:t>
                </a:r>
                <a:r>
                  <a:rPr lang="en-US" altLang="zh-CN" b="1" dirty="0">
                    <a:latin typeface="Times New Roman" panose="02020603050405020304" pitchFamily="18" charset="0"/>
                  </a:rPr>
                  <a:t>(</a:t>
                </a:r>
                <a:r>
                  <a:rPr lang="en-US" altLang="zh-CN" b="1" i="1" dirty="0" err="1">
                    <a:latin typeface="Times New Roman" panose="02020603050405020304" pitchFamily="18" charset="0"/>
                  </a:rPr>
                  <a:t>p</a:t>
                </a:r>
                <a:r>
                  <a:rPr lang="en-US" altLang="zh-CN" b="1" i="1" baseline="-25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25000" dirty="0" err="1">
                    <a:latin typeface="Times New Roman" panose="02020603050405020304" pitchFamily="18" charset="0"/>
                  </a:rPr>
                  <a:t>n</a:t>
                </a:r>
                <a:r>
                  <a:rPr lang="en-US" altLang="zh-CN" b="1" baseline="-25000" dirty="0" err="1">
                    <a:latin typeface="Times New Roman" panose="02020603050405020304" pitchFamily="18" charset="0"/>
                    <a:sym typeface="Symbol" panose="05050102010706020507" pitchFamily="18" charset="2"/>
                  </a:rPr>
                  <a:t></a:t>
                </a:r>
                <a:r>
                  <a:rPr lang="en-US" altLang="zh-CN" b="1" i="1" baseline="-25000" dirty="0" err="1">
                    <a:latin typeface="Times New Roman" panose="02020603050405020304" pitchFamily="18" charset="0"/>
                  </a:rPr>
                  <a:t>n</a:t>
                </a:r>
                <a:r>
                  <a:rPr lang="en-US" altLang="zh-CN" b="1" i="1" baseline="-25000"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的可达矩阵，记作</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，简记为</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 </a:t>
                </a:r>
              </a:p>
              <a:p>
                <a:pPr>
                  <a:lnSpc>
                    <a:spcPct val="120000"/>
                  </a:lnSpc>
                </a:pP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主对角线上的元素全为</a:t>
                </a:r>
                <a:r>
                  <a:rPr lang="en-US" altLang="zh-CN" b="1" dirty="0">
                    <a:latin typeface="Times New Roman" panose="02020603050405020304" pitchFamily="18" charset="0"/>
                    <a:sym typeface="Symbol" panose="05050102010706020507" pitchFamily="18" charset="2"/>
                  </a:rPr>
                  <a:t>1, </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上节点两两可达当且仅当 </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为全</a:t>
                </a:r>
                <a:r>
                  <a:rPr lang="en-US" altLang="zh-CN" b="1" dirty="0">
                    <a:latin typeface="Times New Roman" panose="02020603050405020304" pitchFamily="18" charset="0"/>
                    <a:sym typeface="Symbol" panose="05050102010706020507" pitchFamily="18" charset="2"/>
                  </a:rPr>
                  <a:t>1</a:t>
                </a:r>
                <a:r>
                  <a:rPr lang="zh-CN" altLang="en-US" b="1" dirty="0">
                    <a:latin typeface="Times New Roman" panose="02020603050405020304" pitchFamily="18" charset="0"/>
                    <a:sym typeface="Symbol" panose="05050102010706020507" pitchFamily="18" charset="2"/>
                  </a:rPr>
                  <a:t>矩阵</a:t>
                </a:r>
                <a:r>
                  <a:rPr lang="en-US" altLang="zh-CN" b="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sym typeface="Symbol" panose="05050102010706020507" pitchFamily="18" charset="2"/>
                  </a:rPr>
                  <a:t>下图所示有向图 </a:t>
                </a:r>
                <a:r>
                  <a:rPr lang="en-US" altLang="zh-CN" b="1" i="1" dirty="0">
                    <a:latin typeface="Times New Roman" panose="02020603050405020304" pitchFamily="18" charset="0"/>
                    <a:sym typeface="Symbol" panose="05050102010706020507" pitchFamily="18" charset="2"/>
                  </a:rPr>
                  <a:t>D </a:t>
                </a:r>
                <a:r>
                  <a:rPr lang="zh-CN" altLang="en-US" b="1" dirty="0">
                    <a:latin typeface="Times New Roman" panose="02020603050405020304" pitchFamily="18" charset="0"/>
                    <a:sym typeface="Symbol" panose="05050102010706020507" pitchFamily="18" charset="2"/>
                  </a:rPr>
                  <a:t>的可达矩阵为</a:t>
                </a: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r>
                  <a:rPr lang="zh-CN" altLang="en-US" b="1" dirty="0">
                    <a:solidFill>
                      <a:srgbClr val="A50021"/>
                    </a:solidFill>
                    <a:latin typeface="Times New Roman" panose="02020603050405020304" pitchFamily="18" charset="0"/>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为有向图</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则节点</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i="1" dirty="0" err="1">
                    <a:latin typeface="Times New Roman" panose="02020603050405020304" pitchFamily="18" charset="0"/>
                    <a:cs typeface="Times New Roman" panose="02020603050405020304" pitchFamily="18" charset="0"/>
                  </a:rPr>
                  <a:t>v</a:t>
                </a:r>
                <a:r>
                  <a:rPr lang="en-US" altLang="zh-CN" b="1" i="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间的最短路跳数</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v</a:t>
                </a:r>
                <a:r>
                  <a:rPr lang="en-US" altLang="zh-CN" b="1" i="1" baseline="-25000" dirty="0" err="1">
                    <a:latin typeface="Times New Roman" panose="02020603050405020304" pitchFamily="18" charset="0"/>
                    <a:cs typeface="Times New Roman" panose="02020603050405020304" pitchFamily="18" charset="0"/>
                  </a:rPr>
                  <a:t>j</a:t>
                </a:r>
                <a:r>
                  <a:rPr lang="en-US" altLang="zh-CN" b="1" dirty="0">
                    <a:latin typeface="Times New Roman" panose="02020603050405020304" pitchFamily="18" charset="0"/>
                    <a:cs typeface="Times New Roman" panose="02020603050405020304" pitchFamily="18" charset="0"/>
                  </a:rPr>
                  <a:t>)=min{</a:t>
                </a:r>
                <a:r>
                  <a:rPr lang="en-US" altLang="zh-CN" b="1" i="1" dirty="0" err="1">
                    <a:latin typeface="Times New Roman" panose="02020603050405020304" pitchFamily="18" charset="0"/>
                    <a:cs typeface="Times New Roman" panose="02020603050405020304" pitchFamily="18" charset="0"/>
                  </a:rPr>
                  <a:t>k</a:t>
                </a:r>
                <a:r>
                  <a:rPr lang="en-US" altLang="zh-CN" b="1"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b="1" i="1" dirty="0">
                            <a:latin typeface="Cambria Math" panose="02040503050406030204" pitchFamily="18" charset="0"/>
                            <a:cs typeface="Times New Roman" panose="02020603050405020304" pitchFamily="18" charset="0"/>
                          </a:rPr>
                        </m:ctrlPr>
                      </m:sSubSupPr>
                      <m:e>
                        <m:r>
                          <a:rPr lang="en-US" altLang="zh-CN" b="1" i="1" dirty="0">
                            <a:latin typeface="Cambria Math" panose="02040503050406030204" pitchFamily="18" charset="0"/>
                            <a:cs typeface="Times New Roman" panose="02020603050405020304" pitchFamily="18" charset="0"/>
                          </a:rPr>
                          <m:t>𝒂</m:t>
                        </m:r>
                      </m:e>
                      <m:sub>
                        <m:r>
                          <a:rPr lang="en-US" altLang="zh-CN" b="1" i="1" dirty="0">
                            <a:latin typeface="Cambria Math" panose="02040503050406030204" pitchFamily="18" charset="0"/>
                            <a:cs typeface="Times New Roman" panose="02020603050405020304" pitchFamily="18" charset="0"/>
                          </a:rPr>
                          <m:t>𝒊𝒋</m:t>
                        </m:r>
                      </m:sub>
                      <m:sup>
                        <m:r>
                          <a:rPr lang="en-US" altLang="zh-CN" b="1" i="1" dirty="0" smtClean="0">
                            <a:latin typeface="Cambria Math" panose="02040503050406030204" pitchFamily="18" charset="0"/>
                            <a:cs typeface="Times New Roman" panose="02020603050405020304" pitchFamily="18" charset="0"/>
                          </a:rPr>
                          <m:t>𝒌</m:t>
                        </m:r>
                      </m:sup>
                    </m:sSubSup>
                    <m:r>
                      <a:rPr lang="en-US" altLang="zh-CN" b="1" i="1" dirty="0" smtClean="0">
                        <a:latin typeface="Cambria Math" panose="02040503050406030204" pitchFamily="18" charset="0"/>
                        <a:cs typeface="Times New Roman" panose="02020603050405020304" pitchFamily="18" charset="0"/>
                      </a:rPr>
                      <m:t>&gt;</m:t>
                    </m:r>
                    <m:r>
                      <a:rPr lang="en-US" altLang="zh-CN" b="1" i="1" dirty="0">
                        <a:latin typeface="Cambria Math" panose="02040503050406030204" pitchFamily="18" charset="0"/>
                        <a:cs typeface="Times New Roman" panose="02020603050405020304" pitchFamily="18" charset="0"/>
                      </a:rPr>
                      <m:t>𝟎</m:t>
                    </m:r>
                  </m:oMath>
                </a14:m>
                <a:r>
                  <a:rPr lang="en-US" altLang="zh-CN" b="1"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362508" name="Rectangle 12"/>
              <p:cNvSpPr>
                <a:spLocks noRot="1" noChangeAspect="1" noMove="1" noResize="1" noEditPoints="1" noAdjustHandles="1" noChangeArrowheads="1" noChangeShapeType="1" noTextEdit="1"/>
              </p:cNvSpPr>
              <p:nvPr/>
            </p:nvSpPr>
            <p:spPr bwMode="auto">
              <a:xfrm>
                <a:off x="611188" y="2492375"/>
                <a:ext cx="7939087" cy="4156202"/>
              </a:xfrm>
              <a:prstGeom prst="rect">
                <a:avLst/>
              </a:prstGeom>
              <a:blipFill>
                <a:blip r:embed="rId8"/>
                <a:stretch>
                  <a:fillRect l="-1151" t="-880" r="-153" b="-11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62509" name="Picture 13" descr="14-10"/>
          <p:cNvPicPr>
            <a:picLocks noChangeAspect="1" noChangeArrowheads="1"/>
          </p:cNvPicPr>
          <p:nvPr/>
        </p:nvPicPr>
        <p:blipFill rotWithShape="1">
          <a:blip r:embed="rId9">
            <a:extLst>
              <a:ext uri="{28A0092B-C50C-407E-A947-70E740481C1C}">
                <a14:useLocalDpi xmlns:a14="http://schemas.microsoft.com/office/drawing/2010/main" val="0"/>
              </a:ext>
            </a:extLst>
          </a:blip>
          <a:srcRect t="8871"/>
          <a:stretch/>
        </p:blipFill>
        <p:spPr bwMode="auto">
          <a:xfrm>
            <a:off x="1500420" y="3789040"/>
            <a:ext cx="2448115" cy="181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9A6E9DA5-ADAE-4592-9C81-A7B2C092127A}"/>
              </a:ext>
            </a:extLst>
          </p:cNvPr>
          <p:cNvSpPr txBox="1"/>
          <p:nvPr/>
        </p:nvSpPr>
        <p:spPr>
          <a:xfrm>
            <a:off x="0" y="6457890"/>
            <a:ext cx="914400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若</a:t>
            </a:r>
            <a:r>
              <a:rPr lang="en-US" altLang="zh-CN" sz="2000" i="1" dirty="0">
                <a:solidFill>
                  <a:srgbClr val="FF9900"/>
                </a:solidFill>
                <a:latin typeface="Times New Roman" panose="02020603050405020304" pitchFamily="18" charset="0"/>
              </a:rPr>
              <a:t>B</a:t>
            </a:r>
            <a:r>
              <a:rPr lang="en-US" altLang="zh-CN" sz="2000" i="1" baseline="-25000"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中对应元素大于</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则可达</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44A08FD-0B41-4AD3-8CC5-C0FDCB7DC466}" type="slidenum">
              <a:rPr lang="en-US" altLang="zh-CN"/>
              <a:pPr/>
              <a:t>51</a:t>
            </a:fld>
            <a:endParaRPr lang="en-US" altLang="zh-CN"/>
          </a:p>
        </p:txBody>
      </p:sp>
      <p:sp>
        <p:nvSpPr>
          <p:cNvPr id="321539" name="Rectangle 3"/>
          <p:cNvSpPr>
            <a:spLocks noGrp="1" noChangeArrowheads="1"/>
          </p:cNvSpPr>
          <p:nvPr>
            <p:ph type="title"/>
          </p:nvPr>
        </p:nvSpPr>
        <p:spPr/>
        <p:txBody>
          <a:bodyPr/>
          <a:lstStyle/>
          <a:p>
            <a:pPr algn="ctr"/>
            <a:r>
              <a:rPr lang="en-US" altLang="zh-CN" dirty="0">
                <a:solidFill>
                  <a:schemeClr val="tx1"/>
                </a:solidFill>
                <a:latin typeface="Times New Roman" panose="02020603050405020304" pitchFamily="18" charset="0"/>
              </a:rPr>
              <a:t>14.3</a:t>
            </a:r>
            <a:r>
              <a:rPr lang="en-US" altLang="zh-CN" dirty="0">
                <a:solidFill>
                  <a:schemeClr val="tx1"/>
                </a:solidFill>
                <a:latin typeface="华文中宋" panose="02010600040101010101" pitchFamily="2" charset="-122"/>
              </a:rPr>
              <a:t> </a:t>
            </a:r>
            <a:r>
              <a:rPr lang="zh-CN" altLang="en-US" dirty="0">
                <a:solidFill>
                  <a:schemeClr val="tx1"/>
                </a:solidFill>
                <a:latin typeface="华文中宋" panose="02010600040101010101" pitchFamily="2" charset="-122"/>
              </a:rPr>
              <a:t>图的连通性</a:t>
            </a:r>
          </a:p>
        </p:txBody>
      </p:sp>
      <p:sp>
        <p:nvSpPr>
          <p:cNvPr id="321544" name="Rectangle 8"/>
          <p:cNvSpPr>
            <a:spLocks noGrp="1" noChangeArrowheads="1"/>
          </p:cNvSpPr>
          <p:nvPr>
            <p:ph type="body" idx="1"/>
          </p:nvPr>
        </p:nvSpPr>
        <p:spPr>
          <a:xfrm>
            <a:off x="323850" y="1125538"/>
            <a:ext cx="8229600" cy="4525962"/>
          </a:xfrm>
        </p:spPr>
        <p:txBody>
          <a:bodyPr/>
          <a:lstStyle/>
          <a:p>
            <a:pPr marL="0" indent="0"/>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zh-CN" altLang="en-US" dirty="0">
                <a:latin typeface="Times New Roman" panose="02020603050405020304" pitchFamily="18" charset="0"/>
              </a:rPr>
              <a:t>的连通性与连通分支</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上任意两点都是可达的，则</a:t>
            </a:r>
            <a:r>
              <a:rPr lang="en-US" altLang="zh-CN" i="1" dirty="0">
                <a:latin typeface="Times New Roman" panose="02020603050405020304" pitchFamily="18" charset="0"/>
              </a:rPr>
              <a:t>G</a:t>
            </a:r>
            <a:r>
              <a:rPr lang="zh-CN" altLang="en-US" dirty="0">
                <a:latin typeface="Times New Roman" panose="02020603050405020304" pitchFamily="18" charset="0"/>
              </a:rPr>
              <a:t>为连通图，否则为非连通图或分离图，即：</a:t>
            </a:r>
          </a:p>
          <a:p>
            <a:pPr marL="0" indent="0"/>
            <a:r>
              <a:rPr lang="zh-CN" altLang="en-US" dirty="0">
                <a:latin typeface="Times New Roman" panose="02020603050405020304" pitchFamily="18" charset="0"/>
              </a:rPr>
              <a:t>      ① 若</a:t>
            </a:r>
            <a:r>
              <a:rPr lang="zh-CN" altLang="en-US"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solidFill>
                  <a:srgbClr val="A50021"/>
                </a:solidFill>
                <a:latin typeface="Times New Roman" panose="02020603050405020304" pitchFamily="18" charset="0"/>
              </a:rPr>
              <a:t>连通</a:t>
            </a:r>
          </a:p>
          <a:p>
            <a:pPr marL="0" indent="0"/>
            <a:r>
              <a:rPr lang="zh-CN" altLang="en-US" dirty="0">
                <a:latin typeface="Times New Roman" panose="02020603050405020304" pitchFamily="18" charset="0"/>
              </a:rPr>
              <a:t>      ②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，称</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连通分 </a:t>
            </a:r>
          </a:p>
          <a:p>
            <a:pPr marL="0" indent="0"/>
            <a:r>
              <a:rPr lang="zh-CN" altLang="en-US" dirty="0">
                <a:solidFill>
                  <a:srgbClr val="A50021"/>
                </a:solidFill>
                <a:latin typeface="Times New Roman" panose="02020603050405020304" pitchFamily="18" charset="0"/>
              </a:rPr>
              <a:t>           支</a:t>
            </a:r>
            <a:r>
              <a:rPr lang="zh-CN" altLang="en-US" dirty="0">
                <a:latin typeface="Times New Roman" panose="02020603050405020304" pitchFamily="18" charset="0"/>
              </a:rPr>
              <a:t>，其个数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  </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k</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连通</a:t>
            </a:r>
            <a:endParaRPr lang="en-US" altLang="zh-CN" dirty="0">
              <a:latin typeface="Times New Roman" panose="02020603050405020304" pitchFamily="18" charset="0"/>
            </a:endParaRPr>
          </a:p>
        </p:txBody>
      </p:sp>
      <p:sp>
        <p:nvSpPr>
          <p:cNvPr id="5" name="文本框 4">
            <a:extLst>
              <a:ext uri="{FF2B5EF4-FFF2-40B4-BE49-F238E27FC236}">
                <a16:creationId xmlns:a16="http://schemas.microsoft.com/office/drawing/2014/main" id="{8075DE35-A604-435A-B898-B192795FD705}"/>
              </a:ext>
            </a:extLst>
          </p:cNvPr>
          <p:cNvSpPr txBox="1"/>
          <p:nvPr/>
        </p:nvSpPr>
        <p:spPr>
          <a:xfrm>
            <a:off x="4572000" y="3604954"/>
            <a:ext cx="282932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关于节点集的导出子图</a:t>
            </a:r>
          </a:p>
        </p:txBody>
      </p:sp>
      <p:sp>
        <p:nvSpPr>
          <p:cNvPr id="7" name="文本框 6">
            <a:extLst>
              <a:ext uri="{FF2B5EF4-FFF2-40B4-BE49-F238E27FC236}">
                <a16:creationId xmlns:a16="http://schemas.microsoft.com/office/drawing/2014/main" id="{607CFD98-9E8D-4A0F-826C-E957542BC3FA}"/>
              </a:ext>
            </a:extLst>
          </p:cNvPr>
          <p:cNvSpPr txBox="1"/>
          <p:nvPr/>
        </p:nvSpPr>
        <p:spPr>
          <a:xfrm>
            <a:off x="0" y="6457890"/>
            <a:ext cx="65532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显然完全图必然连通，多于一个节点的零图必然不连通</a:t>
            </a:r>
          </a:p>
        </p:txBody>
      </p:sp>
      <p:sp>
        <p:nvSpPr>
          <p:cNvPr id="10" name="文本框 9">
            <a:extLst>
              <a:ext uri="{FF2B5EF4-FFF2-40B4-BE49-F238E27FC236}">
                <a16:creationId xmlns:a16="http://schemas.microsoft.com/office/drawing/2014/main" id="{07E4A932-7C84-480E-BA90-AB42354D78F1}"/>
              </a:ext>
            </a:extLst>
          </p:cNvPr>
          <p:cNvSpPr txBox="1"/>
          <p:nvPr/>
        </p:nvSpPr>
        <p:spPr>
          <a:xfrm>
            <a:off x="0" y="6045170"/>
            <a:ext cx="91440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显然连通图的可达性矩阵所有元素均为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1" name="文本框 10">
            <a:extLst>
              <a:ext uri="{FF2B5EF4-FFF2-40B4-BE49-F238E27FC236}">
                <a16:creationId xmlns:a16="http://schemas.microsoft.com/office/drawing/2014/main" id="{EFC77065-CF65-435F-9709-E18BEB804115}"/>
              </a:ext>
            </a:extLst>
          </p:cNvPr>
          <p:cNvSpPr txBox="1"/>
          <p:nvPr/>
        </p:nvSpPr>
        <p:spPr>
          <a:xfrm>
            <a:off x="3960191" y="4260761"/>
            <a:ext cx="51827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两节点是否在同一连通分量中⇔是否可达</a:t>
            </a:r>
          </a:p>
        </p:txBody>
      </p:sp>
      <p:sp>
        <p:nvSpPr>
          <p:cNvPr id="12" name="文本框 11">
            <a:extLst>
              <a:ext uri="{FF2B5EF4-FFF2-40B4-BE49-F238E27FC236}">
                <a16:creationId xmlns:a16="http://schemas.microsoft.com/office/drawing/2014/main" id="{CEFB190C-FB20-4E26-AF1C-D6402F071B53}"/>
              </a:ext>
            </a:extLst>
          </p:cNvPr>
          <p:cNvSpPr txBox="1"/>
          <p:nvPr/>
        </p:nvSpPr>
        <p:spPr>
          <a:xfrm>
            <a:off x="997000" y="4460816"/>
            <a:ext cx="1965226" cy="707886"/>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总共只有一个连通分支即连通图</a:t>
            </a:r>
          </a:p>
        </p:txBody>
      </p:sp>
      <p:sp>
        <p:nvSpPr>
          <p:cNvPr id="13" name="文本框 12">
            <a:extLst>
              <a:ext uri="{FF2B5EF4-FFF2-40B4-BE49-F238E27FC236}">
                <a16:creationId xmlns:a16="http://schemas.microsoft.com/office/drawing/2014/main" id="{2D0993C1-371E-46CC-B000-BFD9CB1B006C}"/>
              </a:ext>
            </a:extLst>
          </p:cNvPr>
          <p:cNvSpPr txBox="1"/>
          <p:nvPr/>
        </p:nvSpPr>
        <p:spPr>
          <a:xfrm>
            <a:off x="6444208" y="6457890"/>
            <a:ext cx="269979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求所有连通分支？</a:t>
            </a:r>
            <a:endParaRPr lang="en-US" altLang="zh-CN" sz="2000" dirty="0">
              <a:solidFill>
                <a:srgbClr val="FF9900"/>
              </a:solidFill>
              <a:latin typeface="Times New Roman" panose="02020603050405020304" pitchFamily="18" charset="0"/>
            </a:endParaRPr>
          </a:p>
        </p:txBody>
      </p:sp>
      <p:sp>
        <p:nvSpPr>
          <p:cNvPr id="14" name="文本框 13">
            <a:extLst>
              <a:ext uri="{FF2B5EF4-FFF2-40B4-BE49-F238E27FC236}">
                <a16:creationId xmlns:a16="http://schemas.microsoft.com/office/drawing/2014/main" id="{392EB2D4-0C00-41AD-84D8-4BD5ECB9B0BE}"/>
              </a:ext>
            </a:extLst>
          </p:cNvPr>
          <p:cNvSpPr txBox="1"/>
          <p:nvPr/>
        </p:nvSpPr>
        <p:spPr>
          <a:xfrm>
            <a:off x="6914944" y="3613031"/>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连通分量</a:t>
            </a:r>
          </a:p>
        </p:txBody>
      </p:sp>
      <p:sp>
        <p:nvSpPr>
          <p:cNvPr id="15" name="文本框 14">
            <a:extLst>
              <a:ext uri="{FF2B5EF4-FFF2-40B4-BE49-F238E27FC236}">
                <a16:creationId xmlns:a16="http://schemas.microsoft.com/office/drawing/2014/main" id="{BEDBF574-3F0C-4129-8D4A-0EF713379B9D}"/>
              </a:ext>
            </a:extLst>
          </p:cNvPr>
          <p:cNvSpPr txBox="1"/>
          <p:nvPr/>
        </p:nvSpPr>
        <p:spPr>
          <a:xfrm>
            <a:off x="4572000" y="2422347"/>
            <a:ext cx="4500239"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等价关系：非空、无交、并集得全集</a:t>
            </a:r>
          </a:p>
        </p:txBody>
      </p:sp>
    </p:spTree>
    <p:extLst>
      <p:ext uri="{BB962C8B-B14F-4D97-AF65-F5344CB8AC3E}">
        <p14:creationId xmlns:p14="http://schemas.microsoft.com/office/powerpoint/2010/main" val="3940749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1539"/>
                                        </p:tgtEl>
                                        <p:attrNameLst>
                                          <p:attrName>style.visibility</p:attrName>
                                        </p:attrNameLst>
                                      </p:cBhvr>
                                      <p:to>
                                        <p:strVal val="visible"/>
                                      </p:to>
                                    </p:set>
                                    <p:anim calcmode="lin" valueType="num">
                                      <p:cBhvr additive="base">
                                        <p:cTn id="7" dur="1000" fill="hold"/>
                                        <p:tgtEl>
                                          <p:spTgt spid="321539"/>
                                        </p:tgtEl>
                                        <p:attrNameLst>
                                          <p:attrName>ppt_x</p:attrName>
                                        </p:attrNameLst>
                                      </p:cBhvr>
                                      <p:tavLst>
                                        <p:tav tm="0">
                                          <p:val>
                                            <p:strVal val="0-#ppt_w/2"/>
                                          </p:val>
                                        </p:tav>
                                        <p:tav tm="100000">
                                          <p:val>
                                            <p:strVal val="#ppt_x"/>
                                          </p:val>
                                        </p:tav>
                                      </p:tavLst>
                                    </p:anim>
                                    <p:anim calcmode="lin" valueType="num">
                                      <p:cBhvr additive="base">
                                        <p:cTn id="8" dur="1000" fill="hold"/>
                                        <p:tgtEl>
                                          <p:spTgt spid="3215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F8A3268-7D12-437F-B537-D2529DD293E5}" type="slidenum">
              <a:rPr lang="en-US" altLang="zh-CN"/>
              <a:pPr/>
              <a:t>52</a:t>
            </a:fld>
            <a:endParaRPr lang="en-US" altLang="zh-CN"/>
          </a:p>
        </p:txBody>
      </p:sp>
      <p:sp>
        <p:nvSpPr>
          <p:cNvPr id="325641" name="Rectangle 9"/>
          <p:cNvSpPr>
            <a:spLocks noGrp="1" noChangeArrowheads="1"/>
          </p:cNvSpPr>
          <p:nvPr>
            <p:ph type="title"/>
          </p:nvPr>
        </p:nvSpPr>
        <p:spPr/>
        <p:txBody>
          <a:bodyPr/>
          <a:lstStyle/>
          <a:p>
            <a:pPr algn="ctr"/>
            <a:r>
              <a:rPr lang="zh-CN" altLang="en-US">
                <a:latin typeface="Times New Roman" panose="02020603050405020304" pitchFamily="18" charset="0"/>
              </a:rPr>
              <a:t>无向图的连通度</a:t>
            </a:r>
          </a:p>
        </p:txBody>
      </p:sp>
      <p:sp>
        <p:nvSpPr>
          <p:cNvPr id="325642" name="Rectangle 10"/>
          <p:cNvSpPr>
            <a:spLocks noGrp="1" noChangeArrowheads="1"/>
          </p:cNvSpPr>
          <p:nvPr>
            <p:ph type="body" idx="1"/>
          </p:nvPr>
        </p:nvSpPr>
        <p:spPr>
          <a:xfrm>
            <a:off x="468313" y="1196751"/>
            <a:ext cx="8351837" cy="5113561"/>
          </a:xfrm>
        </p:spPr>
        <p:txBody>
          <a:bodyPr/>
          <a:lstStyle/>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14.32</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p>
          <a:p>
            <a:pPr marL="457200" indent="-457200">
              <a:lnSpc>
                <a:spcPct val="90000"/>
              </a:lnSpc>
            </a:pPr>
            <a:r>
              <a:rPr lang="en-US" altLang="zh-CN" i="1" dirty="0">
                <a:latin typeface="Times New Roman" panose="02020603050405020304" pitchFamily="18" charset="0"/>
              </a:rPr>
              <a:t>      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点割集</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且有极小性</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割点</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为点割集</a:t>
            </a:r>
            <a:endParaRPr lang="en-US" altLang="zh-CN" dirty="0">
              <a:latin typeface="Times New Roman" panose="02020603050405020304" pitchFamily="18" charset="0"/>
            </a:endParaRPr>
          </a:p>
          <a:p>
            <a:pPr marL="457200" indent="-457200">
              <a:lnSpc>
                <a:spcPct val="90000"/>
              </a:lnSpc>
            </a:pPr>
            <a:endParaRPr lang="zh-CN" altLang="en-US" dirty="0">
              <a:latin typeface="Times New Roman" panose="02020603050405020304" pitchFamily="18" charset="0"/>
            </a:endParaRPr>
          </a:p>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14.33</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p>
          <a:p>
            <a:pPr marL="457200" indent="-457200">
              <a:lnSpc>
                <a:spcPct val="90000"/>
              </a:lnSpc>
            </a:pPr>
            <a:r>
              <a:rPr lang="en-US" altLang="zh-CN" i="1" dirty="0">
                <a:latin typeface="Times New Roman" panose="02020603050405020304" pitchFamily="18" charset="0"/>
              </a:rPr>
              <a:t>      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边割集</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且有极小性</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割边</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桥</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zh-CN" altLang="en-US" dirty="0">
                <a:latin typeface="Times New Roman" panose="02020603050405020304" pitchFamily="18" charset="0"/>
              </a:rPr>
              <a:t>为边割集</a:t>
            </a:r>
          </a:p>
        </p:txBody>
      </p:sp>
      <p:sp>
        <p:nvSpPr>
          <p:cNvPr id="5" name="文本框 4">
            <a:extLst>
              <a:ext uri="{FF2B5EF4-FFF2-40B4-BE49-F238E27FC236}">
                <a16:creationId xmlns:a16="http://schemas.microsoft.com/office/drawing/2014/main" id="{3A99C7B7-CAA9-4367-A019-4A43E4301585}"/>
              </a:ext>
            </a:extLst>
          </p:cNvPr>
          <p:cNvSpPr txBox="1"/>
          <p:nvPr/>
        </p:nvSpPr>
        <p:spPr>
          <a:xfrm>
            <a:off x="6857378" y="6457890"/>
            <a:ext cx="2286622"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为连通分量数</a:t>
            </a:r>
          </a:p>
        </p:txBody>
      </p:sp>
      <p:sp>
        <p:nvSpPr>
          <p:cNvPr id="7" name="文本框 6">
            <a:extLst>
              <a:ext uri="{FF2B5EF4-FFF2-40B4-BE49-F238E27FC236}">
                <a16:creationId xmlns:a16="http://schemas.microsoft.com/office/drawing/2014/main" id="{01CCD055-A9F8-49F4-9A4C-F27DD733BBC9}"/>
              </a:ext>
            </a:extLst>
          </p:cNvPr>
          <p:cNvSpPr txBox="1"/>
          <p:nvPr/>
        </p:nvSpPr>
        <p:spPr>
          <a:xfrm>
            <a:off x="5418836" y="2348880"/>
            <a:ext cx="26104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至少增加</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个连通分量</a:t>
            </a:r>
          </a:p>
        </p:txBody>
      </p:sp>
      <p:grpSp>
        <p:nvGrpSpPr>
          <p:cNvPr id="8" name="组合 7">
            <a:extLst>
              <a:ext uri="{FF2B5EF4-FFF2-40B4-BE49-F238E27FC236}">
                <a16:creationId xmlns:a16="http://schemas.microsoft.com/office/drawing/2014/main" id="{5B2A921A-914B-40D3-B711-BA9F2C1DED3E}"/>
              </a:ext>
            </a:extLst>
          </p:cNvPr>
          <p:cNvGrpSpPr/>
          <p:nvPr/>
        </p:nvGrpSpPr>
        <p:grpSpPr>
          <a:xfrm>
            <a:off x="3275856" y="4797152"/>
            <a:ext cx="2850846" cy="1203368"/>
            <a:chOff x="3799030" y="5490965"/>
            <a:chExt cx="2850846" cy="1203368"/>
          </a:xfrm>
        </p:grpSpPr>
        <p:sp>
          <p:nvSpPr>
            <p:cNvPr id="9" name="椭圆 8">
              <a:extLst>
                <a:ext uri="{FF2B5EF4-FFF2-40B4-BE49-F238E27FC236}">
                  <a16:creationId xmlns:a16="http://schemas.microsoft.com/office/drawing/2014/main" id="{6E4320D5-51D0-423B-89DF-B4951D530CF6}"/>
                </a:ext>
              </a:extLst>
            </p:cNvPr>
            <p:cNvSpPr/>
            <p:nvPr/>
          </p:nvSpPr>
          <p:spPr>
            <a:xfrm>
              <a:off x="4999148"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sp>
          <p:nvSpPr>
            <p:cNvPr id="10" name="椭圆 9">
              <a:extLst>
                <a:ext uri="{FF2B5EF4-FFF2-40B4-BE49-F238E27FC236}">
                  <a16:creationId xmlns:a16="http://schemas.microsoft.com/office/drawing/2014/main" id="{C71218E4-31AA-4158-8BB1-371729E5E129}"/>
                </a:ext>
              </a:extLst>
            </p:cNvPr>
            <p:cNvSpPr/>
            <p:nvPr/>
          </p:nvSpPr>
          <p:spPr>
            <a:xfrm>
              <a:off x="3799030"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1" name="椭圆 10">
              <a:extLst>
                <a:ext uri="{FF2B5EF4-FFF2-40B4-BE49-F238E27FC236}">
                  <a16:creationId xmlns:a16="http://schemas.microsoft.com/office/drawing/2014/main" id="{731742D5-E44D-4A09-BF0A-13F604B68EB9}"/>
                </a:ext>
              </a:extLst>
            </p:cNvPr>
            <p:cNvSpPr/>
            <p:nvPr/>
          </p:nvSpPr>
          <p:spPr>
            <a:xfrm>
              <a:off x="6195222" y="5490965"/>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sp>
          <p:nvSpPr>
            <p:cNvPr id="12" name="椭圆 11">
              <a:extLst>
                <a:ext uri="{FF2B5EF4-FFF2-40B4-BE49-F238E27FC236}">
                  <a16:creationId xmlns:a16="http://schemas.microsoft.com/office/drawing/2014/main" id="{CAB6CB73-1C18-4002-B290-3A10D6A1CF1B}"/>
                </a:ext>
              </a:extLst>
            </p:cNvPr>
            <p:cNvSpPr/>
            <p:nvPr/>
          </p:nvSpPr>
          <p:spPr>
            <a:xfrm>
              <a:off x="5740568"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13" name="直接箭头连接符 12">
              <a:extLst>
                <a:ext uri="{FF2B5EF4-FFF2-40B4-BE49-F238E27FC236}">
                  <a16:creationId xmlns:a16="http://schemas.microsoft.com/office/drawing/2014/main" id="{9A7D0BDC-87F6-40F2-B678-0532B5BB6FA9}"/>
                </a:ext>
              </a:extLst>
            </p:cNvPr>
            <p:cNvCxnSpPr>
              <a:cxnSpLocks/>
              <a:stCxn id="11" idx="2"/>
              <a:endCxn id="9" idx="6"/>
            </p:cNvCxnSpPr>
            <p:nvPr/>
          </p:nvCxnSpPr>
          <p:spPr>
            <a:xfrm flipH="1">
              <a:off x="5453802" y="5718292"/>
              <a:ext cx="741420" cy="46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59AC94C-86D4-4A52-A389-8F2AE3767353}"/>
                </a:ext>
              </a:extLst>
            </p:cNvPr>
            <p:cNvCxnSpPr>
              <a:cxnSpLocks/>
              <a:stCxn id="9" idx="2"/>
              <a:endCxn id="10" idx="6"/>
            </p:cNvCxnSpPr>
            <p:nvPr/>
          </p:nvCxnSpPr>
          <p:spPr>
            <a:xfrm flipH="1">
              <a:off x="4253684" y="5722938"/>
              <a:ext cx="74546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38B1077-322A-4F98-80B3-D54B0AB948A9}"/>
                </a:ext>
              </a:extLst>
            </p:cNvPr>
            <p:cNvSpPr/>
            <p:nvPr/>
          </p:nvSpPr>
          <p:spPr>
            <a:xfrm>
              <a:off x="4265652"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16" name="直接箭头连接符 15">
              <a:extLst>
                <a:ext uri="{FF2B5EF4-FFF2-40B4-BE49-F238E27FC236}">
                  <a16:creationId xmlns:a16="http://schemas.microsoft.com/office/drawing/2014/main" id="{6CA58214-D033-479B-BC5A-6CC9C1DBDCF7}"/>
                </a:ext>
              </a:extLst>
            </p:cNvPr>
            <p:cNvCxnSpPr>
              <a:cxnSpLocks/>
              <a:stCxn id="9" idx="3"/>
              <a:endCxn id="15" idx="7"/>
            </p:cNvCxnSpPr>
            <p:nvPr/>
          </p:nvCxnSpPr>
          <p:spPr>
            <a:xfrm flipH="1">
              <a:off x="4653723" y="5883682"/>
              <a:ext cx="412008"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2E7184-7B83-4121-BD9C-90507630BDEA}"/>
                </a:ext>
              </a:extLst>
            </p:cNvPr>
            <p:cNvCxnSpPr>
              <a:cxnSpLocks/>
              <a:stCxn id="12" idx="2"/>
              <a:endCxn id="15" idx="6"/>
            </p:cNvCxnSpPr>
            <p:nvPr/>
          </p:nvCxnSpPr>
          <p:spPr>
            <a:xfrm flipH="1">
              <a:off x="4720306" y="6467006"/>
              <a:ext cx="102026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76AECFA-9461-4539-B1FC-6CD70CE14382}"/>
                </a:ext>
              </a:extLst>
            </p:cNvPr>
            <p:cNvCxnSpPr>
              <a:cxnSpLocks/>
              <a:stCxn id="12" idx="1"/>
              <a:endCxn id="9" idx="5"/>
            </p:cNvCxnSpPr>
            <p:nvPr/>
          </p:nvCxnSpPr>
          <p:spPr>
            <a:xfrm flipH="1" flipV="1">
              <a:off x="5387219" y="5883682"/>
              <a:ext cx="419932"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 name="直接箭头连接符 2">
            <a:extLst>
              <a:ext uri="{FF2B5EF4-FFF2-40B4-BE49-F238E27FC236}">
                <a16:creationId xmlns:a16="http://schemas.microsoft.com/office/drawing/2014/main" id="{D9D82EE3-2195-490D-AFFD-C888346F0006}"/>
              </a:ext>
            </a:extLst>
          </p:cNvPr>
          <p:cNvCxnSpPr>
            <a:endCxn id="9" idx="1"/>
          </p:cNvCxnSpPr>
          <p:nvPr/>
        </p:nvCxnSpPr>
        <p:spPr>
          <a:xfrm>
            <a:off x="2051720" y="2348880"/>
            <a:ext cx="2490837" cy="25195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C1A707-5AA3-4E25-8668-96D3E3F9E0E4}"/>
              </a:ext>
            </a:extLst>
          </p:cNvPr>
          <p:cNvCxnSpPr>
            <a:cxnSpLocks/>
          </p:cNvCxnSpPr>
          <p:nvPr/>
        </p:nvCxnSpPr>
        <p:spPr>
          <a:xfrm>
            <a:off x="2483768" y="3608630"/>
            <a:ext cx="1852785" cy="1808566"/>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6A442F1-225D-4E27-8684-F261BDDA962C}"/>
              </a:ext>
            </a:extLst>
          </p:cNvPr>
          <p:cNvCxnSpPr>
            <a:cxnSpLocks/>
          </p:cNvCxnSpPr>
          <p:nvPr/>
        </p:nvCxnSpPr>
        <p:spPr>
          <a:xfrm>
            <a:off x="2483768" y="3608630"/>
            <a:ext cx="2577121" cy="178965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635647D-770E-48D1-85E0-DFF0BDD4D2CE}"/>
              </a:ext>
            </a:extLst>
          </p:cNvPr>
          <p:cNvSpPr txBox="1"/>
          <p:nvPr/>
        </p:nvSpPr>
        <p:spPr>
          <a:xfrm>
            <a:off x="9144000" y="0"/>
            <a:ext cx="1905000" cy="1323439"/>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（结合图的表示）</a:t>
            </a:r>
            <a:endParaRPr lang="en-US" altLang="zh-CN" sz="2000" dirty="0">
              <a:solidFill>
                <a:srgbClr val="FF9900"/>
              </a:solidFill>
            </a:endParaRPr>
          </a:p>
          <a:p>
            <a:r>
              <a:rPr lang="zh-CN" altLang="en-US" sz="2000" dirty="0">
                <a:solidFill>
                  <a:srgbClr val="FF9900"/>
                </a:solidFill>
              </a:rPr>
              <a:t>求割集</a:t>
            </a:r>
            <a:endParaRPr lang="en-US" altLang="zh-CN" sz="2000" dirty="0">
              <a:solidFill>
                <a:srgbClr val="FF9900"/>
              </a:solidFill>
            </a:endParaRPr>
          </a:p>
        </p:txBody>
      </p:sp>
    </p:spTree>
    <p:extLst>
      <p:ext uri="{BB962C8B-B14F-4D97-AF65-F5344CB8AC3E}">
        <p14:creationId xmlns:p14="http://schemas.microsoft.com/office/powerpoint/2010/main" val="2393388188"/>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3CD39E1E-1154-46A9-A5FA-BD1A40FB1030}" type="slidenum">
              <a:rPr lang="en-US" altLang="zh-CN"/>
              <a:pPr/>
              <a:t>53</a:t>
            </a:fld>
            <a:endParaRPr lang="en-US" altLang="zh-CN"/>
          </a:p>
        </p:txBody>
      </p:sp>
      <p:sp>
        <p:nvSpPr>
          <p:cNvPr id="327688" name="Rectangle 8"/>
          <p:cNvSpPr>
            <a:spLocks noGrp="1" noChangeArrowheads="1"/>
          </p:cNvSpPr>
          <p:nvPr>
            <p:ph type="title"/>
          </p:nvPr>
        </p:nvSpPr>
        <p:spPr/>
        <p:txBody>
          <a:bodyPr/>
          <a:lstStyle/>
          <a:p>
            <a:pPr algn="ctr"/>
            <a:r>
              <a:rPr lang="zh-CN" altLang="en-US"/>
              <a:t>点割集与割点</a:t>
            </a:r>
          </a:p>
        </p:txBody>
      </p:sp>
      <p:sp>
        <p:nvSpPr>
          <p:cNvPr id="327689" name="Rectangle 9"/>
          <p:cNvSpPr>
            <a:spLocks noGrp="1" noChangeArrowheads="1"/>
          </p:cNvSpPr>
          <p:nvPr>
            <p:ph type="body" idx="1"/>
          </p:nvPr>
        </p:nvSpPr>
        <p:spPr>
          <a:xfrm>
            <a:off x="468313" y="1125538"/>
            <a:ext cx="3311525" cy="3167062"/>
          </a:xfrm>
        </p:spPr>
        <p:txBody>
          <a:bodyPr/>
          <a:lstStyle/>
          <a:p>
            <a:r>
              <a:rPr lang="zh-CN" altLang="en-US">
                <a:solidFill>
                  <a:srgbClr val="A50021"/>
                </a:solidFill>
                <a:latin typeface="Times New Roman" panose="02020603050405020304" pitchFamily="18" charset="0"/>
              </a:rPr>
              <a:t>例</a:t>
            </a:r>
            <a:r>
              <a:rPr lang="en-US" altLang="zh-CN">
                <a:solidFill>
                  <a:srgbClr val="A50021"/>
                </a:solidFill>
                <a:latin typeface="Times New Roman" panose="02020603050405020304" pitchFamily="18" charset="0"/>
              </a:rPr>
              <a:t>3</a:t>
            </a:r>
            <a:r>
              <a:rPr lang="en-US" altLang="zh-CN">
                <a:latin typeface="Times New Roman" panose="02020603050405020304" pitchFamily="18" charset="0"/>
              </a:rPr>
              <a:t>   {</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4</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6</a:t>
            </a:r>
            <a:r>
              <a:rPr lang="en-US" altLang="zh-CN">
                <a:latin typeface="Times New Roman" panose="02020603050405020304" pitchFamily="18" charset="0"/>
              </a:rPr>
              <a:t>}</a:t>
            </a:r>
            <a:r>
              <a:rPr lang="zh-CN" altLang="en-US">
                <a:latin typeface="Times New Roman" panose="02020603050405020304" pitchFamily="18" charset="0"/>
              </a:rPr>
              <a:t>是点</a:t>
            </a:r>
          </a:p>
          <a:p>
            <a:r>
              <a:rPr lang="zh-CN" altLang="en-US">
                <a:latin typeface="Times New Roman" panose="02020603050405020304" pitchFamily="18" charset="0"/>
              </a:rPr>
              <a:t>割集，</a:t>
            </a:r>
            <a:r>
              <a:rPr lang="en-US" altLang="zh-CN" i="1">
                <a:latin typeface="Times New Roman" panose="02020603050405020304" pitchFamily="18" charset="0"/>
              </a:rPr>
              <a:t>v</a:t>
            </a:r>
            <a:r>
              <a:rPr lang="en-US" altLang="zh-CN" baseline="-25000">
                <a:latin typeface="Times New Roman" panose="02020603050405020304" pitchFamily="18" charset="0"/>
              </a:rPr>
              <a:t>6</a:t>
            </a:r>
            <a:r>
              <a:rPr lang="zh-CN" altLang="en-US">
                <a:latin typeface="Times New Roman" panose="02020603050405020304" pitchFamily="18" charset="0"/>
              </a:rPr>
              <a:t>是割点</a:t>
            </a:r>
            <a:r>
              <a:rPr lang="en-US" altLang="zh-CN">
                <a:latin typeface="Times New Roman" panose="02020603050405020304" pitchFamily="18" charset="0"/>
              </a:rPr>
              <a:t>. {</a:t>
            </a:r>
            <a:r>
              <a:rPr lang="en-US" altLang="zh-CN" i="1">
                <a:latin typeface="Times New Roman" panose="02020603050405020304" pitchFamily="18" charset="0"/>
              </a:rPr>
              <a:t>v</a:t>
            </a:r>
            <a:r>
              <a:rPr lang="en-US" altLang="zh-CN" baseline="-25000">
                <a:latin typeface="Times New Roman" panose="02020603050405020304" pitchFamily="18" charset="0"/>
              </a:rPr>
              <a:t>2</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5</a:t>
            </a:r>
            <a:r>
              <a:rPr lang="en-US" altLang="zh-CN">
                <a:latin typeface="Times New Roman" panose="02020603050405020304" pitchFamily="18" charset="0"/>
              </a:rPr>
              <a:t>}</a:t>
            </a:r>
          </a:p>
          <a:p>
            <a:r>
              <a:rPr lang="zh-CN" altLang="en-US">
                <a:latin typeface="Times New Roman" panose="02020603050405020304" pitchFamily="18" charset="0"/>
              </a:rPr>
              <a:t>是点割集吗？</a:t>
            </a:r>
          </a:p>
          <a:p>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2</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3</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5</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6</a:t>
            </a:r>
            <a:r>
              <a:rPr lang="en-US" altLang="zh-CN">
                <a:latin typeface="Times New Roman" panose="02020603050405020304" pitchFamily="18" charset="0"/>
              </a:rPr>
              <a:t>}</a:t>
            </a:r>
            <a:r>
              <a:rPr lang="zh-CN" altLang="en-US">
                <a:latin typeface="Times New Roman" panose="02020603050405020304" pitchFamily="18" charset="0"/>
              </a:rPr>
              <a:t>，</a:t>
            </a:r>
          </a:p>
          <a:p>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8</a:t>
            </a:r>
            <a:r>
              <a:rPr lang="en-US" altLang="zh-CN">
                <a:latin typeface="Times New Roman" panose="02020603050405020304" pitchFamily="18" charset="0"/>
              </a:rPr>
              <a:t>}</a:t>
            </a:r>
            <a:r>
              <a:rPr lang="zh-CN" altLang="en-US">
                <a:latin typeface="Times New Roman" panose="02020603050405020304" pitchFamily="18" charset="0"/>
              </a:rPr>
              <a:t>等是边割集，</a:t>
            </a:r>
            <a:r>
              <a:rPr lang="en-US" altLang="zh-CN" i="1">
                <a:latin typeface="Times New Roman" panose="02020603050405020304" pitchFamily="18" charset="0"/>
              </a:rPr>
              <a:t>e</a:t>
            </a:r>
            <a:r>
              <a:rPr lang="en-US" altLang="zh-CN" baseline="-25000">
                <a:latin typeface="Times New Roman" panose="02020603050405020304" pitchFamily="18" charset="0"/>
              </a:rPr>
              <a:t>8</a:t>
            </a:r>
            <a:r>
              <a:rPr lang="zh-CN" altLang="en-US">
                <a:latin typeface="Times New Roman" panose="02020603050405020304" pitchFamily="18" charset="0"/>
              </a:rPr>
              <a:t>是</a:t>
            </a:r>
          </a:p>
          <a:p>
            <a:r>
              <a:rPr lang="zh-CN" altLang="en-US">
                <a:latin typeface="Times New Roman" panose="02020603050405020304" pitchFamily="18" charset="0"/>
              </a:rPr>
              <a:t>桥，</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7</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9</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5</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6</a:t>
            </a:r>
            <a:r>
              <a:rPr lang="en-US" altLang="zh-CN">
                <a:latin typeface="Times New Roman" panose="02020603050405020304" pitchFamily="18" charset="0"/>
              </a:rPr>
              <a:t>} </a:t>
            </a:r>
            <a:r>
              <a:rPr lang="zh-CN" altLang="en-US">
                <a:latin typeface="Times New Roman" panose="02020603050405020304" pitchFamily="18" charset="0"/>
              </a:rPr>
              <a:t>是边割</a:t>
            </a:r>
          </a:p>
          <a:p>
            <a:r>
              <a:rPr lang="zh-CN" altLang="en-US">
                <a:latin typeface="Times New Roman" panose="02020603050405020304" pitchFamily="18" charset="0"/>
              </a:rPr>
              <a:t>集吗？</a:t>
            </a:r>
          </a:p>
        </p:txBody>
      </p:sp>
      <p:pic>
        <p:nvPicPr>
          <p:cNvPr id="327690" name="Picture 10" descr="14-7"/>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3851275" y="1689100"/>
            <a:ext cx="4967288"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91" name="Rectangle 11"/>
          <p:cNvSpPr>
            <a:spLocks noChangeArrowheads="1"/>
          </p:cNvSpPr>
          <p:nvPr/>
        </p:nvSpPr>
        <p:spPr bwMode="auto">
          <a:xfrm>
            <a:off x="468313" y="4364038"/>
            <a:ext cx="8353425"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r>
              <a:rPr lang="zh-CN" altLang="en-US" dirty="0">
                <a:latin typeface="Times New Roman" panose="02020603050405020304" pitchFamily="18" charset="0"/>
              </a:rPr>
              <a:t>几点说明：</a:t>
            </a:r>
            <a:endParaRPr lang="zh-CN" altLang="en-US" i="1" dirty="0">
              <a:latin typeface="Times New Roman" panose="02020603050405020304" pitchFamily="18" charset="0"/>
            </a:endParaRPr>
          </a:p>
          <a:p>
            <a:pPr>
              <a:buClr>
                <a:srgbClr val="FF6600"/>
              </a:buClr>
              <a:buFont typeface="Wingdings" panose="05000000000000000000" pitchFamily="2" charset="2"/>
              <a:buChar char="l"/>
            </a:pP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中无点割集</a:t>
            </a:r>
            <a:endParaRPr lang="en-US" altLang="zh-CN" dirty="0">
              <a:latin typeface="Times New Roman" panose="02020603050405020304" pitchFamily="18" charset="0"/>
            </a:endParaRPr>
          </a:p>
          <a:p>
            <a:pPr>
              <a:buClr>
                <a:srgbClr val="FF6600"/>
              </a:buClr>
              <a:buFont typeface="Wingdings" panose="05000000000000000000" pitchFamily="2" charset="2"/>
              <a:buChar char="l"/>
            </a:pPr>
            <a:r>
              <a:rPr lang="en-US" altLang="zh-CN" i="1" dirty="0" err="1">
                <a:latin typeface="Times New Roman" panose="02020603050405020304" pitchFamily="18" charset="0"/>
              </a:rPr>
              <a:t>N</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中既无点割集，也无边割集，其中</a:t>
            </a:r>
            <a:r>
              <a:rPr lang="en-US" altLang="zh-CN" i="1" dirty="0" err="1">
                <a:latin typeface="Times New Roman" panose="02020603050405020304" pitchFamily="18" charset="0"/>
              </a:rPr>
              <a:t>N</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 </a:t>
            </a:r>
            <a:r>
              <a:rPr lang="en-US" altLang="zh-CN" i="1" dirty="0">
                <a:latin typeface="Times New Roman" panose="02020603050405020304" pitchFamily="18" charset="0"/>
              </a:rPr>
              <a:t>n </a:t>
            </a:r>
            <a:r>
              <a:rPr lang="zh-CN" altLang="en-US" dirty="0">
                <a:latin typeface="Times New Roman" panose="02020603050405020304" pitchFamily="18" charset="0"/>
              </a:rPr>
              <a:t>阶零图</a:t>
            </a:r>
            <a:endParaRPr lang="en-US" altLang="zh-CN" dirty="0">
              <a:latin typeface="Times New Roman" panose="02020603050405020304" pitchFamily="18" charset="0"/>
            </a:endParaRPr>
          </a:p>
          <a:p>
            <a:pPr>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 </a:t>
            </a:r>
            <a:r>
              <a:rPr lang="zh-CN" altLang="en-US" dirty="0">
                <a:latin typeface="Times New Roman" panose="02020603050405020304" pitchFamily="18" charset="0"/>
              </a:rPr>
              <a:t>连通，</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为边割集，则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为点割集，则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 </a:t>
            </a:r>
          </a:p>
        </p:txBody>
      </p:sp>
      <p:sp>
        <p:nvSpPr>
          <p:cNvPr id="9" name="文本框 8">
            <a:extLst>
              <a:ext uri="{FF2B5EF4-FFF2-40B4-BE49-F238E27FC236}">
                <a16:creationId xmlns:a16="http://schemas.microsoft.com/office/drawing/2014/main" id="{785690DE-BCA4-4ACF-8FE9-6137FF116549}"/>
              </a:ext>
            </a:extLst>
          </p:cNvPr>
          <p:cNvSpPr txBox="1"/>
          <p:nvPr/>
        </p:nvSpPr>
        <p:spPr>
          <a:xfrm>
            <a:off x="899592" y="3799592"/>
            <a:ext cx="34198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注意割集的极小性要求</a:t>
            </a:r>
          </a:p>
        </p:txBody>
      </p:sp>
      <p:sp>
        <p:nvSpPr>
          <p:cNvPr id="10" name="文本框 9">
            <a:extLst>
              <a:ext uri="{FF2B5EF4-FFF2-40B4-BE49-F238E27FC236}">
                <a16:creationId xmlns:a16="http://schemas.microsoft.com/office/drawing/2014/main" id="{F6161DD9-7F6F-4578-91A0-CE7D230ED727}"/>
              </a:ext>
            </a:extLst>
          </p:cNvPr>
          <p:cNvSpPr txBox="1"/>
          <p:nvPr/>
        </p:nvSpPr>
        <p:spPr>
          <a:xfrm>
            <a:off x="0" y="6457890"/>
            <a:ext cx="60960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删一条边最多切两份，删一个点会同时删除多条边</a:t>
            </a:r>
          </a:p>
        </p:txBody>
      </p:sp>
    </p:spTree>
    <p:extLst>
      <p:ext uri="{BB962C8B-B14F-4D97-AF65-F5344CB8AC3E}">
        <p14:creationId xmlns:p14="http://schemas.microsoft.com/office/powerpoint/2010/main" val="873212469"/>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15209E4-C2C2-4A31-A678-94E79166A803}" type="slidenum">
              <a:rPr lang="en-US" altLang="zh-CN"/>
              <a:pPr/>
              <a:t>54</a:t>
            </a:fld>
            <a:endParaRPr lang="en-US" altLang="zh-CN"/>
          </a:p>
        </p:txBody>
      </p:sp>
      <p:sp>
        <p:nvSpPr>
          <p:cNvPr id="331790" name="Rectangle 14"/>
          <p:cNvSpPr>
            <a:spLocks noGrp="1" noChangeArrowheads="1"/>
          </p:cNvSpPr>
          <p:nvPr>
            <p:ph type="title"/>
          </p:nvPr>
        </p:nvSpPr>
        <p:spPr/>
        <p:txBody>
          <a:bodyPr/>
          <a:lstStyle/>
          <a:p>
            <a:pPr algn="ctr"/>
            <a:r>
              <a:rPr lang="zh-CN" altLang="en-US">
                <a:latin typeface="Times New Roman" panose="02020603050405020304" pitchFamily="18" charset="0"/>
              </a:rPr>
              <a:t>点连通度与边连通度</a:t>
            </a:r>
          </a:p>
        </p:txBody>
      </p:sp>
      <p:sp>
        <p:nvSpPr>
          <p:cNvPr id="331791" name="Rectangle 15"/>
          <p:cNvSpPr>
            <a:spLocks noGrp="1" noChangeArrowheads="1"/>
          </p:cNvSpPr>
          <p:nvPr>
            <p:ph type="body" idx="1"/>
          </p:nvPr>
        </p:nvSpPr>
        <p:spPr>
          <a:xfrm>
            <a:off x="323850" y="1052513"/>
            <a:ext cx="8229600" cy="5111750"/>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14.34</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为连通非完全图</a:t>
            </a:r>
          </a:p>
          <a:p>
            <a:r>
              <a:rPr lang="zh-CN" altLang="en-US" dirty="0">
                <a:latin typeface="Times New Roman" panose="02020603050405020304" pitchFamily="18" charset="0"/>
              </a:rPr>
              <a:t>    </a:t>
            </a:r>
            <a:r>
              <a:rPr lang="zh-CN" altLang="en-US" dirty="0">
                <a:solidFill>
                  <a:srgbClr val="A50021"/>
                </a:solidFill>
                <a:latin typeface="Times New Roman" panose="02020603050405020304" pitchFamily="18" charset="0"/>
              </a:rPr>
              <a:t>点连通度</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min{ |</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为点割集 </a:t>
            </a:r>
            <a:r>
              <a:rPr lang="en-US" altLang="zh-CN" dirty="0">
                <a:latin typeface="Times New Roman" panose="02020603050405020304" pitchFamily="18" charset="0"/>
              </a:rPr>
              <a:t>} </a:t>
            </a:r>
          </a:p>
          <a:p>
            <a:r>
              <a:rPr lang="en-US" altLang="zh-CN" dirty="0">
                <a:latin typeface="Times New Roman" panose="02020603050405020304" pitchFamily="18" charset="0"/>
              </a:rPr>
              <a:t>    </a:t>
            </a:r>
            <a:r>
              <a:rPr lang="zh-CN" altLang="en-US" dirty="0">
                <a:latin typeface="Times New Roman" panose="02020603050405020304" pitchFamily="18" charset="0"/>
              </a:rPr>
              <a:t>规定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 </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非连通，</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0</a:t>
            </a:r>
          </a:p>
          <a:p>
            <a:r>
              <a:rPr lang="en-US" altLang="zh-CN" dirty="0">
                <a:latin typeface="Times New Roman" panose="02020603050405020304" pitchFamily="18" charset="0"/>
              </a:rPr>
              <a:t>    </a:t>
            </a:r>
            <a:r>
              <a:rPr lang="zh-CN" altLang="en-US" dirty="0">
                <a:latin typeface="Times New Roman" panose="02020603050405020304" pitchFamily="18" charset="0"/>
              </a:rPr>
              <a:t>若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k</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为 </a:t>
            </a:r>
            <a:r>
              <a:rPr lang="en-US" altLang="zh-CN" i="1" dirty="0">
                <a:solidFill>
                  <a:srgbClr val="A50021"/>
                </a:solidFill>
                <a:latin typeface="Times New Roman" panose="02020603050405020304" pitchFamily="18" charset="0"/>
              </a:rPr>
              <a:t>k</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连通图</a:t>
            </a:r>
            <a:r>
              <a:rPr lang="zh-CN" altLang="en-US" dirty="0">
                <a:latin typeface="Times New Roman" panose="02020603050405020304" pitchFamily="18" charset="0"/>
              </a:rPr>
              <a:t> </a:t>
            </a:r>
          </a:p>
          <a:p>
            <a:pPr>
              <a:spcBef>
                <a:spcPct val="8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14.35</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zh-CN" altLang="en-US" dirty="0">
                <a:latin typeface="Times New Roman" panose="02020603050405020304" pitchFamily="18" charset="0"/>
              </a:rPr>
              <a:t>为连通图</a:t>
            </a:r>
          </a:p>
          <a:p>
            <a:r>
              <a:rPr lang="zh-CN" altLang="en-US" dirty="0">
                <a:latin typeface="Times New Roman" panose="02020603050405020304" pitchFamily="18" charset="0"/>
              </a:rPr>
              <a:t>    </a:t>
            </a:r>
            <a:r>
              <a:rPr lang="zh-CN" altLang="en-US" dirty="0">
                <a:solidFill>
                  <a:srgbClr val="A50021"/>
                </a:solidFill>
                <a:latin typeface="Times New Roman" panose="02020603050405020304" pitchFamily="18" charset="0"/>
              </a:rPr>
              <a:t>边连通度</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min{|</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为边割集</a:t>
            </a:r>
            <a:r>
              <a:rPr lang="en-US" altLang="zh-CN" dirty="0">
                <a:latin typeface="Times New Roman" panose="02020603050405020304" pitchFamily="18" charset="0"/>
              </a:rPr>
              <a:t>}</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非连通，则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0</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r</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是 </a:t>
            </a:r>
            <a:r>
              <a:rPr lang="en-US" altLang="zh-CN" i="1" dirty="0">
                <a:solidFill>
                  <a:srgbClr val="A50021"/>
                </a:solidFill>
                <a:latin typeface="Times New Roman" panose="02020603050405020304" pitchFamily="18" charset="0"/>
              </a:rPr>
              <a:t>r </a:t>
            </a:r>
            <a:r>
              <a:rPr lang="zh-CN" altLang="en-US" dirty="0">
                <a:solidFill>
                  <a:srgbClr val="A50021"/>
                </a:solidFill>
                <a:latin typeface="Times New Roman" panose="02020603050405020304" pitchFamily="18" charset="0"/>
              </a:rPr>
              <a:t>边</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连通图</a:t>
            </a:r>
          </a:p>
          <a:p>
            <a:endParaRPr lang="zh-CN" altLang="en-US" dirty="0">
              <a:latin typeface="Times New Roman" panose="02020603050405020304" pitchFamily="18" charset="0"/>
            </a:endParaRPr>
          </a:p>
          <a:p>
            <a:r>
              <a:rPr lang="zh-CN" altLang="en-US" dirty="0">
                <a:latin typeface="Times New Roman" panose="02020603050405020304" pitchFamily="18" charset="0"/>
              </a:rPr>
              <a:t>图中，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，它是 </a:t>
            </a:r>
            <a:r>
              <a:rPr lang="en-US" altLang="zh-CN" dirty="0">
                <a:latin typeface="Times New Roman" panose="02020603050405020304" pitchFamily="18" charset="0"/>
              </a:rPr>
              <a:t>1-</a:t>
            </a:r>
            <a:r>
              <a:rPr lang="zh-CN" altLang="en-US" dirty="0">
                <a:latin typeface="Times New Roman" panose="02020603050405020304" pitchFamily="18" charset="0"/>
              </a:rPr>
              <a:t>连通图 和 </a:t>
            </a:r>
            <a:r>
              <a:rPr lang="en-US" altLang="zh-CN" dirty="0">
                <a:latin typeface="Times New Roman" panose="02020603050405020304" pitchFamily="18" charset="0"/>
              </a:rPr>
              <a:t>1</a:t>
            </a:r>
            <a:r>
              <a:rPr lang="zh-CN" altLang="en-US" dirty="0">
                <a:latin typeface="Times New Roman" panose="02020603050405020304" pitchFamily="18" charset="0"/>
              </a:rPr>
              <a:t>边</a:t>
            </a:r>
            <a:r>
              <a:rPr lang="en-US" altLang="zh-CN" dirty="0">
                <a:latin typeface="Times New Roman" panose="02020603050405020304" pitchFamily="18" charset="0"/>
              </a:rPr>
              <a:t>-</a:t>
            </a:r>
            <a:r>
              <a:rPr lang="zh-CN" altLang="en-US" dirty="0">
                <a:latin typeface="Times New Roman" panose="02020603050405020304" pitchFamily="18" charset="0"/>
              </a:rPr>
              <a:t>连通图</a:t>
            </a:r>
          </a:p>
        </p:txBody>
      </p:sp>
      <p:pic>
        <p:nvPicPr>
          <p:cNvPr id="331793" name="Picture 17" descr="14-7"/>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4932363" y="1989138"/>
            <a:ext cx="3887787"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92A42FE-4BBD-4B5C-A986-AEA3F176F065}"/>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连通度：对于连通图，删除的点或边数量小于多少时，仍然保持连通</a:t>
            </a:r>
          </a:p>
        </p:txBody>
      </p:sp>
    </p:spTree>
    <p:extLst>
      <p:ext uri="{BB962C8B-B14F-4D97-AF65-F5344CB8AC3E}">
        <p14:creationId xmlns:p14="http://schemas.microsoft.com/office/powerpoint/2010/main" val="142730283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6CA2B17-B8B8-45E9-8527-37A4492CB749}" type="slidenum">
              <a:rPr lang="en-US" altLang="zh-CN"/>
              <a:pPr/>
              <a:t>55</a:t>
            </a:fld>
            <a:endParaRPr lang="en-US" altLang="zh-CN"/>
          </a:p>
        </p:txBody>
      </p:sp>
      <p:sp>
        <p:nvSpPr>
          <p:cNvPr id="333836" name="Rectangle 12"/>
          <p:cNvSpPr>
            <a:spLocks noGrp="1" noChangeArrowheads="1"/>
          </p:cNvSpPr>
          <p:nvPr>
            <p:ph type="title"/>
          </p:nvPr>
        </p:nvSpPr>
        <p:spPr/>
        <p:txBody>
          <a:bodyPr/>
          <a:lstStyle/>
          <a:p>
            <a:pPr algn="ctr"/>
            <a:r>
              <a:rPr lang="zh-CN" altLang="en-US">
                <a:latin typeface="Times New Roman" panose="02020603050405020304" pitchFamily="18" charset="0"/>
              </a:rPr>
              <a:t>几点说明</a:t>
            </a:r>
            <a:endParaRPr lang="zh-CN" altLang="en-US">
              <a:latin typeface="Times New Roman" panose="02020603050405020304" pitchFamily="18" charset="0"/>
              <a:sym typeface="Symbol" panose="05050102010706020507" pitchFamily="18" charset="2"/>
            </a:endParaRPr>
          </a:p>
        </p:txBody>
      </p:sp>
      <p:sp>
        <p:nvSpPr>
          <p:cNvPr id="333837" name="Rectangle 13"/>
          <p:cNvSpPr>
            <a:spLocks noGrp="1" noChangeArrowheads="1"/>
          </p:cNvSpPr>
          <p:nvPr>
            <p:ph type="body" idx="1"/>
          </p:nvPr>
        </p:nvSpPr>
        <p:spPr>
          <a:xfrm>
            <a:off x="446088" y="1125538"/>
            <a:ext cx="8229600" cy="5256212"/>
          </a:xfrm>
        </p:spPr>
        <p:txBody>
          <a:bodyPr/>
          <a:lstStyle/>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i="1" dirty="0">
                <a:latin typeface="Times New Roman" panose="02020603050405020304" pitchFamily="18" charset="0"/>
              </a:rPr>
              <a:t>G</a:t>
            </a:r>
            <a:r>
              <a:rPr lang="zh-CN" altLang="en-US" dirty="0">
                <a:latin typeface="Times New Roman" panose="02020603050405020304" pitchFamily="18" charset="0"/>
              </a:rPr>
              <a:t>非连通，则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中有割点，则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，若有桥，则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连通图，</a:t>
            </a:r>
            <a:r>
              <a:rPr lang="en-US" altLang="zh-CN" dirty="0">
                <a:latin typeface="Times New Roman" panose="02020603050405020304" pitchFamily="18" charset="0"/>
              </a:rPr>
              <a:t>2-</a:t>
            </a:r>
            <a:r>
              <a:rPr lang="zh-CN" altLang="en-US" dirty="0">
                <a:latin typeface="Times New Roman" panose="02020603050405020304" pitchFamily="18" charset="0"/>
              </a:rPr>
              <a:t>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边连通图，</a:t>
            </a:r>
            <a:r>
              <a:rPr lang="en-US" altLang="zh-CN" dirty="0">
                <a:latin typeface="Times New Roman" panose="02020603050405020304" pitchFamily="18" charset="0"/>
              </a:rPr>
              <a:t>2-</a:t>
            </a:r>
            <a:r>
              <a:rPr lang="zh-CN" altLang="en-US" dirty="0">
                <a:latin typeface="Times New Roman" panose="02020603050405020304" pitchFamily="18" charset="0"/>
              </a:rPr>
              <a:t>边连通图，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zh-CN" altLang="en-US" dirty="0">
                <a:latin typeface="Times New Roman" panose="02020603050405020304" pitchFamily="18" charset="0"/>
              </a:rPr>
              <a:t>边连通图，但不是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r</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边连通图，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之间的关系</a:t>
            </a:r>
            <a:r>
              <a:rPr lang="en-US" altLang="zh-CN" dirty="0">
                <a:latin typeface="Times New Roman" panose="02020603050405020304" pitchFamily="18" charset="0"/>
              </a:rPr>
              <a:t>.</a:t>
            </a:r>
          </a:p>
          <a:p>
            <a:pPr>
              <a:lnSpc>
                <a:spcPct val="110000"/>
              </a:lnSpc>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7.5</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a:lnSpc>
                <a:spcPct val="120000"/>
              </a:lnSpc>
            </a:pPr>
            <a:endParaRPr lang="en-US" altLang="zh-CN" dirty="0">
              <a:latin typeface="Times New Roman" panose="02020603050405020304" pitchFamily="18" charset="0"/>
            </a:endParaRPr>
          </a:p>
          <a:p>
            <a:r>
              <a:rPr lang="zh-CN" altLang="en-US" dirty="0">
                <a:latin typeface="Times New Roman" panose="02020603050405020304" pitchFamily="18" charset="0"/>
              </a:rPr>
              <a:t>请画出一个</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的无向简单图</a:t>
            </a:r>
          </a:p>
        </p:txBody>
      </p:sp>
      <p:sp>
        <p:nvSpPr>
          <p:cNvPr id="19" name="文本框 18">
            <a:extLst>
              <a:ext uri="{FF2B5EF4-FFF2-40B4-BE49-F238E27FC236}">
                <a16:creationId xmlns:a16="http://schemas.microsoft.com/office/drawing/2014/main" id="{507C4D1E-B9F3-4AA4-8BBD-B6A82D803DD4}"/>
              </a:ext>
            </a:extLst>
          </p:cNvPr>
          <p:cNvSpPr txBox="1"/>
          <p:nvPr/>
        </p:nvSpPr>
        <p:spPr>
          <a:xfrm>
            <a:off x="3203848" y="4509120"/>
            <a:ext cx="104675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最小度</a:t>
            </a:r>
          </a:p>
        </p:txBody>
      </p:sp>
    </p:spTree>
    <p:extLst>
      <p:ext uri="{BB962C8B-B14F-4D97-AF65-F5344CB8AC3E}">
        <p14:creationId xmlns:p14="http://schemas.microsoft.com/office/powerpoint/2010/main" val="3129039729"/>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6CA2B17-B8B8-45E9-8527-37A4492CB749}" type="slidenum">
              <a:rPr lang="en-US" altLang="zh-CN"/>
              <a:pPr/>
              <a:t>56</a:t>
            </a:fld>
            <a:endParaRPr lang="en-US" altLang="zh-CN"/>
          </a:p>
        </p:txBody>
      </p:sp>
      <p:sp>
        <p:nvSpPr>
          <p:cNvPr id="333836" name="Rectangle 12"/>
          <p:cNvSpPr>
            <a:spLocks noGrp="1" noChangeArrowheads="1"/>
          </p:cNvSpPr>
          <p:nvPr>
            <p:ph type="title"/>
          </p:nvPr>
        </p:nvSpPr>
        <p:spPr/>
        <p:txBody>
          <a:bodyPr/>
          <a:lstStyle/>
          <a:p>
            <a:pPr algn="ctr"/>
            <a:r>
              <a:rPr lang="zh-CN" altLang="en-US">
                <a:latin typeface="Times New Roman" panose="02020603050405020304" pitchFamily="18" charset="0"/>
              </a:rPr>
              <a:t>几点说明</a:t>
            </a:r>
            <a:endParaRPr lang="zh-CN" altLang="en-US">
              <a:latin typeface="Times New Roman" panose="02020603050405020304" pitchFamily="18" charset="0"/>
              <a:sym typeface="Symbol" panose="05050102010706020507" pitchFamily="18" charset="2"/>
            </a:endParaRPr>
          </a:p>
        </p:txBody>
      </p:sp>
      <p:sp>
        <p:nvSpPr>
          <p:cNvPr id="333837" name="Rectangle 13"/>
          <p:cNvSpPr>
            <a:spLocks noGrp="1" noChangeArrowheads="1"/>
          </p:cNvSpPr>
          <p:nvPr>
            <p:ph type="body" idx="1"/>
          </p:nvPr>
        </p:nvSpPr>
        <p:spPr>
          <a:xfrm>
            <a:off x="446088" y="1125538"/>
            <a:ext cx="8229600" cy="5256212"/>
          </a:xfrm>
        </p:spPr>
        <p:txBody>
          <a:bodyPr/>
          <a:lstStyle/>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i="1" dirty="0">
                <a:latin typeface="Times New Roman" panose="02020603050405020304" pitchFamily="18" charset="0"/>
              </a:rPr>
              <a:t>G</a:t>
            </a:r>
            <a:r>
              <a:rPr lang="zh-CN" altLang="en-US" dirty="0">
                <a:latin typeface="Times New Roman" panose="02020603050405020304" pitchFamily="18" charset="0"/>
              </a:rPr>
              <a:t>非连通，则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中有割点，则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，若有桥，则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连通图，</a:t>
            </a:r>
            <a:r>
              <a:rPr lang="en-US" altLang="zh-CN" dirty="0">
                <a:latin typeface="Times New Roman" panose="02020603050405020304" pitchFamily="18" charset="0"/>
              </a:rPr>
              <a:t>2-</a:t>
            </a:r>
            <a:r>
              <a:rPr lang="zh-CN" altLang="en-US" dirty="0">
                <a:latin typeface="Times New Roman" panose="02020603050405020304" pitchFamily="18" charset="0"/>
              </a:rPr>
              <a:t>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边连通图，</a:t>
            </a:r>
            <a:r>
              <a:rPr lang="en-US" altLang="zh-CN" dirty="0">
                <a:latin typeface="Times New Roman" panose="02020603050405020304" pitchFamily="18" charset="0"/>
              </a:rPr>
              <a:t>2-</a:t>
            </a:r>
            <a:r>
              <a:rPr lang="zh-CN" altLang="en-US" dirty="0">
                <a:latin typeface="Times New Roman" panose="02020603050405020304" pitchFamily="18" charset="0"/>
              </a:rPr>
              <a:t>边连通图，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zh-CN" altLang="en-US" dirty="0">
                <a:latin typeface="Times New Roman" panose="02020603050405020304" pitchFamily="18" charset="0"/>
              </a:rPr>
              <a:t>边连通图，但不是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r</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边连通图，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之间的关系</a:t>
            </a:r>
            <a:r>
              <a:rPr lang="en-US" altLang="zh-CN" dirty="0">
                <a:latin typeface="Times New Roman" panose="02020603050405020304" pitchFamily="18" charset="0"/>
              </a:rPr>
              <a:t>.</a:t>
            </a:r>
          </a:p>
          <a:p>
            <a:pPr>
              <a:lnSpc>
                <a:spcPct val="110000"/>
              </a:lnSpc>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7.5</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a:lnSpc>
                <a:spcPct val="120000"/>
              </a:lnSpc>
            </a:pPr>
            <a:endParaRPr lang="en-US" altLang="zh-CN" dirty="0">
              <a:latin typeface="Times New Roman" panose="02020603050405020304" pitchFamily="18" charset="0"/>
            </a:endParaRPr>
          </a:p>
          <a:p>
            <a:r>
              <a:rPr lang="zh-CN" altLang="en-US" dirty="0">
                <a:latin typeface="Times New Roman" panose="02020603050405020304" pitchFamily="18" charset="0"/>
              </a:rPr>
              <a:t>请画出一个</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的无向简单图</a:t>
            </a:r>
          </a:p>
        </p:txBody>
      </p:sp>
      <p:sp>
        <p:nvSpPr>
          <p:cNvPr id="5" name="文本框 4">
            <a:extLst>
              <a:ext uri="{FF2B5EF4-FFF2-40B4-BE49-F238E27FC236}">
                <a16:creationId xmlns:a16="http://schemas.microsoft.com/office/drawing/2014/main" id="{39FC8FB2-407D-4A85-A1ED-B08CFCBF8A9F}"/>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删除一条边对连通性的破坏效果不如删除其任意端点</a:t>
            </a:r>
          </a:p>
        </p:txBody>
      </p:sp>
      <p:sp>
        <p:nvSpPr>
          <p:cNvPr id="19" name="文本框 18">
            <a:extLst>
              <a:ext uri="{FF2B5EF4-FFF2-40B4-BE49-F238E27FC236}">
                <a16:creationId xmlns:a16="http://schemas.microsoft.com/office/drawing/2014/main" id="{507C4D1E-B9F3-4AA4-8BBD-B6A82D803DD4}"/>
              </a:ext>
            </a:extLst>
          </p:cNvPr>
          <p:cNvSpPr txBox="1"/>
          <p:nvPr/>
        </p:nvSpPr>
        <p:spPr>
          <a:xfrm>
            <a:off x="3203848" y="4509120"/>
            <a:ext cx="104675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最小度</a:t>
            </a:r>
          </a:p>
        </p:txBody>
      </p:sp>
      <p:grpSp>
        <p:nvGrpSpPr>
          <p:cNvPr id="333854" name="组合 333853">
            <a:extLst>
              <a:ext uri="{FF2B5EF4-FFF2-40B4-BE49-F238E27FC236}">
                <a16:creationId xmlns:a16="http://schemas.microsoft.com/office/drawing/2014/main" id="{8F674068-A1C3-41B6-9C4A-DC43A1F22385}"/>
              </a:ext>
            </a:extLst>
          </p:cNvPr>
          <p:cNvGrpSpPr/>
          <p:nvPr/>
        </p:nvGrpSpPr>
        <p:grpSpPr>
          <a:xfrm>
            <a:off x="5104178" y="4495375"/>
            <a:ext cx="3720914" cy="1410192"/>
            <a:chOff x="4832455" y="4317286"/>
            <a:chExt cx="3720914" cy="1410192"/>
          </a:xfrm>
        </p:grpSpPr>
        <p:sp>
          <p:nvSpPr>
            <p:cNvPr id="9" name="椭圆 8">
              <a:extLst>
                <a:ext uri="{FF2B5EF4-FFF2-40B4-BE49-F238E27FC236}">
                  <a16:creationId xmlns:a16="http://schemas.microsoft.com/office/drawing/2014/main" id="{D28D3299-7355-434F-B26B-B9AF444EC93B}"/>
                </a:ext>
              </a:extLst>
            </p:cNvPr>
            <p:cNvSpPr/>
            <p:nvPr/>
          </p:nvSpPr>
          <p:spPr>
            <a:xfrm>
              <a:off x="6470385" y="479353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sp>
          <p:nvSpPr>
            <p:cNvPr id="10" name="椭圆 9">
              <a:extLst>
                <a:ext uri="{FF2B5EF4-FFF2-40B4-BE49-F238E27FC236}">
                  <a16:creationId xmlns:a16="http://schemas.microsoft.com/office/drawing/2014/main" id="{CC977E5B-EBBB-4DFE-B9B0-07338E442FEB}"/>
                </a:ext>
              </a:extLst>
            </p:cNvPr>
            <p:cNvSpPr/>
            <p:nvPr/>
          </p:nvSpPr>
          <p:spPr>
            <a:xfrm>
              <a:off x="5773365" y="43201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cxnSp>
          <p:nvCxnSpPr>
            <p:cNvPr id="13" name="直接箭头连接符 12">
              <a:extLst>
                <a:ext uri="{FF2B5EF4-FFF2-40B4-BE49-F238E27FC236}">
                  <a16:creationId xmlns:a16="http://schemas.microsoft.com/office/drawing/2014/main" id="{54D4FE0C-5D8A-4FD0-A22B-F66E0FCD3360}"/>
                </a:ext>
              </a:extLst>
            </p:cNvPr>
            <p:cNvCxnSpPr>
              <a:cxnSpLocks/>
              <a:stCxn id="97" idx="3"/>
              <a:endCxn id="9" idx="7"/>
            </p:cNvCxnSpPr>
            <p:nvPr/>
          </p:nvCxnSpPr>
          <p:spPr>
            <a:xfrm flipH="1">
              <a:off x="6858456" y="4705357"/>
              <a:ext cx="370903" cy="1547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2397514-8F91-4727-8DE9-DD34B0F7D6B3}"/>
                </a:ext>
              </a:extLst>
            </p:cNvPr>
            <p:cNvCxnSpPr>
              <a:cxnSpLocks/>
              <a:stCxn id="9" idx="1"/>
              <a:endCxn id="10" idx="5"/>
            </p:cNvCxnSpPr>
            <p:nvPr/>
          </p:nvCxnSpPr>
          <p:spPr>
            <a:xfrm flipH="1" flipV="1">
              <a:off x="6161436" y="4708211"/>
              <a:ext cx="375532" cy="15190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DC70C072-EF1F-446F-8D0C-97ABF871942C}"/>
                </a:ext>
              </a:extLst>
            </p:cNvPr>
            <p:cNvSpPr/>
            <p:nvPr/>
          </p:nvSpPr>
          <p:spPr>
            <a:xfrm>
              <a:off x="5769051" y="52728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16" name="直接箭头连接符 15">
              <a:extLst>
                <a:ext uri="{FF2B5EF4-FFF2-40B4-BE49-F238E27FC236}">
                  <a16:creationId xmlns:a16="http://schemas.microsoft.com/office/drawing/2014/main" id="{46754F05-011B-4686-BE8E-FACFFF5832C4}"/>
                </a:ext>
              </a:extLst>
            </p:cNvPr>
            <p:cNvCxnSpPr>
              <a:cxnSpLocks/>
              <a:stCxn id="9" idx="3"/>
              <a:endCxn id="15" idx="7"/>
            </p:cNvCxnSpPr>
            <p:nvPr/>
          </p:nvCxnSpPr>
          <p:spPr>
            <a:xfrm flipH="1">
              <a:off x="6157122" y="5181607"/>
              <a:ext cx="379846" cy="1577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2D88F6B-7732-463C-BC33-3AD98CA83285}"/>
                </a:ext>
              </a:extLst>
            </p:cNvPr>
            <p:cNvCxnSpPr>
              <a:cxnSpLocks/>
              <a:stCxn id="67" idx="0"/>
              <a:endCxn id="32" idx="4"/>
            </p:cNvCxnSpPr>
            <p:nvPr/>
          </p:nvCxnSpPr>
          <p:spPr>
            <a:xfrm flipV="1">
              <a:off x="5059782" y="4774794"/>
              <a:ext cx="4971" cy="4980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636738D-6643-4619-9048-6D9A1CF55968}"/>
                </a:ext>
              </a:extLst>
            </p:cNvPr>
            <p:cNvCxnSpPr>
              <a:cxnSpLocks/>
              <a:stCxn id="100" idx="1"/>
              <a:endCxn id="9" idx="5"/>
            </p:cNvCxnSpPr>
            <p:nvPr/>
          </p:nvCxnSpPr>
          <p:spPr>
            <a:xfrm flipH="1" flipV="1">
              <a:off x="6858456" y="5181607"/>
              <a:ext cx="365932" cy="1549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2BFDB0C-FE1C-433A-A501-671C001A319C}"/>
                </a:ext>
              </a:extLst>
            </p:cNvPr>
            <p:cNvCxnSpPr>
              <a:cxnSpLocks/>
              <a:stCxn id="32" idx="6"/>
              <a:endCxn id="10" idx="2"/>
            </p:cNvCxnSpPr>
            <p:nvPr/>
          </p:nvCxnSpPr>
          <p:spPr>
            <a:xfrm>
              <a:off x="5292080" y="4547467"/>
              <a:ext cx="48128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FF46FAB6-A85D-4B88-B527-D015C90E7CEF}"/>
                </a:ext>
              </a:extLst>
            </p:cNvPr>
            <p:cNvSpPr/>
            <p:nvPr/>
          </p:nvSpPr>
          <p:spPr>
            <a:xfrm>
              <a:off x="4837426" y="43201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cxnSp>
          <p:nvCxnSpPr>
            <p:cNvPr id="35" name="直接箭头连接符 34">
              <a:extLst>
                <a:ext uri="{FF2B5EF4-FFF2-40B4-BE49-F238E27FC236}">
                  <a16:creationId xmlns:a16="http://schemas.microsoft.com/office/drawing/2014/main" id="{D3DFAE10-020A-4F24-A1DA-7001F10A9918}"/>
                </a:ext>
              </a:extLst>
            </p:cNvPr>
            <p:cNvCxnSpPr>
              <a:cxnSpLocks/>
              <a:stCxn id="32" idx="5"/>
              <a:endCxn id="15" idx="1"/>
            </p:cNvCxnSpPr>
            <p:nvPr/>
          </p:nvCxnSpPr>
          <p:spPr>
            <a:xfrm>
              <a:off x="5225497" y="4708211"/>
              <a:ext cx="610137" cy="6311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14DD16-DC1D-481D-9244-25FB5880F7B5}"/>
                </a:ext>
              </a:extLst>
            </p:cNvPr>
            <p:cNvCxnSpPr>
              <a:cxnSpLocks/>
              <a:stCxn id="10" idx="4"/>
              <a:endCxn id="15" idx="0"/>
            </p:cNvCxnSpPr>
            <p:nvPr/>
          </p:nvCxnSpPr>
          <p:spPr>
            <a:xfrm flipH="1">
              <a:off x="5996378" y="4774794"/>
              <a:ext cx="4314" cy="49802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B3E85FD9-76D9-43DD-B7EE-28127AD70A65}"/>
                </a:ext>
              </a:extLst>
            </p:cNvPr>
            <p:cNvSpPr/>
            <p:nvPr/>
          </p:nvSpPr>
          <p:spPr>
            <a:xfrm>
              <a:off x="4832455" y="527282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cxnSp>
          <p:nvCxnSpPr>
            <p:cNvPr id="81" name="直接箭头连接符 80">
              <a:extLst>
                <a:ext uri="{FF2B5EF4-FFF2-40B4-BE49-F238E27FC236}">
                  <a16:creationId xmlns:a16="http://schemas.microsoft.com/office/drawing/2014/main" id="{E31A718E-AC74-4BAC-A3F0-E09D4ADE78B4}"/>
                </a:ext>
              </a:extLst>
            </p:cNvPr>
            <p:cNvCxnSpPr>
              <a:cxnSpLocks/>
              <a:stCxn id="67" idx="7"/>
              <a:endCxn id="10" idx="3"/>
            </p:cNvCxnSpPr>
            <p:nvPr/>
          </p:nvCxnSpPr>
          <p:spPr>
            <a:xfrm flipV="1">
              <a:off x="5220526" y="4708211"/>
              <a:ext cx="619422" cy="63119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C77A478E-7F2E-4BD4-A705-A369C2680636}"/>
                </a:ext>
              </a:extLst>
            </p:cNvPr>
            <p:cNvCxnSpPr>
              <a:cxnSpLocks/>
              <a:stCxn id="67" idx="6"/>
              <a:endCxn id="15" idx="2"/>
            </p:cNvCxnSpPr>
            <p:nvPr/>
          </p:nvCxnSpPr>
          <p:spPr>
            <a:xfrm flipV="1">
              <a:off x="5287109" y="5500150"/>
              <a:ext cx="481942"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5C756EAE-A719-4A33-A168-2332FD4F4E54}"/>
                </a:ext>
              </a:extLst>
            </p:cNvPr>
            <p:cNvSpPr/>
            <p:nvPr/>
          </p:nvSpPr>
          <p:spPr>
            <a:xfrm>
              <a:off x="8098715" y="431728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6</a:t>
              </a:r>
              <a:endParaRPr lang="zh-CN" altLang="en-US" sz="1200" dirty="0">
                <a:solidFill>
                  <a:schemeClr val="tx1"/>
                </a:solidFill>
              </a:endParaRPr>
            </a:p>
          </p:txBody>
        </p:sp>
        <p:sp>
          <p:nvSpPr>
            <p:cNvPr id="93" name="椭圆 92">
              <a:extLst>
                <a:ext uri="{FF2B5EF4-FFF2-40B4-BE49-F238E27FC236}">
                  <a16:creationId xmlns:a16="http://schemas.microsoft.com/office/drawing/2014/main" id="{00C2EFBE-A6A0-4A67-B260-7A1CB8D381A0}"/>
                </a:ext>
              </a:extLst>
            </p:cNvPr>
            <p:cNvSpPr/>
            <p:nvPr/>
          </p:nvSpPr>
          <p:spPr>
            <a:xfrm>
              <a:off x="8094401" y="526996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8</a:t>
              </a:r>
              <a:endParaRPr lang="zh-CN" altLang="en-US" sz="1200" dirty="0">
                <a:solidFill>
                  <a:schemeClr val="tx1"/>
                </a:solidFill>
              </a:endParaRPr>
            </a:p>
          </p:txBody>
        </p:sp>
        <p:cxnSp>
          <p:nvCxnSpPr>
            <p:cNvPr id="95" name="直接箭头连接符 94">
              <a:extLst>
                <a:ext uri="{FF2B5EF4-FFF2-40B4-BE49-F238E27FC236}">
                  <a16:creationId xmlns:a16="http://schemas.microsoft.com/office/drawing/2014/main" id="{A1B31A13-6368-471D-9E79-619FD99C2110}"/>
                </a:ext>
              </a:extLst>
            </p:cNvPr>
            <p:cNvCxnSpPr>
              <a:cxnSpLocks/>
              <a:stCxn id="100" idx="0"/>
              <a:endCxn id="97" idx="4"/>
            </p:cNvCxnSpPr>
            <p:nvPr/>
          </p:nvCxnSpPr>
          <p:spPr>
            <a:xfrm flipV="1">
              <a:off x="7385132" y="4771940"/>
              <a:ext cx="4971" cy="4980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96377D4-0037-4D8E-81A9-F5FB4B05FAE4}"/>
                </a:ext>
              </a:extLst>
            </p:cNvPr>
            <p:cNvCxnSpPr>
              <a:cxnSpLocks/>
              <a:stCxn id="97" idx="6"/>
              <a:endCxn id="91" idx="2"/>
            </p:cNvCxnSpPr>
            <p:nvPr/>
          </p:nvCxnSpPr>
          <p:spPr>
            <a:xfrm>
              <a:off x="7617430" y="4544613"/>
              <a:ext cx="48128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椭圆 96">
              <a:extLst>
                <a:ext uri="{FF2B5EF4-FFF2-40B4-BE49-F238E27FC236}">
                  <a16:creationId xmlns:a16="http://schemas.microsoft.com/office/drawing/2014/main" id="{A459C7E9-0A92-4629-9B98-9ECC4E81C670}"/>
                </a:ext>
              </a:extLst>
            </p:cNvPr>
            <p:cNvSpPr/>
            <p:nvPr/>
          </p:nvSpPr>
          <p:spPr>
            <a:xfrm>
              <a:off x="7162776" y="431728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a:t>
              </a:r>
              <a:endParaRPr lang="zh-CN" altLang="en-US" sz="1200" dirty="0">
                <a:solidFill>
                  <a:schemeClr val="tx1"/>
                </a:solidFill>
              </a:endParaRPr>
            </a:p>
          </p:txBody>
        </p:sp>
        <p:cxnSp>
          <p:nvCxnSpPr>
            <p:cNvPr id="98" name="直接箭头连接符 97">
              <a:extLst>
                <a:ext uri="{FF2B5EF4-FFF2-40B4-BE49-F238E27FC236}">
                  <a16:creationId xmlns:a16="http://schemas.microsoft.com/office/drawing/2014/main" id="{B6F0175A-819D-4540-AF94-EE72E69EAF3C}"/>
                </a:ext>
              </a:extLst>
            </p:cNvPr>
            <p:cNvCxnSpPr>
              <a:cxnSpLocks/>
              <a:stCxn id="97" idx="5"/>
              <a:endCxn id="93" idx="1"/>
            </p:cNvCxnSpPr>
            <p:nvPr/>
          </p:nvCxnSpPr>
          <p:spPr>
            <a:xfrm>
              <a:off x="7550847" y="4705357"/>
              <a:ext cx="610137" cy="6311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EA15C832-594C-41F1-A38C-F9DD74010595}"/>
                </a:ext>
              </a:extLst>
            </p:cNvPr>
            <p:cNvCxnSpPr>
              <a:cxnSpLocks/>
              <a:stCxn id="91" idx="4"/>
              <a:endCxn id="93" idx="0"/>
            </p:cNvCxnSpPr>
            <p:nvPr/>
          </p:nvCxnSpPr>
          <p:spPr>
            <a:xfrm flipH="1">
              <a:off x="8321728" y="4771940"/>
              <a:ext cx="4314" cy="49802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9CE1D9A0-FC9D-4114-9ECA-06B33E2C73B2}"/>
                </a:ext>
              </a:extLst>
            </p:cNvPr>
            <p:cNvSpPr/>
            <p:nvPr/>
          </p:nvSpPr>
          <p:spPr>
            <a:xfrm>
              <a:off x="7157805" y="526997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7</a:t>
              </a:r>
              <a:endParaRPr lang="zh-CN" altLang="en-US" sz="1200" dirty="0">
                <a:solidFill>
                  <a:schemeClr val="tx1"/>
                </a:solidFill>
              </a:endParaRPr>
            </a:p>
          </p:txBody>
        </p:sp>
        <p:cxnSp>
          <p:nvCxnSpPr>
            <p:cNvPr id="101" name="直接箭头连接符 100">
              <a:extLst>
                <a:ext uri="{FF2B5EF4-FFF2-40B4-BE49-F238E27FC236}">
                  <a16:creationId xmlns:a16="http://schemas.microsoft.com/office/drawing/2014/main" id="{C902CFE8-88B7-47F5-AE98-7AF1F2716509}"/>
                </a:ext>
              </a:extLst>
            </p:cNvPr>
            <p:cNvCxnSpPr>
              <a:cxnSpLocks/>
              <a:stCxn id="100" idx="7"/>
              <a:endCxn id="91" idx="3"/>
            </p:cNvCxnSpPr>
            <p:nvPr/>
          </p:nvCxnSpPr>
          <p:spPr>
            <a:xfrm flipV="1">
              <a:off x="7545876" y="4705357"/>
              <a:ext cx="619422" cy="63119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38B14107-C04D-425F-8AFC-62F810130CD0}"/>
                </a:ext>
              </a:extLst>
            </p:cNvPr>
            <p:cNvCxnSpPr>
              <a:cxnSpLocks/>
              <a:stCxn id="100" idx="6"/>
              <a:endCxn id="93" idx="2"/>
            </p:cNvCxnSpPr>
            <p:nvPr/>
          </p:nvCxnSpPr>
          <p:spPr>
            <a:xfrm flipV="1">
              <a:off x="7612459" y="5497296"/>
              <a:ext cx="481942"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文本框 109">
            <a:extLst>
              <a:ext uri="{FF2B5EF4-FFF2-40B4-BE49-F238E27FC236}">
                <a16:creationId xmlns:a16="http://schemas.microsoft.com/office/drawing/2014/main" id="{70516D2A-0C9D-4589-8A23-57E204DF4A7C}"/>
              </a:ext>
            </a:extLst>
          </p:cNvPr>
          <p:cNvSpPr txBox="1"/>
          <p:nvPr/>
        </p:nvSpPr>
        <p:spPr>
          <a:xfrm>
            <a:off x="0" y="613334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删除度最小的节点的所有边必然导致不连通</a:t>
            </a:r>
          </a:p>
        </p:txBody>
      </p:sp>
      <p:sp>
        <p:nvSpPr>
          <p:cNvPr id="34" name="文本框 33">
            <a:extLst>
              <a:ext uri="{FF2B5EF4-FFF2-40B4-BE49-F238E27FC236}">
                <a16:creationId xmlns:a16="http://schemas.microsoft.com/office/drawing/2014/main" id="{EC02A844-5376-4CF7-B671-8FFCC234EDD0}"/>
              </a:ext>
            </a:extLst>
          </p:cNvPr>
          <p:cNvSpPr txBox="1"/>
          <p:nvPr/>
        </p:nvSpPr>
        <p:spPr>
          <a:xfrm>
            <a:off x="9144000" y="0"/>
            <a:ext cx="1905000" cy="2246769"/>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（结合特殊图）</a:t>
            </a:r>
            <a:endParaRPr lang="en-US" altLang="zh-CN" sz="2000" dirty="0">
              <a:solidFill>
                <a:srgbClr val="FF9900"/>
              </a:solidFill>
            </a:endParaRPr>
          </a:p>
          <a:p>
            <a:r>
              <a:rPr lang="zh-CN" altLang="en-US" sz="2000" dirty="0">
                <a:solidFill>
                  <a:srgbClr val="FF9900"/>
                </a:solidFill>
              </a:rPr>
              <a:t>特定条件下连通度与度数等的关系</a:t>
            </a:r>
            <a:endParaRPr lang="en-US" altLang="zh-CN" sz="2000" dirty="0">
              <a:solidFill>
                <a:srgbClr val="FF9900"/>
              </a:solidFill>
            </a:endParaRPr>
          </a:p>
          <a:p>
            <a:r>
              <a:rPr lang="zh-CN" altLang="en-US" sz="2000" dirty="0">
                <a:solidFill>
                  <a:srgbClr val="FF9900"/>
                </a:solidFill>
              </a:rPr>
              <a:t>满足特定连通度的图举例</a:t>
            </a:r>
            <a:endParaRPr lang="en-US" altLang="zh-CN" sz="2000" dirty="0">
              <a:solidFill>
                <a:srgbClr val="FF9900"/>
              </a:solidFill>
            </a:endParaRPr>
          </a:p>
        </p:txBody>
      </p:sp>
    </p:spTree>
    <p:extLst>
      <p:ext uri="{BB962C8B-B14F-4D97-AF65-F5344CB8AC3E}">
        <p14:creationId xmlns:p14="http://schemas.microsoft.com/office/powerpoint/2010/main" val="3296482989"/>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57</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14.36</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弱连通</a:t>
            </a:r>
            <a:r>
              <a:rPr lang="en-US" altLang="zh-CN" dirty="0">
                <a:latin typeface="Times New Roman" panose="02020603050405020304" pitchFamily="18" charset="0"/>
              </a:rPr>
              <a:t>(</a:t>
            </a:r>
            <a:r>
              <a:rPr lang="zh-CN" altLang="en-US" dirty="0">
                <a:latin typeface="Times New Roman" panose="02020603050405020304" pitchFamily="18" charset="0"/>
              </a:rPr>
              <a:t>连通</a:t>
            </a:r>
            <a:r>
              <a:rPr lang="en-US" altLang="zh-CN" dirty="0">
                <a:latin typeface="Times New Roman" panose="02020603050405020304" pitchFamily="18" charset="0"/>
              </a:rPr>
              <a:t>)——</a:t>
            </a:r>
            <a:r>
              <a:rPr lang="zh-CN" altLang="en-US" dirty="0">
                <a:latin typeface="Times New Roman" panose="02020603050405020304" pitchFamily="18" charset="0"/>
              </a:rPr>
              <a:t>基图为无向连通图</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单向连通</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baseline="-25000" dirty="0">
                <a:latin typeface="Times New Roman" panose="02020603050405020304" pitchFamily="18" charset="0"/>
              </a:rPr>
              <a:t> </a:t>
            </a:r>
            <a:r>
              <a:rPr lang="zh-CN" altLang="en-US" dirty="0">
                <a:latin typeface="Times New Roman" panose="02020603050405020304" pitchFamily="18" charset="0"/>
              </a:rPr>
              <a:t>或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baseline="-25000" dirty="0">
                <a:latin typeface="Times New Roman" panose="02020603050405020304" pitchFamily="18" charset="0"/>
              </a:rPr>
              <a:t> </a:t>
            </a: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强连通</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pPr marL="0" indent="0">
              <a:spcBef>
                <a:spcPct val="50000"/>
              </a:spcBef>
            </a:pPr>
            <a:r>
              <a:rPr lang="zh-CN" altLang="en-US" dirty="0">
                <a:latin typeface="Times New Roman" panose="02020603050405020304" pitchFamily="18" charset="0"/>
              </a:rPr>
              <a:t>易知，强连通</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单向连通</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弱连通</a:t>
            </a:r>
            <a:br>
              <a:rPr lang="en-US" altLang="zh-CN" dirty="0">
                <a:latin typeface="Times New Roman" panose="02020603050405020304" pitchFamily="18" charset="0"/>
              </a:rPr>
            </a:br>
            <a:br>
              <a:rPr lang="en-US" altLang="zh-CN" dirty="0">
                <a:latin typeface="Times New Roman" panose="02020603050405020304" pitchFamily="18" charset="0"/>
              </a:rPr>
            </a:br>
            <a:r>
              <a:rPr lang="zh-CN" altLang="en-US" dirty="0">
                <a:latin typeface="Times New Roman" panose="02020603050405020304" pitchFamily="18" charset="0"/>
              </a:rPr>
              <a:t>在有向图</a:t>
            </a:r>
            <a:r>
              <a:rPr lang="en-US" altLang="zh-CN" i="1" dirty="0">
                <a:latin typeface="Times New Roman" panose="02020603050405020304" pitchFamily="18" charset="0"/>
              </a:rPr>
              <a:t>G</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i="1" dirty="0">
                <a:latin typeface="Times New Roman" panose="02020603050405020304" pitchFamily="18" charset="0"/>
              </a:rPr>
              <a:t>G</a:t>
            </a:r>
            <a:r>
              <a:rPr lang="zh-CN" altLang="en-US" dirty="0">
                <a:latin typeface="Times New Roman" panose="02020603050405020304" pitchFamily="18" charset="0"/>
              </a:rPr>
              <a:t>的子图</a:t>
            </a:r>
            <a:r>
              <a:rPr lang="en-US" altLang="zh-CN" dirty="0">
                <a:latin typeface="Times New Roman" panose="02020603050405020304" pitchFamily="18" charset="0"/>
              </a:rPr>
              <a:t>, </a:t>
            </a:r>
            <a:r>
              <a:rPr lang="zh-CN" altLang="en-US" dirty="0">
                <a:latin typeface="Times New Roman" panose="02020603050405020304" pitchFamily="18" charset="0"/>
              </a:rPr>
              <a:t>若</a:t>
            </a:r>
            <a:br>
              <a:rPr lang="en-US" altLang="zh-CN" dirty="0">
                <a:latin typeface="Times New Roman" panose="02020603050405020304" pitchFamily="18" charset="0"/>
              </a:rPr>
            </a:br>
            <a:r>
              <a:rPr lang="en-US" altLang="zh-CN" dirty="0">
                <a:latin typeface="Times New Roman" panose="02020603050405020304" pitchFamily="18" charset="0"/>
              </a:rPr>
              <a:t>(1) </a:t>
            </a:r>
            <a:r>
              <a:rPr lang="en-US" altLang="zh-CN" i="1" dirty="0">
                <a:latin typeface="Times New Roman" panose="02020603050405020304" pitchFamily="18" charset="0"/>
              </a:rPr>
              <a:t>G’</a:t>
            </a:r>
            <a:r>
              <a:rPr lang="zh-CN" altLang="en-US" dirty="0">
                <a:latin typeface="Times New Roman" panose="02020603050405020304" pitchFamily="18" charset="0"/>
              </a:rPr>
              <a:t>是强连通的 </a:t>
            </a:r>
            <a:r>
              <a:rPr lang="en-US" altLang="zh-CN" dirty="0">
                <a:latin typeface="Times New Roman" panose="02020603050405020304" pitchFamily="18" charset="0"/>
              </a:rPr>
              <a:t>(</a:t>
            </a:r>
            <a:r>
              <a:rPr lang="zh-CN" altLang="en-US" dirty="0">
                <a:latin typeface="Times New Roman" panose="02020603050405020304" pitchFamily="18" charset="0"/>
              </a:rPr>
              <a:t>单向连通的、弱连通的</a:t>
            </a:r>
            <a:r>
              <a:rPr lang="en-US" altLang="zh-CN" dirty="0">
                <a:latin typeface="Times New Roman" panose="02020603050405020304" pitchFamily="18" charset="0"/>
              </a:rPr>
              <a:t>);</a:t>
            </a:r>
            <a:br>
              <a:rPr lang="en-US" altLang="zh-CN" dirty="0">
                <a:latin typeface="Times New Roman" panose="02020603050405020304" pitchFamily="18" charset="0"/>
              </a:rPr>
            </a:br>
            <a:r>
              <a:rPr lang="en-US" altLang="zh-CN" dirty="0">
                <a:latin typeface="Times New Roman" panose="02020603050405020304" pitchFamily="18" charset="0"/>
              </a:rPr>
              <a:t>(2) </a:t>
            </a:r>
            <a:r>
              <a:rPr lang="zh-CN" altLang="en-US" dirty="0">
                <a:latin typeface="Times New Roman" panose="02020603050405020304" pitchFamily="18" charset="0"/>
              </a:rPr>
              <a:t>对任意</a:t>
            </a:r>
            <a:r>
              <a:rPr lang="en-US" altLang="zh-CN" i="1" dirty="0">
                <a:latin typeface="Times New Roman" panose="02020603050405020304" pitchFamily="18" charset="0"/>
              </a:rPr>
              <a:t>G’</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不是强连通的 </a:t>
            </a:r>
            <a:r>
              <a:rPr lang="en-US" altLang="zh-CN" dirty="0">
                <a:latin typeface="Times New Roman" panose="02020603050405020304" pitchFamily="18" charset="0"/>
              </a:rPr>
              <a:t>(</a:t>
            </a:r>
            <a:r>
              <a:rPr lang="zh-CN" altLang="en-US" dirty="0">
                <a:latin typeface="Times New Roman" panose="02020603050405020304" pitchFamily="18" charset="0"/>
              </a:rPr>
              <a:t>单向连通的、弱连通的</a:t>
            </a:r>
            <a:r>
              <a:rPr lang="en-US" altLang="zh-CN" dirty="0">
                <a:latin typeface="Times New Roman" panose="02020603050405020304" pitchFamily="18" charset="0"/>
              </a:rPr>
              <a:t>).</a:t>
            </a:r>
          </a:p>
          <a:p>
            <a:pPr marL="0" indent="0">
              <a:spcBef>
                <a:spcPct val="50000"/>
              </a:spcBef>
            </a:pP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强连通分支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单向连通分支</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弱连通分支</a:t>
            </a:r>
            <a:r>
              <a:rPr lang="en-US" altLang="zh-CN" dirty="0">
                <a:latin typeface="Times New Roman" panose="02020603050405020304" pitchFamily="18" charset="0"/>
              </a:rPr>
              <a:t>), </a:t>
            </a:r>
            <a:r>
              <a:rPr lang="zh-CN" altLang="en-US" dirty="0">
                <a:latin typeface="Times New Roman" panose="02020603050405020304" pitchFamily="18" charset="0"/>
              </a:rPr>
              <a:t>或称为</a:t>
            </a:r>
            <a:r>
              <a:rPr lang="zh-CN" altLang="en-US" dirty="0">
                <a:solidFill>
                  <a:srgbClr val="A50021"/>
                </a:solidFill>
                <a:latin typeface="Times New Roman" panose="02020603050405020304" pitchFamily="18" charset="0"/>
              </a:rPr>
              <a:t>强分图</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单向分图</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弱分图</a:t>
            </a: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
        <p:nvSpPr>
          <p:cNvPr id="7" name="文本框 6">
            <a:extLst>
              <a:ext uri="{FF2B5EF4-FFF2-40B4-BE49-F238E27FC236}">
                <a16:creationId xmlns:a16="http://schemas.microsoft.com/office/drawing/2014/main" id="{B0EACBE6-F22E-4EC7-A95E-EA8F41FB7664}"/>
              </a:ext>
            </a:extLst>
          </p:cNvPr>
          <p:cNvSpPr txBox="1"/>
          <p:nvPr/>
        </p:nvSpPr>
        <p:spPr>
          <a:xfrm>
            <a:off x="0" y="6457890"/>
            <a:ext cx="5364088"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求所有强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单向</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弱连通分支？图的遍历算法</a:t>
            </a:r>
          </a:p>
        </p:txBody>
      </p:sp>
      <p:sp>
        <p:nvSpPr>
          <p:cNvPr id="8" name="文本框 7">
            <a:extLst>
              <a:ext uri="{FF2B5EF4-FFF2-40B4-BE49-F238E27FC236}">
                <a16:creationId xmlns:a16="http://schemas.microsoft.com/office/drawing/2014/main" id="{32D28FE2-4F18-4560-85D8-F7895D270A7A}"/>
              </a:ext>
            </a:extLst>
          </p:cNvPr>
          <p:cNvSpPr txBox="1"/>
          <p:nvPr/>
        </p:nvSpPr>
        <p:spPr>
          <a:xfrm>
            <a:off x="6156176" y="2132856"/>
            <a:ext cx="2987824"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P</a:t>
            </a:r>
            <a:r>
              <a:rPr lang="en-US" altLang="zh-CN" sz="2000" baseline="30000" dirty="0">
                <a:solidFill>
                  <a:srgbClr val="FF9900"/>
                </a:solidFill>
                <a:latin typeface="Times New Roman" panose="02020603050405020304" pitchFamily="18" charset="0"/>
              </a:rPr>
              <a:t>T</a:t>
            </a:r>
            <a:r>
              <a:rPr lang="zh-CN" altLang="en-US" sz="2000" dirty="0">
                <a:solidFill>
                  <a:srgbClr val="FF9900"/>
                </a:solidFill>
                <a:latin typeface="Times New Roman" panose="02020603050405020304" pitchFamily="18" charset="0"/>
              </a:rPr>
              <a:t>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A3465DC0-A72E-4544-B84C-64847BE87BDB}"/>
              </a:ext>
            </a:extLst>
          </p:cNvPr>
          <p:cNvSpPr txBox="1"/>
          <p:nvPr/>
        </p:nvSpPr>
        <p:spPr>
          <a:xfrm>
            <a:off x="6032352" y="1424970"/>
            <a:ext cx="2987824" cy="707886"/>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A’</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A</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A</a:t>
            </a:r>
            <a:r>
              <a:rPr lang="en-US" altLang="zh-CN" sz="2000" baseline="30000" dirty="0">
                <a:solidFill>
                  <a:srgbClr val="FF9900"/>
                </a:solidFill>
                <a:latin typeface="Times New Roman" panose="02020603050405020304" pitchFamily="18" charset="0"/>
              </a:rPr>
              <a:t>T</a:t>
            </a:r>
            <a:r>
              <a:rPr lang="zh-CN" altLang="en-US" sz="2000" dirty="0">
                <a:solidFill>
                  <a:srgbClr val="FF9900"/>
                </a:solidFill>
                <a:latin typeface="Times New Roman" panose="02020603050405020304" pitchFamily="18" charset="0"/>
              </a:rPr>
              <a:t>对应的可达性矩阵中所有元素均为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1" name="文本框 10">
            <a:extLst>
              <a:ext uri="{FF2B5EF4-FFF2-40B4-BE49-F238E27FC236}">
                <a16:creationId xmlns:a16="http://schemas.microsoft.com/office/drawing/2014/main" id="{37CBB0C2-DDA4-4C76-B517-6C5EEF96B081}"/>
              </a:ext>
            </a:extLst>
          </p:cNvPr>
          <p:cNvSpPr txBox="1"/>
          <p:nvPr/>
        </p:nvSpPr>
        <p:spPr>
          <a:xfrm>
            <a:off x="6032352" y="4165946"/>
            <a:ext cx="170231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连通性</a:t>
            </a:r>
          </a:p>
        </p:txBody>
      </p:sp>
      <p:sp>
        <p:nvSpPr>
          <p:cNvPr id="12" name="文本框 11">
            <a:extLst>
              <a:ext uri="{FF2B5EF4-FFF2-40B4-BE49-F238E27FC236}">
                <a16:creationId xmlns:a16="http://schemas.microsoft.com/office/drawing/2014/main" id="{F5A840A0-B03A-4FFC-BA60-0DB13C57AEA3}"/>
              </a:ext>
            </a:extLst>
          </p:cNvPr>
          <p:cNvSpPr txBox="1"/>
          <p:nvPr/>
        </p:nvSpPr>
        <p:spPr>
          <a:xfrm>
            <a:off x="6032352" y="4872319"/>
            <a:ext cx="170231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极大性</a:t>
            </a:r>
          </a:p>
        </p:txBody>
      </p:sp>
      <p:sp>
        <p:nvSpPr>
          <p:cNvPr id="13" name="文本框 12">
            <a:extLst>
              <a:ext uri="{FF2B5EF4-FFF2-40B4-BE49-F238E27FC236}">
                <a16:creationId xmlns:a16="http://schemas.microsoft.com/office/drawing/2014/main" id="{1A71336C-0ED0-4867-865C-0B47085E117E}"/>
              </a:ext>
            </a:extLst>
          </p:cNvPr>
          <p:cNvSpPr txBox="1"/>
          <p:nvPr/>
        </p:nvSpPr>
        <p:spPr>
          <a:xfrm>
            <a:off x="4860032" y="6457890"/>
            <a:ext cx="4283968"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如果只用判断一个子图是不是？</a:t>
            </a:r>
          </a:p>
        </p:txBody>
      </p:sp>
      <p:sp>
        <p:nvSpPr>
          <p:cNvPr id="14" name="文本框 13">
            <a:extLst>
              <a:ext uri="{FF2B5EF4-FFF2-40B4-BE49-F238E27FC236}">
                <a16:creationId xmlns:a16="http://schemas.microsoft.com/office/drawing/2014/main" id="{C19FEA0A-1E59-4B01-A262-9DBBA736EDAB}"/>
              </a:ext>
            </a:extLst>
          </p:cNvPr>
          <p:cNvSpPr txBox="1"/>
          <p:nvPr/>
        </p:nvSpPr>
        <p:spPr>
          <a:xfrm>
            <a:off x="4572000" y="2609106"/>
            <a:ext cx="444817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是否在同一强连通分支中是等价关系</a:t>
            </a:r>
          </a:p>
        </p:txBody>
      </p:sp>
      <p:sp>
        <p:nvSpPr>
          <p:cNvPr id="15" name="文本框 14">
            <a:extLst>
              <a:ext uri="{FF2B5EF4-FFF2-40B4-BE49-F238E27FC236}">
                <a16:creationId xmlns:a16="http://schemas.microsoft.com/office/drawing/2014/main" id="{57850C84-180E-423D-BC3B-781789FD4A82}"/>
              </a:ext>
            </a:extLst>
          </p:cNvPr>
          <p:cNvSpPr txBox="1"/>
          <p:nvPr/>
        </p:nvSpPr>
        <p:spPr>
          <a:xfrm>
            <a:off x="9144000" y="0"/>
            <a:ext cx="1905000" cy="1938992"/>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（结合图的表示）</a:t>
            </a:r>
            <a:endParaRPr lang="en-US" altLang="zh-CN" sz="2000" dirty="0">
              <a:solidFill>
                <a:srgbClr val="FF9900"/>
              </a:solidFill>
            </a:endParaRPr>
          </a:p>
          <a:p>
            <a:r>
              <a:rPr lang="zh-CN" altLang="en-US" sz="2000" dirty="0">
                <a:solidFill>
                  <a:srgbClr val="FF9900"/>
                </a:solidFill>
              </a:rPr>
              <a:t>有向图连通类型的判定</a:t>
            </a:r>
            <a:endParaRPr lang="en-US" altLang="zh-CN" sz="2000" dirty="0">
              <a:solidFill>
                <a:srgbClr val="FF9900"/>
              </a:solidFill>
            </a:endParaRPr>
          </a:p>
          <a:p>
            <a:r>
              <a:rPr lang="zh-CN" altLang="en-US" sz="2000" dirty="0">
                <a:solidFill>
                  <a:srgbClr val="FF9900"/>
                </a:solidFill>
              </a:rPr>
              <a:t>求连通分量</a:t>
            </a:r>
            <a:endParaRPr lang="en-US" altLang="zh-CN" sz="2000" dirty="0">
              <a:solidFill>
                <a:srgbClr val="FF9900"/>
              </a:solidFill>
            </a:endParaRPr>
          </a:p>
        </p:txBody>
      </p:sp>
    </p:spTree>
    <p:extLst>
      <p:ext uri="{BB962C8B-B14F-4D97-AF65-F5344CB8AC3E}">
        <p14:creationId xmlns:p14="http://schemas.microsoft.com/office/powerpoint/2010/main" val="2531141629"/>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58</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spcBef>
                <a:spcPct val="55000"/>
              </a:spcBef>
            </a:pPr>
            <a:r>
              <a:rPr lang="zh-CN" altLang="en-US" dirty="0">
                <a:latin typeface="Times New Roman" panose="02020603050405020304" pitchFamily="18" charset="0"/>
              </a:rPr>
              <a:t>强连通和单向连通的判别法</a:t>
            </a: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14.8</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强连通当且仅当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中存在经过每个顶点至少一次</a:t>
            </a:r>
          </a:p>
          <a:p>
            <a:pPr marL="0" indent="0"/>
            <a:r>
              <a:rPr lang="zh-CN" altLang="en-US" dirty="0">
                <a:latin typeface="Times New Roman" panose="02020603050405020304" pitchFamily="18" charset="0"/>
              </a:rPr>
              <a:t>的回路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强连通⇒回路：任意构造回路；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回路⇒强连通：在回路上构造两两间路径</a:t>
            </a:r>
            <a:endParaRPr lang="en-US" altLang="zh-CN" dirty="0">
              <a:latin typeface="Times New Roman" panose="02020603050405020304" pitchFamily="18" charset="0"/>
            </a:endParaRP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14.9</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单向连通当且仅当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a:t>
            </a:r>
          </a:p>
          <a:p>
            <a:pPr marL="0" indent="0"/>
            <a:r>
              <a:rPr lang="zh-CN" altLang="en-US" dirty="0">
                <a:latin typeface="Times New Roman" panose="02020603050405020304" pitchFamily="18" charset="0"/>
              </a:rPr>
              <a:t>次的通路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单向连通⇒通路：分情况构造；</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通路⇒单向连通：在通路上构造两两间路径</a:t>
            </a:r>
          </a:p>
          <a:p>
            <a:pPr marL="0" indent="0"/>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13611642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59</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14.9</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单向连通当且仅当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a:t>
            </a:r>
          </a:p>
          <a:p>
            <a:r>
              <a:rPr lang="zh-CN" altLang="en-US" dirty="0">
                <a:latin typeface="Times New Roman" panose="02020603050405020304" pitchFamily="18" charset="0"/>
              </a:rPr>
              <a:t>次的通路</a:t>
            </a:r>
          </a:p>
        </p:txBody>
      </p:sp>
      <p:sp>
        <p:nvSpPr>
          <p:cNvPr id="7" name="文本框 6">
            <a:extLst>
              <a:ext uri="{FF2B5EF4-FFF2-40B4-BE49-F238E27FC236}">
                <a16:creationId xmlns:a16="http://schemas.microsoft.com/office/drawing/2014/main" id="{B0EACBE6-F22E-4EC7-A95E-EA8F41FB7664}"/>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单向连通⇒通路：分情况构造；通路⇒单向连通：在通路上构造两两间路径</a:t>
            </a:r>
          </a:p>
        </p:txBody>
      </p:sp>
      <p:sp>
        <p:nvSpPr>
          <p:cNvPr id="10" name="椭圆 9">
            <a:extLst>
              <a:ext uri="{FF2B5EF4-FFF2-40B4-BE49-F238E27FC236}">
                <a16:creationId xmlns:a16="http://schemas.microsoft.com/office/drawing/2014/main" id="{95D62788-640C-4245-8D94-6E9DC5B92F06}"/>
              </a:ext>
            </a:extLst>
          </p:cNvPr>
          <p:cNvSpPr/>
          <p:nvPr/>
        </p:nvSpPr>
        <p:spPr>
          <a:xfrm>
            <a:off x="1084775" y="298313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2" name="直接箭头连接符 11">
            <a:extLst>
              <a:ext uri="{FF2B5EF4-FFF2-40B4-BE49-F238E27FC236}">
                <a16:creationId xmlns:a16="http://schemas.microsoft.com/office/drawing/2014/main" id="{5942B2C5-CA8A-4DF8-B9C4-44B823EBF110}"/>
              </a:ext>
            </a:extLst>
          </p:cNvPr>
          <p:cNvCxnSpPr>
            <a:cxnSpLocks/>
            <a:stCxn id="10" idx="6"/>
            <a:endCxn id="28" idx="2"/>
          </p:cNvCxnSpPr>
          <p:nvPr/>
        </p:nvCxnSpPr>
        <p:spPr>
          <a:xfrm>
            <a:off x="1539429" y="3210459"/>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2F41F66-D2CF-43D6-B954-B449190A5015}"/>
              </a:ext>
            </a:extLst>
          </p:cNvPr>
          <p:cNvCxnSpPr>
            <a:cxnSpLocks/>
            <a:stCxn id="18" idx="6"/>
            <a:endCxn id="10" idx="2"/>
          </p:cNvCxnSpPr>
          <p:nvPr/>
        </p:nvCxnSpPr>
        <p:spPr>
          <a:xfrm>
            <a:off x="693563" y="3207605"/>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D3C0454F-B77D-4841-BF3B-C728267C19D1}"/>
              </a:ext>
            </a:extLst>
          </p:cNvPr>
          <p:cNvSpPr/>
          <p:nvPr/>
        </p:nvSpPr>
        <p:spPr>
          <a:xfrm>
            <a:off x="238909" y="298027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24" name="椭圆 23">
            <a:extLst>
              <a:ext uri="{FF2B5EF4-FFF2-40B4-BE49-F238E27FC236}">
                <a16:creationId xmlns:a16="http://schemas.microsoft.com/office/drawing/2014/main" id="{FC18D728-0A07-4D17-9162-6003C5DEABC4}"/>
              </a:ext>
            </a:extLst>
          </p:cNvPr>
          <p:cNvSpPr/>
          <p:nvPr/>
        </p:nvSpPr>
        <p:spPr>
          <a:xfrm>
            <a:off x="2843808" y="29743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25" name="椭圆 24">
            <a:extLst>
              <a:ext uri="{FF2B5EF4-FFF2-40B4-BE49-F238E27FC236}">
                <a16:creationId xmlns:a16="http://schemas.microsoft.com/office/drawing/2014/main" id="{F03C8DB8-76AB-4D10-92E0-6CB991410F55}"/>
              </a:ext>
            </a:extLst>
          </p:cNvPr>
          <p:cNvSpPr/>
          <p:nvPr/>
        </p:nvSpPr>
        <p:spPr>
          <a:xfrm>
            <a:off x="1965355" y="211711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27" name="直接箭头连接符 26">
            <a:extLst>
              <a:ext uri="{FF2B5EF4-FFF2-40B4-BE49-F238E27FC236}">
                <a16:creationId xmlns:a16="http://schemas.microsoft.com/office/drawing/2014/main" id="{0332A1E3-43D8-4952-97A6-CF559CF414CE}"/>
              </a:ext>
            </a:extLst>
          </p:cNvPr>
          <p:cNvCxnSpPr>
            <a:cxnSpLocks/>
            <a:stCxn id="28" idx="6"/>
            <a:endCxn id="24" idx="2"/>
          </p:cNvCxnSpPr>
          <p:nvPr/>
        </p:nvCxnSpPr>
        <p:spPr>
          <a:xfrm flipV="1">
            <a:off x="2420009" y="3201673"/>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5B214CAB-93B3-42F3-8A96-EB4C28BD0A56}"/>
              </a:ext>
            </a:extLst>
          </p:cNvPr>
          <p:cNvSpPr/>
          <p:nvPr/>
        </p:nvSpPr>
        <p:spPr>
          <a:xfrm>
            <a:off x="1965355" y="298313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47" name="直接箭头连接符 46">
            <a:extLst>
              <a:ext uri="{FF2B5EF4-FFF2-40B4-BE49-F238E27FC236}">
                <a16:creationId xmlns:a16="http://schemas.microsoft.com/office/drawing/2014/main" id="{13CD2EB0-3111-499B-A9A0-F7FD19AF0C37}"/>
              </a:ext>
            </a:extLst>
          </p:cNvPr>
          <p:cNvCxnSpPr>
            <a:cxnSpLocks/>
            <a:stCxn id="25" idx="2"/>
            <a:endCxn id="18" idx="7"/>
          </p:cNvCxnSpPr>
          <p:nvPr/>
        </p:nvCxnSpPr>
        <p:spPr>
          <a:xfrm flipH="1">
            <a:off x="626980" y="2344439"/>
            <a:ext cx="1338375" cy="702422"/>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9D099182-FF00-4802-A879-DC687B691FFD}"/>
              </a:ext>
            </a:extLst>
          </p:cNvPr>
          <p:cNvSpPr/>
          <p:nvPr/>
        </p:nvSpPr>
        <p:spPr>
          <a:xfrm>
            <a:off x="5597434" y="25740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77" name="直接箭头连接符 76">
            <a:extLst>
              <a:ext uri="{FF2B5EF4-FFF2-40B4-BE49-F238E27FC236}">
                <a16:creationId xmlns:a16="http://schemas.microsoft.com/office/drawing/2014/main" id="{A24FF4BF-FFE3-4E94-B8A9-2F18149F567A}"/>
              </a:ext>
            </a:extLst>
          </p:cNvPr>
          <p:cNvCxnSpPr>
            <a:cxnSpLocks/>
            <a:stCxn id="76" idx="6"/>
            <a:endCxn id="83" idx="2"/>
          </p:cNvCxnSpPr>
          <p:nvPr/>
        </p:nvCxnSpPr>
        <p:spPr>
          <a:xfrm>
            <a:off x="6052088" y="2801341"/>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43122AEE-B9D5-4563-B772-5FECD7D5F6D2}"/>
              </a:ext>
            </a:extLst>
          </p:cNvPr>
          <p:cNvCxnSpPr>
            <a:cxnSpLocks/>
            <a:stCxn id="79" idx="6"/>
            <a:endCxn id="76" idx="2"/>
          </p:cNvCxnSpPr>
          <p:nvPr/>
        </p:nvCxnSpPr>
        <p:spPr>
          <a:xfrm>
            <a:off x="5206222" y="2798487"/>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EE97DBD7-F211-4A30-8388-CB4BD337B1BA}"/>
              </a:ext>
            </a:extLst>
          </p:cNvPr>
          <p:cNvSpPr/>
          <p:nvPr/>
        </p:nvSpPr>
        <p:spPr>
          <a:xfrm>
            <a:off x="4751568" y="257116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80" name="椭圆 79">
            <a:extLst>
              <a:ext uri="{FF2B5EF4-FFF2-40B4-BE49-F238E27FC236}">
                <a16:creationId xmlns:a16="http://schemas.microsoft.com/office/drawing/2014/main" id="{3838B6D3-65C7-47DD-8B07-86268FA0B1B6}"/>
              </a:ext>
            </a:extLst>
          </p:cNvPr>
          <p:cNvSpPr/>
          <p:nvPr/>
        </p:nvSpPr>
        <p:spPr>
          <a:xfrm>
            <a:off x="7356467" y="256522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sp>
        <p:nvSpPr>
          <p:cNvPr id="81" name="椭圆 80">
            <a:extLst>
              <a:ext uri="{FF2B5EF4-FFF2-40B4-BE49-F238E27FC236}">
                <a16:creationId xmlns:a16="http://schemas.microsoft.com/office/drawing/2014/main" id="{456F063A-2611-4035-B9DD-CC4BB1DEEF6C}"/>
              </a:ext>
            </a:extLst>
          </p:cNvPr>
          <p:cNvSpPr/>
          <p:nvPr/>
        </p:nvSpPr>
        <p:spPr>
          <a:xfrm>
            <a:off x="6455449" y="161269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82" name="直接箭头连接符 81">
            <a:extLst>
              <a:ext uri="{FF2B5EF4-FFF2-40B4-BE49-F238E27FC236}">
                <a16:creationId xmlns:a16="http://schemas.microsoft.com/office/drawing/2014/main" id="{02649985-9DA7-4F24-867F-0631E30B8859}"/>
              </a:ext>
            </a:extLst>
          </p:cNvPr>
          <p:cNvCxnSpPr>
            <a:cxnSpLocks/>
            <a:stCxn id="83" idx="6"/>
            <a:endCxn id="80" idx="2"/>
          </p:cNvCxnSpPr>
          <p:nvPr/>
        </p:nvCxnSpPr>
        <p:spPr>
          <a:xfrm flipV="1">
            <a:off x="6932668" y="2792555"/>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653D8A91-AB23-4A51-A85E-9AB5F0A14B49}"/>
              </a:ext>
            </a:extLst>
          </p:cNvPr>
          <p:cNvSpPr/>
          <p:nvPr/>
        </p:nvSpPr>
        <p:spPr>
          <a:xfrm>
            <a:off x="6478014" y="25740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84" name="直接箭头连接符 83">
            <a:extLst>
              <a:ext uri="{FF2B5EF4-FFF2-40B4-BE49-F238E27FC236}">
                <a16:creationId xmlns:a16="http://schemas.microsoft.com/office/drawing/2014/main" id="{6A363CFC-3580-45AA-B63C-E2D842C46731}"/>
              </a:ext>
            </a:extLst>
          </p:cNvPr>
          <p:cNvCxnSpPr>
            <a:cxnSpLocks/>
            <a:stCxn id="81" idx="6"/>
            <a:endCxn id="102" idx="1"/>
          </p:cNvCxnSpPr>
          <p:nvPr/>
        </p:nvCxnSpPr>
        <p:spPr>
          <a:xfrm>
            <a:off x="6910103" y="1840017"/>
            <a:ext cx="1387387" cy="79179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F144C07-9C85-4A0D-9E1D-BF2D6D2098AC}"/>
              </a:ext>
            </a:extLst>
          </p:cNvPr>
          <p:cNvCxnSpPr>
            <a:cxnSpLocks/>
            <a:stCxn id="79" idx="7"/>
            <a:endCxn id="81" idx="2"/>
          </p:cNvCxnSpPr>
          <p:nvPr/>
        </p:nvCxnSpPr>
        <p:spPr>
          <a:xfrm flipV="1">
            <a:off x="5139639" y="1840017"/>
            <a:ext cx="1315810" cy="7977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759970CA-E511-4EB9-8DE7-82F861153762}"/>
              </a:ext>
            </a:extLst>
          </p:cNvPr>
          <p:cNvSpPr/>
          <p:nvPr/>
        </p:nvSpPr>
        <p:spPr>
          <a:xfrm>
            <a:off x="3685598" y="296709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97" name="直接箭头连接符 96">
            <a:extLst>
              <a:ext uri="{FF2B5EF4-FFF2-40B4-BE49-F238E27FC236}">
                <a16:creationId xmlns:a16="http://schemas.microsoft.com/office/drawing/2014/main" id="{F15BC132-15D5-42CC-8EC1-04FC2E6960D3}"/>
              </a:ext>
            </a:extLst>
          </p:cNvPr>
          <p:cNvCxnSpPr>
            <a:cxnSpLocks/>
            <a:stCxn id="24" idx="6"/>
            <a:endCxn id="96" idx="2"/>
          </p:cNvCxnSpPr>
          <p:nvPr/>
        </p:nvCxnSpPr>
        <p:spPr>
          <a:xfrm flipV="1">
            <a:off x="3298462" y="3194417"/>
            <a:ext cx="387136" cy="725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6E215C9F-52BF-430E-B0B3-74806EF7C823}"/>
              </a:ext>
            </a:extLst>
          </p:cNvPr>
          <p:cNvSpPr/>
          <p:nvPr/>
        </p:nvSpPr>
        <p:spPr>
          <a:xfrm>
            <a:off x="8230907" y="256522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06" name="直接箭头连接符 105">
            <a:extLst>
              <a:ext uri="{FF2B5EF4-FFF2-40B4-BE49-F238E27FC236}">
                <a16:creationId xmlns:a16="http://schemas.microsoft.com/office/drawing/2014/main" id="{7B7C5F06-3A9A-4C99-B7E3-80C31C846443}"/>
              </a:ext>
            </a:extLst>
          </p:cNvPr>
          <p:cNvCxnSpPr>
            <a:cxnSpLocks/>
            <a:stCxn id="80" idx="6"/>
            <a:endCxn id="102" idx="2"/>
          </p:cNvCxnSpPr>
          <p:nvPr/>
        </p:nvCxnSpPr>
        <p:spPr>
          <a:xfrm>
            <a:off x="7811121" y="2792555"/>
            <a:ext cx="41978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椭圆 122">
            <a:extLst>
              <a:ext uri="{FF2B5EF4-FFF2-40B4-BE49-F238E27FC236}">
                <a16:creationId xmlns:a16="http://schemas.microsoft.com/office/drawing/2014/main" id="{0C82F0B9-CA3C-4EB6-ACB5-35101AFD1D35}"/>
              </a:ext>
            </a:extLst>
          </p:cNvPr>
          <p:cNvSpPr/>
          <p:nvPr/>
        </p:nvSpPr>
        <p:spPr>
          <a:xfrm>
            <a:off x="1078573" y="478605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24" name="直接箭头连接符 123">
            <a:extLst>
              <a:ext uri="{FF2B5EF4-FFF2-40B4-BE49-F238E27FC236}">
                <a16:creationId xmlns:a16="http://schemas.microsoft.com/office/drawing/2014/main" id="{486CC07D-8793-497E-BD64-0F35423CBCD7}"/>
              </a:ext>
            </a:extLst>
          </p:cNvPr>
          <p:cNvCxnSpPr>
            <a:cxnSpLocks/>
            <a:stCxn id="123" idx="6"/>
            <a:endCxn id="130" idx="2"/>
          </p:cNvCxnSpPr>
          <p:nvPr/>
        </p:nvCxnSpPr>
        <p:spPr>
          <a:xfrm>
            <a:off x="1533227" y="5013385"/>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EB6F140-3427-4194-A107-CC78FF95D8F8}"/>
              </a:ext>
            </a:extLst>
          </p:cNvPr>
          <p:cNvCxnSpPr>
            <a:cxnSpLocks/>
            <a:stCxn id="126" idx="6"/>
            <a:endCxn id="123" idx="2"/>
          </p:cNvCxnSpPr>
          <p:nvPr/>
        </p:nvCxnSpPr>
        <p:spPr>
          <a:xfrm>
            <a:off x="687361" y="5010531"/>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59BB4335-75F5-4572-9013-1BC142128838}"/>
              </a:ext>
            </a:extLst>
          </p:cNvPr>
          <p:cNvSpPr/>
          <p:nvPr/>
        </p:nvSpPr>
        <p:spPr>
          <a:xfrm>
            <a:off x="232707" y="478320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27" name="椭圆 126">
            <a:extLst>
              <a:ext uri="{FF2B5EF4-FFF2-40B4-BE49-F238E27FC236}">
                <a16:creationId xmlns:a16="http://schemas.microsoft.com/office/drawing/2014/main" id="{52F8F6F4-BAD3-48FB-A09B-F6712725E60B}"/>
              </a:ext>
            </a:extLst>
          </p:cNvPr>
          <p:cNvSpPr/>
          <p:nvPr/>
        </p:nvSpPr>
        <p:spPr>
          <a:xfrm>
            <a:off x="2837606" y="477727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128" name="椭圆 127">
            <a:extLst>
              <a:ext uri="{FF2B5EF4-FFF2-40B4-BE49-F238E27FC236}">
                <a16:creationId xmlns:a16="http://schemas.microsoft.com/office/drawing/2014/main" id="{8A782CF8-B532-4D8E-9012-F1E275D3DBA1}"/>
              </a:ext>
            </a:extLst>
          </p:cNvPr>
          <p:cNvSpPr/>
          <p:nvPr/>
        </p:nvSpPr>
        <p:spPr>
          <a:xfrm>
            <a:off x="1959153" y="392003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29" name="直接箭头连接符 128">
            <a:extLst>
              <a:ext uri="{FF2B5EF4-FFF2-40B4-BE49-F238E27FC236}">
                <a16:creationId xmlns:a16="http://schemas.microsoft.com/office/drawing/2014/main" id="{76BF47AF-A40F-41B9-8D7B-CE55301965BF}"/>
              </a:ext>
            </a:extLst>
          </p:cNvPr>
          <p:cNvCxnSpPr>
            <a:cxnSpLocks/>
            <a:stCxn id="130" idx="6"/>
            <a:endCxn id="127" idx="2"/>
          </p:cNvCxnSpPr>
          <p:nvPr/>
        </p:nvCxnSpPr>
        <p:spPr>
          <a:xfrm flipV="1">
            <a:off x="2413807" y="5004599"/>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8BEA6A2C-8281-4A05-9A4B-305D4819CC0D}"/>
              </a:ext>
            </a:extLst>
          </p:cNvPr>
          <p:cNvSpPr/>
          <p:nvPr/>
        </p:nvSpPr>
        <p:spPr>
          <a:xfrm>
            <a:off x="1959153" y="478605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31" name="直接箭头连接符 130">
            <a:extLst>
              <a:ext uri="{FF2B5EF4-FFF2-40B4-BE49-F238E27FC236}">
                <a16:creationId xmlns:a16="http://schemas.microsoft.com/office/drawing/2014/main" id="{DB1A25AC-7C5E-4417-A91C-C7F898CBFDC1}"/>
              </a:ext>
            </a:extLst>
          </p:cNvPr>
          <p:cNvCxnSpPr>
            <a:cxnSpLocks/>
            <a:stCxn id="132" idx="1"/>
            <a:endCxn id="128" idx="6"/>
          </p:cNvCxnSpPr>
          <p:nvPr/>
        </p:nvCxnSpPr>
        <p:spPr>
          <a:xfrm flipH="1" flipV="1">
            <a:off x="2413807" y="4147365"/>
            <a:ext cx="1332172" cy="68923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C3C69AAC-C39F-4664-B920-E0A82632D1AC}"/>
              </a:ext>
            </a:extLst>
          </p:cNvPr>
          <p:cNvSpPr/>
          <p:nvPr/>
        </p:nvSpPr>
        <p:spPr>
          <a:xfrm>
            <a:off x="3679396" y="477001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33" name="直接箭头连接符 132">
            <a:extLst>
              <a:ext uri="{FF2B5EF4-FFF2-40B4-BE49-F238E27FC236}">
                <a16:creationId xmlns:a16="http://schemas.microsoft.com/office/drawing/2014/main" id="{38914AF9-7D09-44C0-AAB3-160F95082DC7}"/>
              </a:ext>
            </a:extLst>
          </p:cNvPr>
          <p:cNvCxnSpPr>
            <a:cxnSpLocks/>
            <a:stCxn id="127" idx="6"/>
            <a:endCxn id="132" idx="2"/>
          </p:cNvCxnSpPr>
          <p:nvPr/>
        </p:nvCxnSpPr>
        <p:spPr>
          <a:xfrm flipV="1">
            <a:off x="3292260" y="4997343"/>
            <a:ext cx="387136" cy="725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6533F16-EFF5-41A8-AB66-415BB66415DD}"/>
              </a:ext>
            </a:extLst>
          </p:cNvPr>
          <p:cNvCxnSpPr>
            <a:cxnSpLocks/>
            <a:stCxn id="80" idx="1"/>
            <a:endCxn id="81" idx="5"/>
          </p:cNvCxnSpPr>
          <p:nvPr/>
        </p:nvCxnSpPr>
        <p:spPr>
          <a:xfrm flipH="1" flipV="1">
            <a:off x="6843520" y="2000761"/>
            <a:ext cx="579530" cy="63105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0C83F551-439C-4841-BD12-F62C9291CB48}"/>
              </a:ext>
            </a:extLst>
          </p:cNvPr>
          <p:cNvSpPr/>
          <p:nvPr/>
        </p:nvSpPr>
        <p:spPr>
          <a:xfrm>
            <a:off x="5602267" y="417430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40" name="直接箭头连接符 139">
            <a:extLst>
              <a:ext uri="{FF2B5EF4-FFF2-40B4-BE49-F238E27FC236}">
                <a16:creationId xmlns:a16="http://schemas.microsoft.com/office/drawing/2014/main" id="{D45EFA42-B70E-42D0-BF79-E8641F7F0990}"/>
              </a:ext>
            </a:extLst>
          </p:cNvPr>
          <p:cNvCxnSpPr>
            <a:cxnSpLocks/>
            <a:stCxn id="139" idx="6"/>
            <a:endCxn id="146" idx="2"/>
          </p:cNvCxnSpPr>
          <p:nvPr/>
        </p:nvCxnSpPr>
        <p:spPr>
          <a:xfrm>
            <a:off x="6056921" y="4401627"/>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F032735A-4D20-466E-802E-2E96B2EF0F42}"/>
              </a:ext>
            </a:extLst>
          </p:cNvPr>
          <p:cNvCxnSpPr>
            <a:cxnSpLocks/>
            <a:stCxn id="142" idx="6"/>
            <a:endCxn id="139" idx="2"/>
          </p:cNvCxnSpPr>
          <p:nvPr/>
        </p:nvCxnSpPr>
        <p:spPr>
          <a:xfrm>
            <a:off x="5211055" y="4398773"/>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2" name="椭圆 141">
            <a:extLst>
              <a:ext uri="{FF2B5EF4-FFF2-40B4-BE49-F238E27FC236}">
                <a16:creationId xmlns:a16="http://schemas.microsoft.com/office/drawing/2014/main" id="{B038B5A0-A337-48BA-9CA4-FF82634A79C1}"/>
              </a:ext>
            </a:extLst>
          </p:cNvPr>
          <p:cNvSpPr/>
          <p:nvPr/>
        </p:nvSpPr>
        <p:spPr>
          <a:xfrm>
            <a:off x="4756401" y="41714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43" name="椭圆 142">
            <a:extLst>
              <a:ext uri="{FF2B5EF4-FFF2-40B4-BE49-F238E27FC236}">
                <a16:creationId xmlns:a16="http://schemas.microsoft.com/office/drawing/2014/main" id="{B3D180BE-A5A5-426C-8092-F2268F95B272}"/>
              </a:ext>
            </a:extLst>
          </p:cNvPr>
          <p:cNvSpPr/>
          <p:nvPr/>
        </p:nvSpPr>
        <p:spPr>
          <a:xfrm>
            <a:off x="7361300" y="41655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sp>
        <p:nvSpPr>
          <p:cNvPr id="144" name="椭圆 143">
            <a:extLst>
              <a:ext uri="{FF2B5EF4-FFF2-40B4-BE49-F238E27FC236}">
                <a16:creationId xmlns:a16="http://schemas.microsoft.com/office/drawing/2014/main" id="{B815C7F3-F612-4DEA-8C18-03AF2C966B9F}"/>
              </a:ext>
            </a:extLst>
          </p:cNvPr>
          <p:cNvSpPr/>
          <p:nvPr/>
        </p:nvSpPr>
        <p:spPr>
          <a:xfrm>
            <a:off x="6460282" y="321297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45" name="直接箭头连接符 144">
            <a:extLst>
              <a:ext uri="{FF2B5EF4-FFF2-40B4-BE49-F238E27FC236}">
                <a16:creationId xmlns:a16="http://schemas.microsoft.com/office/drawing/2014/main" id="{C56884B8-8DDB-43F5-9F7F-7FD79B8F4496}"/>
              </a:ext>
            </a:extLst>
          </p:cNvPr>
          <p:cNvCxnSpPr>
            <a:cxnSpLocks/>
            <a:stCxn id="146" idx="6"/>
            <a:endCxn id="143" idx="2"/>
          </p:cNvCxnSpPr>
          <p:nvPr/>
        </p:nvCxnSpPr>
        <p:spPr>
          <a:xfrm flipV="1">
            <a:off x="6937501" y="4392841"/>
            <a:ext cx="423799" cy="878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428A290B-8D6B-4316-B473-51E16B283846}"/>
              </a:ext>
            </a:extLst>
          </p:cNvPr>
          <p:cNvSpPr/>
          <p:nvPr/>
        </p:nvSpPr>
        <p:spPr>
          <a:xfrm>
            <a:off x="6482847" y="417430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err="1">
                <a:solidFill>
                  <a:schemeClr val="tx1"/>
                </a:solidFill>
              </a:rPr>
              <a:t>i</a:t>
            </a:r>
            <a:endParaRPr lang="zh-CN" altLang="en-US" sz="1200" dirty="0">
              <a:solidFill>
                <a:schemeClr val="tx1"/>
              </a:solidFill>
            </a:endParaRPr>
          </a:p>
        </p:txBody>
      </p:sp>
      <p:cxnSp>
        <p:nvCxnSpPr>
          <p:cNvPr id="147" name="直接箭头连接符 146">
            <a:extLst>
              <a:ext uri="{FF2B5EF4-FFF2-40B4-BE49-F238E27FC236}">
                <a16:creationId xmlns:a16="http://schemas.microsoft.com/office/drawing/2014/main" id="{6BA8AB20-DF7F-4678-AEF5-598113521385}"/>
              </a:ext>
            </a:extLst>
          </p:cNvPr>
          <p:cNvCxnSpPr>
            <a:cxnSpLocks/>
            <a:stCxn id="144" idx="6"/>
            <a:endCxn id="149" idx="1"/>
          </p:cNvCxnSpPr>
          <p:nvPr/>
        </p:nvCxnSpPr>
        <p:spPr>
          <a:xfrm>
            <a:off x="6914936" y="3440303"/>
            <a:ext cx="1387387" cy="79179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8044F7ED-CD28-462F-84CF-E5B6A347F189}"/>
              </a:ext>
            </a:extLst>
          </p:cNvPr>
          <p:cNvCxnSpPr>
            <a:cxnSpLocks/>
            <a:stCxn id="142" idx="7"/>
            <a:endCxn id="144" idx="2"/>
          </p:cNvCxnSpPr>
          <p:nvPr/>
        </p:nvCxnSpPr>
        <p:spPr>
          <a:xfrm flipV="1">
            <a:off x="5144472" y="3440303"/>
            <a:ext cx="1315810" cy="7977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椭圆 148">
            <a:extLst>
              <a:ext uri="{FF2B5EF4-FFF2-40B4-BE49-F238E27FC236}">
                <a16:creationId xmlns:a16="http://schemas.microsoft.com/office/drawing/2014/main" id="{B128A19B-4C5A-49B8-AF42-4C5AC837DD61}"/>
              </a:ext>
            </a:extLst>
          </p:cNvPr>
          <p:cNvSpPr/>
          <p:nvPr/>
        </p:nvSpPr>
        <p:spPr>
          <a:xfrm>
            <a:off x="8235740" y="41655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50" name="直接箭头连接符 149">
            <a:extLst>
              <a:ext uri="{FF2B5EF4-FFF2-40B4-BE49-F238E27FC236}">
                <a16:creationId xmlns:a16="http://schemas.microsoft.com/office/drawing/2014/main" id="{48CB8640-E320-4848-81C9-B71DC7410449}"/>
              </a:ext>
            </a:extLst>
          </p:cNvPr>
          <p:cNvCxnSpPr>
            <a:cxnSpLocks/>
            <a:stCxn id="143" idx="6"/>
            <a:endCxn id="149" idx="2"/>
          </p:cNvCxnSpPr>
          <p:nvPr/>
        </p:nvCxnSpPr>
        <p:spPr>
          <a:xfrm>
            <a:off x="7815954" y="4392841"/>
            <a:ext cx="41978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2CB14DC1-B3A6-468B-A9BB-A7568BA40E6C}"/>
              </a:ext>
            </a:extLst>
          </p:cNvPr>
          <p:cNvCxnSpPr>
            <a:cxnSpLocks/>
            <a:stCxn id="144" idx="5"/>
            <a:endCxn id="143" idx="1"/>
          </p:cNvCxnSpPr>
          <p:nvPr/>
        </p:nvCxnSpPr>
        <p:spPr>
          <a:xfrm>
            <a:off x="6848353" y="3601047"/>
            <a:ext cx="579530" cy="63105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7A2837D9-0E9E-4896-9076-B7B13900030C}"/>
              </a:ext>
            </a:extLst>
          </p:cNvPr>
          <p:cNvCxnSpPr>
            <a:cxnSpLocks/>
            <a:stCxn id="146" idx="0"/>
            <a:endCxn id="144" idx="4"/>
          </p:cNvCxnSpPr>
          <p:nvPr/>
        </p:nvCxnSpPr>
        <p:spPr>
          <a:xfrm flipH="1" flipV="1">
            <a:off x="6687609" y="3667630"/>
            <a:ext cx="22565" cy="50667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F381F806-C508-4951-9901-29C80CF20EAE}"/>
              </a:ext>
            </a:extLst>
          </p:cNvPr>
          <p:cNvSpPr/>
          <p:nvPr/>
        </p:nvSpPr>
        <p:spPr>
          <a:xfrm>
            <a:off x="5634947" y="583048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cxnSp>
        <p:nvCxnSpPr>
          <p:cNvPr id="159" name="直接箭头连接符 158">
            <a:extLst>
              <a:ext uri="{FF2B5EF4-FFF2-40B4-BE49-F238E27FC236}">
                <a16:creationId xmlns:a16="http://schemas.microsoft.com/office/drawing/2014/main" id="{AF3E9558-4A28-41FE-BADC-6963A75FB125}"/>
              </a:ext>
            </a:extLst>
          </p:cNvPr>
          <p:cNvCxnSpPr>
            <a:cxnSpLocks/>
            <a:stCxn id="158" idx="6"/>
            <a:endCxn id="165" idx="2"/>
          </p:cNvCxnSpPr>
          <p:nvPr/>
        </p:nvCxnSpPr>
        <p:spPr>
          <a:xfrm>
            <a:off x="6089601" y="6057811"/>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06EE85F9-A728-4CC9-83A4-EB56E6129FAC}"/>
              </a:ext>
            </a:extLst>
          </p:cNvPr>
          <p:cNvCxnSpPr>
            <a:cxnSpLocks/>
            <a:stCxn id="161" idx="6"/>
            <a:endCxn id="158" idx="2"/>
          </p:cNvCxnSpPr>
          <p:nvPr/>
        </p:nvCxnSpPr>
        <p:spPr>
          <a:xfrm>
            <a:off x="5243735" y="6054957"/>
            <a:ext cx="391212" cy="285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BA8DADC1-E0D8-42FE-BEB8-DE1DB6667A8E}"/>
              </a:ext>
            </a:extLst>
          </p:cNvPr>
          <p:cNvSpPr/>
          <p:nvPr/>
        </p:nvSpPr>
        <p:spPr>
          <a:xfrm>
            <a:off x="4789081" y="582763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62" name="椭圆 161">
            <a:extLst>
              <a:ext uri="{FF2B5EF4-FFF2-40B4-BE49-F238E27FC236}">
                <a16:creationId xmlns:a16="http://schemas.microsoft.com/office/drawing/2014/main" id="{A942675D-7C5C-45DC-AC3E-79710EE8AEA2}"/>
              </a:ext>
            </a:extLst>
          </p:cNvPr>
          <p:cNvSpPr/>
          <p:nvPr/>
        </p:nvSpPr>
        <p:spPr>
          <a:xfrm>
            <a:off x="7393980" y="582169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163" name="椭圆 162">
            <a:extLst>
              <a:ext uri="{FF2B5EF4-FFF2-40B4-BE49-F238E27FC236}">
                <a16:creationId xmlns:a16="http://schemas.microsoft.com/office/drawing/2014/main" id="{4790DD43-BB4E-4EBD-8171-5C14BDC903FE}"/>
              </a:ext>
            </a:extLst>
          </p:cNvPr>
          <p:cNvSpPr/>
          <p:nvPr/>
        </p:nvSpPr>
        <p:spPr>
          <a:xfrm>
            <a:off x="6492962" y="486916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64" name="直接箭头连接符 163">
            <a:extLst>
              <a:ext uri="{FF2B5EF4-FFF2-40B4-BE49-F238E27FC236}">
                <a16:creationId xmlns:a16="http://schemas.microsoft.com/office/drawing/2014/main" id="{383A5019-9A60-4069-86C6-A36E162A5F57}"/>
              </a:ext>
            </a:extLst>
          </p:cNvPr>
          <p:cNvCxnSpPr>
            <a:cxnSpLocks/>
            <a:stCxn id="165" idx="6"/>
            <a:endCxn id="162" idx="2"/>
          </p:cNvCxnSpPr>
          <p:nvPr/>
        </p:nvCxnSpPr>
        <p:spPr>
          <a:xfrm flipV="1">
            <a:off x="6970181" y="6049025"/>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5" name="椭圆 164">
            <a:extLst>
              <a:ext uri="{FF2B5EF4-FFF2-40B4-BE49-F238E27FC236}">
                <a16:creationId xmlns:a16="http://schemas.microsoft.com/office/drawing/2014/main" id="{6C91F881-A0D9-4C6F-85EE-AD321453451B}"/>
              </a:ext>
            </a:extLst>
          </p:cNvPr>
          <p:cNvSpPr/>
          <p:nvPr/>
        </p:nvSpPr>
        <p:spPr>
          <a:xfrm>
            <a:off x="6515527" y="583048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66" name="直接箭头连接符 165">
            <a:extLst>
              <a:ext uri="{FF2B5EF4-FFF2-40B4-BE49-F238E27FC236}">
                <a16:creationId xmlns:a16="http://schemas.microsoft.com/office/drawing/2014/main" id="{E435C49D-A61D-47D4-8DE0-230FB7886C61}"/>
              </a:ext>
            </a:extLst>
          </p:cNvPr>
          <p:cNvCxnSpPr>
            <a:cxnSpLocks/>
            <a:stCxn id="163" idx="6"/>
            <a:endCxn id="168" idx="1"/>
          </p:cNvCxnSpPr>
          <p:nvPr/>
        </p:nvCxnSpPr>
        <p:spPr>
          <a:xfrm>
            <a:off x="6947616" y="5096487"/>
            <a:ext cx="1387387" cy="79179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D4E88D33-03EE-4750-AA94-5D7EAB1182A0}"/>
              </a:ext>
            </a:extLst>
          </p:cNvPr>
          <p:cNvCxnSpPr>
            <a:cxnSpLocks/>
            <a:stCxn id="161" idx="7"/>
            <a:endCxn id="163" idx="2"/>
          </p:cNvCxnSpPr>
          <p:nvPr/>
        </p:nvCxnSpPr>
        <p:spPr>
          <a:xfrm flipV="1">
            <a:off x="5177152" y="5096487"/>
            <a:ext cx="1315810" cy="79772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03A62549-0F91-40F6-AE8F-AFD475A0C1FB}"/>
              </a:ext>
            </a:extLst>
          </p:cNvPr>
          <p:cNvSpPr/>
          <p:nvPr/>
        </p:nvSpPr>
        <p:spPr>
          <a:xfrm>
            <a:off x="8268420" y="582169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69" name="直接箭头连接符 168">
            <a:extLst>
              <a:ext uri="{FF2B5EF4-FFF2-40B4-BE49-F238E27FC236}">
                <a16:creationId xmlns:a16="http://schemas.microsoft.com/office/drawing/2014/main" id="{23E770F6-FCDF-4932-9721-5AED2EA19CEE}"/>
              </a:ext>
            </a:extLst>
          </p:cNvPr>
          <p:cNvCxnSpPr>
            <a:cxnSpLocks/>
            <a:stCxn id="162" idx="6"/>
            <a:endCxn id="168" idx="2"/>
          </p:cNvCxnSpPr>
          <p:nvPr/>
        </p:nvCxnSpPr>
        <p:spPr>
          <a:xfrm>
            <a:off x="7848634" y="6049025"/>
            <a:ext cx="41978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89F7DBF9-4406-4B91-A119-5173B4AC0AFF}"/>
              </a:ext>
            </a:extLst>
          </p:cNvPr>
          <p:cNvCxnSpPr>
            <a:cxnSpLocks/>
            <a:stCxn id="163" idx="5"/>
            <a:endCxn id="162" idx="1"/>
          </p:cNvCxnSpPr>
          <p:nvPr/>
        </p:nvCxnSpPr>
        <p:spPr>
          <a:xfrm>
            <a:off x="6881033" y="5257231"/>
            <a:ext cx="579530" cy="63105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E1C1769A-6374-470F-A7C6-1D9B0819B674}"/>
              </a:ext>
            </a:extLst>
          </p:cNvPr>
          <p:cNvCxnSpPr>
            <a:cxnSpLocks/>
            <a:stCxn id="163" idx="3"/>
            <a:endCxn id="158" idx="7"/>
          </p:cNvCxnSpPr>
          <p:nvPr/>
        </p:nvCxnSpPr>
        <p:spPr>
          <a:xfrm flipH="1">
            <a:off x="6023018" y="5257231"/>
            <a:ext cx="536527" cy="63983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E7D9D9B9-AA46-4DEB-B7F7-E24896F4EABD}"/>
              </a:ext>
            </a:extLst>
          </p:cNvPr>
          <p:cNvCxnSpPr>
            <a:cxnSpLocks/>
            <a:stCxn id="163" idx="4"/>
            <a:endCxn id="165" idx="0"/>
          </p:cNvCxnSpPr>
          <p:nvPr/>
        </p:nvCxnSpPr>
        <p:spPr>
          <a:xfrm>
            <a:off x="6720289" y="5323814"/>
            <a:ext cx="22565" cy="50667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E97DFF1A-144D-48DF-B397-F3773D73D7F7}"/>
              </a:ext>
            </a:extLst>
          </p:cNvPr>
          <p:cNvCxnSpPr>
            <a:cxnSpLocks/>
            <a:stCxn id="126" idx="7"/>
            <a:endCxn id="128" idx="2"/>
          </p:cNvCxnSpPr>
          <p:nvPr/>
        </p:nvCxnSpPr>
        <p:spPr>
          <a:xfrm flipV="1">
            <a:off x="620778" y="4147365"/>
            <a:ext cx="1338375" cy="70242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9048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280CECB-7FA8-4D1B-8029-9D682885FFE2}" type="slidenum">
              <a:rPr lang="en-US" altLang="zh-CN"/>
              <a:pPr/>
              <a:t>6</a:t>
            </a:fld>
            <a:endParaRPr lang="en-US" altLang="zh-CN"/>
          </a:p>
        </p:txBody>
      </p:sp>
      <p:sp>
        <p:nvSpPr>
          <p:cNvPr id="350211" name="Rectangle 3"/>
          <p:cNvSpPr>
            <a:spLocks noGrp="1" noChangeArrowheads="1"/>
          </p:cNvSpPr>
          <p:nvPr>
            <p:ph type="title"/>
          </p:nvPr>
        </p:nvSpPr>
        <p:spPr/>
        <p:txBody>
          <a:bodyPr/>
          <a:lstStyle/>
          <a:p>
            <a:pPr algn="ctr"/>
            <a:r>
              <a:rPr lang="en-US" altLang="zh-CN" dirty="0">
                <a:solidFill>
                  <a:schemeClr val="tx1"/>
                </a:solidFill>
                <a:latin typeface="Times New Roman" panose="02020603050405020304" pitchFamily="18" charset="0"/>
              </a:rPr>
              <a:t>14.4  </a:t>
            </a:r>
            <a:r>
              <a:rPr lang="zh-CN" altLang="en-US" dirty="0">
                <a:solidFill>
                  <a:schemeClr val="tx1"/>
                </a:solidFill>
                <a:latin typeface="华文中宋" panose="02010600040101010101" pitchFamily="2" charset="-122"/>
              </a:rPr>
              <a:t>图的矩阵表示</a:t>
            </a:r>
          </a:p>
        </p:txBody>
      </p:sp>
      <p:sp>
        <p:nvSpPr>
          <p:cNvPr id="350216" name="Rectangle 8"/>
          <p:cNvSpPr>
            <a:spLocks noGrp="1" noChangeArrowheads="1"/>
          </p:cNvSpPr>
          <p:nvPr>
            <p:ph type="body" idx="1"/>
          </p:nvPr>
        </p:nvSpPr>
        <p:spPr>
          <a:xfrm>
            <a:off x="395288" y="1125538"/>
            <a:ext cx="8229600" cy="4525962"/>
          </a:xfrm>
        </p:spPr>
        <p:txBody>
          <a:bodyPr/>
          <a:lstStyle/>
          <a:p>
            <a:r>
              <a:rPr lang="zh-CN" altLang="en-US" dirty="0">
                <a:latin typeface="Times New Roman" panose="02020603050405020304" pitchFamily="18" charset="0"/>
              </a:rPr>
              <a:t>无向图的关联矩阵（对图无限制）</a:t>
            </a:r>
          </a:p>
          <a:p>
            <a:pPr>
              <a:spcBef>
                <a:spcPct val="5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m</a:t>
            </a:r>
            <a:r>
              <a:rPr lang="zh-CN" altLang="en-US" dirty="0">
                <a:latin typeface="Times New Roman" panose="02020603050405020304" pitchFamily="18" charset="0"/>
              </a:rPr>
              <a:t>，令 </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r>
              <a:rPr lang="zh-CN" altLang="en-US" dirty="0">
                <a:latin typeface="Times New Roman" panose="02020603050405020304" pitchFamily="18" charset="0"/>
              </a:rPr>
              <a:t>的关联次数，称</a:t>
            </a:r>
            <a:r>
              <a:rPr lang="en-US" altLang="zh-CN" dirty="0">
                <a:latin typeface="Times New Roman" panose="02020603050405020304" pitchFamily="18" charset="0"/>
              </a:rPr>
              <a:t>(</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sym typeface="Symbol" panose="05050102010706020507" pitchFamily="18" charset="2"/>
              </a:rPr>
              <a:t></a:t>
            </a:r>
            <a:r>
              <a:rPr lang="en-US" altLang="zh-CN" i="1" baseline="-25000" dirty="0" err="1">
                <a:latin typeface="Times New Roman" panose="02020603050405020304" pitchFamily="18" charset="0"/>
              </a:rPr>
              <a:t>m</a:t>
            </a:r>
            <a:r>
              <a:rPr lang="zh-CN" altLang="en-US" dirty="0">
                <a:latin typeface="Times New Roman" panose="02020603050405020304" pitchFamily="18" charset="0"/>
              </a:rPr>
              <a:t>为</a:t>
            </a:r>
            <a:r>
              <a:rPr lang="en-US" altLang="zh-CN" i="1" dirty="0">
                <a:latin typeface="Times New Roman" panose="02020603050405020304" pitchFamily="18" charset="0"/>
              </a:rPr>
              <a:t>G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关联矩阵</a:t>
            </a:r>
            <a:r>
              <a:rPr lang="zh-CN" altLang="en-US" dirty="0">
                <a:latin typeface="Times New Roman" panose="02020603050405020304" pitchFamily="18" charset="0"/>
              </a:rPr>
              <a:t>，记为</a:t>
            </a:r>
            <a:r>
              <a:rPr lang="en-US" altLang="zh-CN" i="1" dirty="0">
                <a:latin typeface="Times New Roman" panose="02020603050405020304" pitchFamily="18" charset="0"/>
              </a:rPr>
              <a:t>M</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p:txBody>
      </p:sp>
      <p:sp>
        <p:nvSpPr>
          <p:cNvPr id="6" name="文本框 5">
            <a:extLst>
              <a:ext uri="{FF2B5EF4-FFF2-40B4-BE49-F238E27FC236}">
                <a16:creationId xmlns:a16="http://schemas.microsoft.com/office/drawing/2014/main" id="{FFFE014A-006A-44E5-865C-3F5EA4C2C478}"/>
              </a:ext>
            </a:extLst>
          </p:cNvPr>
          <p:cNvSpPr txBox="1"/>
          <p:nvPr/>
        </p:nvSpPr>
        <p:spPr>
          <a:xfrm>
            <a:off x="4139952" y="2427258"/>
            <a:ext cx="1241623"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incident</a:t>
            </a:r>
            <a:endParaRPr lang="zh-CN" altLang="en-US" sz="2000" dirty="0">
              <a:solidFill>
                <a:srgbClr val="FF9900"/>
              </a:solidFill>
              <a:latin typeface="Times New Roman" panose="02020603050405020304" pitchFamily="18" charset="0"/>
            </a:endParaRPr>
          </a:p>
        </p:txBody>
      </p:sp>
      <p:sp>
        <p:nvSpPr>
          <p:cNvPr id="8" name="文本框 7">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关联次数非</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即</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09CB1417-2627-4090-9EAA-83603452D50C}"/>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关联矩阵为节点到边的关系</a:t>
            </a:r>
          </a:p>
        </p:txBody>
      </p:sp>
      <p:pic>
        <p:nvPicPr>
          <p:cNvPr id="4" name="图片 3"/>
          <p:cNvPicPr>
            <a:picLocks noChangeAspect="1"/>
          </p:cNvPicPr>
          <p:nvPr/>
        </p:nvPicPr>
        <p:blipFill>
          <a:blip r:embed="rId3"/>
          <a:stretch>
            <a:fillRect/>
          </a:stretch>
        </p:blipFill>
        <p:spPr>
          <a:xfrm>
            <a:off x="467544" y="3717032"/>
            <a:ext cx="2819048" cy="1676190"/>
          </a:xfrm>
          <a:prstGeom prst="rect">
            <a:avLst/>
          </a:prstGeom>
        </p:spPr>
      </p:pic>
      <p:pic>
        <p:nvPicPr>
          <p:cNvPr id="5" name="图片 4"/>
          <p:cNvPicPr>
            <a:picLocks noChangeAspect="1"/>
          </p:cNvPicPr>
          <p:nvPr/>
        </p:nvPicPr>
        <p:blipFill>
          <a:blip r:embed="rId4"/>
          <a:stretch>
            <a:fillRect/>
          </a:stretch>
        </p:blipFill>
        <p:spPr>
          <a:xfrm>
            <a:off x="3667752" y="3266189"/>
            <a:ext cx="5019048" cy="2304762"/>
          </a:xfrm>
          <a:prstGeom prst="rect">
            <a:avLst/>
          </a:prstGeom>
        </p:spPr>
      </p:pic>
      <p:sp>
        <p:nvSpPr>
          <p:cNvPr id="10" name="文本框 9">
            <a:extLst>
              <a:ext uri="{FF2B5EF4-FFF2-40B4-BE49-F238E27FC236}">
                <a16:creationId xmlns:a16="http://schemas.microsoft.com/office/drawing/2014/main" id="{2F78231A-89BA-452C-96D3-2F606E9E9C51}"/>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（结合图的运算）</a:t>
            </a:r>
            <a:endParaRPr lang="en-US" altLang="zh-CN" sz="2000" dirty="0">
              <a:solidFill>
                <a:srgbClr val="FF9900"/>
              </a:solidFill>
            </a:endParaRPr>
          </a:p>
          <a:p>
            <a:r>
              <a:rPr lang="zh-CN" altLang="en-US" sz="2000" dirty="0">
                <a:solidFill>
                  <a:srgbClr val="FF9900"/>
                </a:solidFill>
              </a:rPr>
              <a:t>图的多种表示法</a:t>
            </a:r>
            <a:endParaRPr lang="en-US" altLang="zh-CN" sz="2000" dirty="0">
              <a:solidFill>
                <a:srgbClr val="FF9900"/>
              </a:solidFill>
            </a:endParaRPr>
          </a:p>
        </p:txBody>
      </p:sp>
    </p:spTree>
    <p:extLst>
      <p:ext uri="{BB962C8B-B14F-4D97-AF65-F5344CB8AC3E}">
        <p14:creationId xmlns:p14="http://schemas.microsoft.com/office/powerpoint/2010/main" val="1761009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0211"/>
                                        </p:tgtEl>
                                        <p:attrNameLst>
                                          <p:attrName>style.visibility</p:attrName>
                                        </p:attrNameLst>
                                      </p:cBhvr>
                                      <p:to>
                                        <p:strVal val="visible"/>
                                      </p:to>
                                    </p:set>
                                    <p:anim calcmode="lin" valueType="num">
                                      <p:cBhvr additive="base">
                                        <p:cTn id="7" dur="500" fill="hold"/>
                                        <p:tgtEl>
                                          <p:spTgt spid="350211"/>
                                        </p:tgtEl>
                                        <p:attrNameLst>
                                          <p:attrName>ppt_x</p:attrName>
                                        </p:attrNameLst>
                                      </p:cBhvr>
                                      <p:tavLst>
                                        <p:tav tm="0">
                                          <p:val>
                                            <p:strVal val="0-#ppt_w/2"/>
                                          </p:val>
                                        </p:tav>
                                        <p:tav tm="100000">
                                          <p:val>
                                            <p:strVal val="#ppt_x"/>
                                          </p:val>
                                        </p:tav>
                                      </p:tavLst>
                                    </p:anim>
                                    <p:anim calcmode="lin" valueType="num">
                                      <p:cBhvr additive="base">
                                        <p:cTn id="8" dur="500" fill="hold"/>
                                        <p:tgtEl>
                                          <p:spTgt spid="35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60</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2024-04-08</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1878168624"/>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61</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latin typeface="Times New Roman" panose="02020603050405020304" pitchFamily="18" charset="0"/>
              </a:rPr>
              <a:t>例  求下面两个图的强、单向和弱连通分支</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强连通分支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6</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单向连通分支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弱连通分支</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本身</a:t>
            </a:r>
          </a:p>
          <a:p>
            <a:pPr marL="0" indent="0"/>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强连通分支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单向连通分支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弱连通分支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p>
          <a:p>
            <a:pPr marL="0" indent="0"/>
            <a:endParaRPr lang="zh-CN" altLang="en-US" dirty="0">
              <a:latin typeface="Times New Roman" panose="02020603050405020304" pitchFamily="18" charset="0"/>
            </a:endParaRPr>
          </a:p>
        </p:txBody>
      </p:sp>
      <p:grpSp>
        <p:nvGrpSpPr>
          <p:cNvPr id="14" name="Group 21">
            <a:extLst>
              <a:ext uri="{FF2B5EF4-FFF2-40B4-BE49-F238E27FC236}">
                <a16:creationId xmlns:a16="http://schemas.microsoft.com/office/drawing/2014/main" id="{BC06C76C-E346-46BB-94F1-469F42191BFE}"/>
              </a:ext>
            </a:extLst>
          </p:cNvPr>
          <p:cNvGrpSpPr/>
          <p:nvPr/>
        </p:nvGrpSpPr>
        <p:grpSpPr>
          <a:xfrm>
            <a:off x="611560" y="1644452"/>
            <a:ext cx="7842250" cy="2360612"/>
            <a:chOff x="431" y="1389"/>
            <a:chExt cx="4940" cy="1487"/>
          </a:xfrm>
        </p:grpSpPr>
        <p:sp>
          <p:nvSpPr>
            <p:cNvPr id="15" name="Text Box 6">
              <a:extLst>
                <a:ext uri="{FF2B5EF4-FFF2-40B4-BE49-F238E27FC236}">
                  <a16:creationId xmlns:a16="http://schemas.microsoft.com/office/drawing/2014/main" id="{C187DB75-3E46-4237-A1B0-A118FB3287B9}"/>
                </a:ext>
              </a:extLst>
            </p:cNvPr>
            <p:cNvSpPr/>
            <p:nvPr/>
          </p:nvSpPr>
          <p:spPr>
            <a:xfrm>
              <a:off x="4359" y="2650"/>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2</a:t>
              </a:r>
            </a:p>
          </p:txBody>
        </p:sp>
        <p:sp>
          <p:nvSpPr>
            <p:cNvPr id="16" name="Line 7">
              <a:extLst>
                <a:ext uri="{FF2B5EF4-FFF2-40B4-BE49-F238E27FC236}">
                  <a16:creationId xmlns:a16="http://schemas.microsoft.com/office/drawing/2014/main" id="{8B0DBFA0-6799-42BC-9B70-0EB7BF649130}"/>
                </a:ext>
              </a:extLst>
            </p:cNvPr>
            <p:cNvSpPr/>
            <p:nvPr/>
          </p:nvSpPr>
          <p:spPr>
            <a:xfrm>
              <a:off x="3584" y="1704"/>
              <a:ext cx="0" cy="680"/>
            </a:xfrm>
            <a:prstGeom prst="line">
              <a:avLst/>
            </a:prstGeom>
            <a:ln w="25400" cap="flat" cmpd="sng">
              <a:solidFill>
                <a:srgbClr val="000000"/>
              </a:solidFill>
              <a:prstDash val="solid"/>
              <a:round/>
              <a:headEnd type="none" w="med" len="med"/>
              <a:tailEnd type="triangle" w="lg" len="lg"/>
            </a:ln>
          </p:spPr>
        </p:sp>
        <p:sp>
          <p:nvSpPr>
            <p:cNvPr id="17" name="Line 8">
              <a:extLst>
                <a:ext uri="{FF2B5EF4-FFF2-40B4-BE49-F238E27FC236}">
                  <a16:creationId xmlns:a16="http://schemas.microsoft.com/office/drawing/2014/main" id="{1CB62B6E-8AA5-4579-803E-14FFBB46DC20}"/>
                </a:ext>
              </a:extLst>
            </p:cNvPr>
            <p:cNvSpPr/>
            <p:nvPr/>
          </p:nvSpPr>
          <p:spPr>
            <a:xfrm>
              <a:off x="3605" y="1672"/>
              <a:ext cx="680" cy="0"/>
            </a:xfrm>
            <a:prstGeom prst="line">
              <a:avLst/>
            </a:prstGeom>
            <a:ln w="25400" cap="flat" cmpd="sng">
              <a:solidFill>
                <a:srgbClr val="000000"/>
              </a:solidFill>
              <a:prstDash val="solid"/>
              <a:round/>
              <a:headEnd type="none" w="sm" len="med"/>
              <a:tailEnd type="triangle" w="lg" len="lg"/>
            </a:ln>
          </p:spPr>
        </p:sp>
        <p:sp>
          <p:nvSpPr>
            <p:cNvPr id="18" name="Oval 9">
              <a:extLst>
                <a:ext uri="{FF2B5EF4-FFF2-40B4-BE49-F238E27FC236}">
                  <a16:creationId xmlns:a16="http://schemas.microsoft.com/office/drawing/2014/main" id="{1E8F57AC-CA79-4AEB-87A5-885B66CBE831}"/>
                </a:ext>
              </a:extLst>
            </p:cNvPr>
            <p:cNvSpPr/>
            <p:nvPr/>
          </p:nvSpPr>
          <p:spPr>
            <a:xfrm>
              <a:off x="3564"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19" name="Line 10">
              <a:extLst>
                <a:ext uri="{FF2B5EF4-FFF2-40B4-BE49-F238E27FC236}">
                  <a16:creationId xmlns:a16="http://schemas.microsoft.com/office/drawing/2014/main" id="{19377233-4963-426E-B46E-662CAA73D4CE}"/>
                </a:ext>
              </a:extLst>
            </p:cNvPr>
            <p:cNvSpPr/>
            <p:nvPr/>
          </p:nvSpPr>
          <p:spPr>
            <a:xfrm>
              <a:off x="3605" y="2388"/>
              <a:ext cx="680" cy="0"/>
            </a:xfrm>
            <a:prstGeom prst="line">
              <a:avLst/>
            </a:prstGeom>
            <a:ln w="25400" cap="flat" cmpd="sng">
              <a:solidFill>
                <a:srgbClr val="000000"/>
              </a:solidFill>
              <a:prstDash val="solid"/>
              <a:round/>
              <a:headEnd type="none" w="med" len="med"/>
              <a:tailEnd type="triangle" w="lg" len="lg"/>
            </a:ln>
          </p:spPr>
        </p:sp>
        <p:sp>
          <p:nvSpPr>
            <p:cNvPr id="20" name="Oval 11">
              <a:extLst>
                <a:ext uri="{FF2B5EF4-FFF2-40B4-BE49-F238E27FC236}">
                  <a16:creationId xmlns:a16="http://schemas.microsoft.com/office/drawing/2014/main" id="{B49EAF1E-6251-4AAA-9F75-D6103FB17B1A}"/>
                </a:ext>
              </a:extLst>
            </p:cNvPr>
            <p:cNvSpPr/>
            <p:nvPr/>
          </p:nvSpPr>
          <p:spPr>
            <a:xfrm>
              <a:off x="3566" y="2372"/>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1" name="Line 12">
              <a:extLst>
                <a:ext uri="{FF2B5EF4-FFF2-40B4-BE49-F238E27FC236}">
                  <a16:creationId xmlns:a16="http://schemas.microsoft.com/office/drawing/2014/main" id="{82F3673F-CF02-4FB8-9786-5BFFFF5C6321}"/>
                </a:ext>
              </a:extLst>
            </p:cNvPr>
            <p:cNvSpPr/>
            <p:nvPr/>
          </p:nvSpPr>
          <p:spPr>
            <a:xfrm>
              <a:off x="4312" y="1704"/>
              <a:ext cx="0" cy="680"/>
            </a:xfrm>
            <a:prstGeom prst="line">
              <a:avLst/>
            </a:prstGeom>
            <a:ln w="25400" cap="flat" cmpd="sng">
              <a:solidFill>
                <a:srgbClr val="000000"/>
              </a:solidFill>
              <a:prstDash val="solid"/>
              <a:round/>
              <a:headEnd type="none" w="med" len="med"/>
              <a:tailEnd type="triangle" w="lg" len="lg"/>
            </a:ln>
          </p:spPr>
        </p:sp>
        <p:sp>
          <p:nvSpPr>
            <p:cNvPr id="22" name="Oval 13">
              <a:extLst>
                <a:ext uri="{FF2B5EF4-FFF2-40B4-BE49-F238E27FC236}">
                  <a16:creationId xmlns:a16="http://schemas.microsoft.com/office/drawing/2014/main" id="{0925498C-9B21-4DFB-8081-0D26E6A9C540}"/>
                </a:ext>
              </a:extLst>
            </p:cNvPr>
            <p:cNvSpPr/>
            <p:nvPr/>
          </p:nvSpPr>
          <p:spPr>
            <a:xfrm>
              <a:off x="4291"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3" name="Oval 14">
              <a:extLst>
                <a:ext uri="{FF2B5EF4-FFF2-40B4-BE49-F238E27FC236}">
                  <a16:creationId xmlns:a16="http://schemas.microsoft.com/office/drawing/2014/main" id="{C2FC6D6B-0280-408C-8C30-CC89D04EB8C5}"/>
                </a:ext>
              </a:extLst>
            </p:cNvPr>
            <p:cNvSpPr/>
            <p:nvPr/>
          </p:nvSpPr>
          <p:spPr>
            <a:xfrm>
              <a:off x="4293" y="2369"/>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4" name="Text Box 15">
              <a:extLst>
                <a:ext uri="{FF2B5EF4-FFF2-40B4-BE49-F238E27FC236}">
                  <a16:creationId xmlns:a16="http://schemas.microsoft.com/office/drawing/2014/main" id="{A01940ED-BC9D-4AF6-8C76-73C60487F15B}"/>
                </a:ext>
              </a:extLst>
            </p:cNvPr>
            <p:cNvSpPr/>
            <p:nvPr/>
          </p:nvSpPr>
          <p:spPr>
            <a:xfrm>
              <a:off x="3503"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25" name="Text Box 16">
              <a:extLst>
                <a:ext uri="{FF2B5EF4-FFF2-40B4-BE49-F238E27FC236}">
                  <a16:creationId xmlns:a16="http://schemas.microsoft.com/office/drawing/2014/main" id="{D05C66BC-AEC0-40E8-BCC5-03AB41FA9EA3}"/>
                </a:ext>
              </a:extLst>
            </p:cNvPr>
            <p:cNvSpPr/>
            <p:nvPr/>
          </p:nvSpPr>
          <p:spPr>
            <a:xfrm>
              <a:off x="3503" y="238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26" name="Text Box 17">
              <a:extLst>
                <a:ext uri="{FF2B5EF4-FFF2-40B4-BE49-F238E27FC236}">
                  <a16:creationId xmlns:a16="http://schemas.microsoft.com/office/drawing/2014/main" id="{2F92A08B-FABE-4995-B174-8045E7EEEA0C}"/>
                </a:ext>
              </a:extLst>
            </p:cNvPr>
            <p:cNvSpPr/>
            <p:nvPr/>
          </p:nvSpPr>
          <p:spPr>
            <a:xfrm>
              <a:off x="4229"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27" name="Text Box 18">
              <a:extLst>
                <a:ext uri="{FF2B5EF4-FFF2-40B4-BE49-F238E27FC236}">
                  <a16:creationId xmlns:a16="http://schemas.microsoft.com/office/drawing/2014/main" id="{827A0482-2B87-45BF-91EA-5F89E1FEDC07}"/>
                </a:ext>
              </a:extLst>
            </p:cNvPr>
            <p:cNvSpPr/>
            <p:nvPr/>
          </p:nvSpPr>
          <p:spPr>
            <a:xfrm>
              <a:off x="4236" y="2380"/>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28" name="Text Box 19">
              <a:extLst>
                <a:ext uri="{FF2B5EF4-FFF2-40B4-BE49-F238E27FC236}">
                  <a16:creationId xmlns:a16="http://schemas.microsoft.com/office/drawing/2014/main" id="{67342945-9501-490F-89DB-4D28956DAD90}"/>
                </a:ext>
              </a:extLst>
            </p:cNvPr>
            <p:cNvSpPr/>
            <p:nvPr/>
          </p:nvSpPr>
          <p:spPr>
            <a:xfrm>
              <a:off x="1498" y="265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1</a:t>
              </a:r>
            </a:p>
          </p:txBody>
        </p:sp>
        <p:sp>
          <p:nvSpPr>
            <p:cNvPr id="29" name="Line 20">
              <a:extLst>
                <a:ext uri="{FF2B5EF4-FFF2-40B4-BE49-F238E27FC236}">
                  <a16:creationId xmlns:a16="http://schemas.microsoft.com/office/drawing/2014/main" id="{CA7F1299-6146-45C6-8FE3-83944C23E015}"/>
                </a:ext>
              </a:extLst>
            </p:cNvPr>
            <p:cNvSpPr/>
            <p:nvPr/>
          </p:nvSpPr>
          <p:spPr>
            <a:xfrm>
              <a:off x="1093" y="1704"/>
              <a:ext cx="0" cy="453"/>
            </a:xfrm>
            <a:prstGeom prst="line">
              <a:avLst/>
            </a:prstGeom>
            <a:ln w="25400" cap="flat" cmpd="sng">
              <a:solidFill>
                <a:srgbClr val="000000"/>
              </a:solidFill>
              <a:prstDash val="solid"/>
              <a:round/>
              <a:headEnd type="triangle" w="lg" len="lg"/>
              <a:tailEnd type="none" w="sm" len="med"/>
            </a:ln>
          </p:spPr>
        </p:sp>
        <p:sp>
          <p:nvSpPr>
            <p:cNvPr id="30" name="Line 21">
              <a:extLst>
                <a:ext uri="{FF2B5EF4-FFF2-40B4-BE49-F238E27FC236}">
                  <a16:creationId xmlns:a16="http://schemas.microsoft.com/office/drawing/2014/main" id="{3421C3C9-CA7A-4B21-8495-7F86CBDD6CF7}"/>
                </a:ext>
              </a:extLst>
            </p:cNvPr>
            <p:cNvSpPr/>
            <p:nvPr/>
          </p:nvSpPr>
          <p:spPr>
            <a:xfrm>
              <a:off x="1122" y="1672"/>
              <a:ext cx="907" cy="0"/>
            </a:xfrm>
            <a:prstGeom prst="line">
              <a:avLst/>
            </a:prstGeom>
            <a:ln w="25400" cap="flat" cmpd="sng">
              <a:solidFill>
                <a:srgbClr val="000000"/>
              </a:solidFill>
              <a:prstDash val="solid"/>
              <a:round/>
              <a:headEnd type="none" w="sm" len="med"/>
              <a:tailEnd type="triangle" w="lg" len="lg"/>
            </a:ln>
          </p:spPr>
        </p:sp>
        <p:sp>
          <p:nvSpPr>
            <p:cNvPr id="31" name="Oval 22">
              <a:extLst>
                <a:ext uri="{FF2B5EF4-FFF2-40B4-BE49-F238E27FC236}">
                  <a16:creationId xmlns:a16="http://schemas.microsoft.com/office/drawing/2014/main" id="{ABFD4ADC-1300-4A02-8B2C-5FD7AD985CBF}"/>
                </a:ext>
              </a:extLst>
            </p:cNvPr>
            <p:cNvSpPr/>
            <p:nvPr/>
          </p:nvSpPr>
          <p:spPr>
            <a:xfrm>
              <a:off x="1072" y="1662"/>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2" name="Line 23">
              <a:extLst>
                <a:ext uri="{FF2B5EF4-FFF2-40B4-BE49-F238E27FC236}">
                  <a16:creationId xmlns:a16="http://schemas.microsoft.com/office/drawing/2014/main" id="{D66551C1-137D-493D-8F13-631470091150}"/>
                </a:ext>
              </a:extLst>
            </p:cNvPr>
            <p:cNvSpPr/>
            <p:nvPr/>
          </p:nvSpPr>
          <p:spPr>
            <a:xfrm>
              <a:off x="1122" y="2167"/>
              <a:ext cx="907" cy="0"/>
            </a:xfrm>
            <a:prstGeom prst="line">
              <a:avLst/>
            </a:prstGeom>
            <a:ln w="25400" cap="flat" cmpd="sng">
              <a:solidFill>
                <a:srgbClr val="000000"/>
              </a:solidFill>
              <a:prstDash val="solid"/>
              <a:round/>
              <a:headEnd type="triangle" w="lg" len="lg"/>
              <a:tailEnd type="none" w="sm" len="med"/>
            </a:ln>
          </p:spPr>
        </p:sp>
        <p:sp>
          <p:nvSpPr>
            <p:cNvPr id="33" name="Oval 24">
              <a:extLst>
                <a:ext uri="{FF2B5EF4-FFF2-40B4-BE49-F238E27FC236}">
                  <a16:creationId xmlns:a16="http://schemas.microsoft.com/office/drawing/2014/main" id="{61DFC859-64BD-48AA-B945-8BADC3D56E84}"/>
                </a:ext>
              </a:extLst>
            </p:cNvPr>
            <p:cNvSpPr/>
            <p:nvPr/>
          </p:nvSpPr>
          <p:spPr>
            <a:xfrm>
              <a:off x="1074" y="2151"/>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4" name="Line 25">
              <a:extLst>
                <a:ext uri="{FF2B5EF4-FFF2-40B4-BE49-F238E27FC236}">
                  <a16:creationId xmlns:a16="http://schemas.microsoft.com/office/drawing/2014/main" id="{B3685357-8877-4390-B8BA-5CE70EBA8CAE}"/>
                </a:ext>
              </a:extLst>
            </p:cNvPr>
            <p:cNvSpPr/>
            <p:nvPr/>
          </p:nvSpPr>
          <p:spPr>
            <a:xfrm>
              <a:off x="2040" y="1704"/>
              <a:ext cx="0" cy="453"/>
            </a:xfrm>
            <a:prstGeom prst="line">
              <a:avLst/>
            </a:prstGeom>
            <a:ln w="25400" cap="flat" cmpd="sng">
              <a:solidFill>
                <a:srgbClr val="000000"/>
              </a:solidFill>
              <a:prstDash val="solid"/>
              <a:round/>
              <a:headEnd type="none" w="med" len="med"/>
              <a:tailEnd type="triangle" w="lg" len="lg"/>
            </a:ln>
          </p:spPr>
        </p:sp>
        <p:sp>
          <p:nvSpPr>
            <p:cNvPr id="35" name="Oval 26">
              <a:extLst>
                <a:ext uri="{FF2B5EF4-FFF2-40B4-BE49-F238E27FC236}">
                  <a16:creationId xmlns:a16="http://schemas.microsoft.com/office/drawing/2014/main" id="{F92451B8-6008-43D8-8F21-28B7E3878CA5}"/>
                </a:ext>
              </a:extLst>
            </p:cNvPr>
            <p:cNvSpPr/>
            <p:nvPr/>
          </p:nvSpPr>
          <p:spPr>
            <a:xfrm>
              <a:off x="2019" y="1662"/>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6" name="Oval 27">
              <a:extLst>
                <a:ext uri="{FF2B5EF4-FFF2-40B4-BE49-F238E27FC236}">
                  <a16:creationId xmlns:a16="http://schemas.microsoft.com/office/drawing/2014/main" id="{10D8FBD8-446F-4806-ADE4-DE1F0BB2B562}"/>
                </a:ext>
              </a:extLst>
            </p:cNvPr>
            <p:cNvSpPr/>
            <p:nvPr/>
          </p:nvSpPr>
          <p:spPr>
            <a:xfrm>
              <a:off x="2022" y="2148"/>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7" name="Text Box 28">
              <a:extLst>
                <a:ext uri="{FF2B5EF4-FFF2-40B4-BE49-F238E27FC236}">
                  <a16:creationId xmlns:a16="http://schemas.microsoft.com/office/drawing/2014/main" id="{C15EF06D-5522-4AAF-8BEA-3D711E3D373D}"/>
                </a:ext>
              </a:extLst>
            </p:cNvPr>
            <p:cNvSpPr/>
            <p:nvPr/>
          </p:nvSpPr>
          <p:spPr>
            <a:xfrm>
              <a:off x="1032"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38" name="Text Box 29">
              <a:extLst>
                <a:ext uri="{FF2B5EF4-FFF2-40B4-BE49-F238E27FC236}">
                  <a16:creationId xmlns:a16="http://schemas.microsoft.com/office/drawing/2014/main" id="{C1C68133-F0C4-401E-96F2-7C3C63DACD83}"/>
                </a:ext>
              </a:extLst>
            </p:cNvPr>
            <p:cNvSpPr/>
            <p:nvPr/>
          </p:nvSpPr>
          <p:spPr>
            <a:xfrm>
              <a:off x="1021" y="212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39" name="Text Box 30">
              <a:extLst>
                <a:ext uri="{FF2B5EF4-FFF2-40B4-BE49-F238E27FC236}">
                  <a16:creationId xmlns:a16="http://schemas.microsoft.com/office/drawing/2014/main" id="{1B368492-A123-41D6-AF3E-CECCC402C60D}"/>
                </a:ext>
              </a:extLst>
            </p:cNvPr>
            <p:cNvSpPr/>
            <p:nvPr/>
          </p:nvSpPr>
          <p:spPr>
            <a:xfrm>
              <a:off x="1974" y="1389"/>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7</a:t>
              </a:r>
            </a:p>
          </p:txBody>
        </p:sp>
        <p:sp>
          <p:nvSpPr>
            <p:cNvPr id="40" name="Text Box 31">
              <a:extLst>
                <a:ext uri="{FF2B5EF4-FFF2-40B4-BE49-F238E27FC236}">
                  <a16:creationId xmlns:a16="http://schemas.microsoft.com/office/drawing/2014/main" id="{F60DB214-3D2A-4AE3-B17C-7B026491EC4B}"/>
                </a:ext>
              </a:extLst>
            </p:cNvPr>
            <p:cNvSpPr/>
            <p:nvPr/>
          </p:nvSpPr>
          <p:spPr>
            <a:xfrm>
              <a:off x="2016" y="212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41" name="Line 32">
              <a:extLst>
                <a:ext uri="{FF2B5EF4-FFF2-40B4-BE49-F238E27FC236}">
                  <a16:creationId xmlns:a16="http://schemas.microsoft.com/office/drawing/2014/main" id="{FD5707F5-1B07-41AD-B18F-F9AE9E2B9120}"/>
                </a:ext>
              </a:extLst>
            </p:cNvPr>
            <p:cNvSpPr/>
            <p:nvPr/>
          </p:nvSpPr>
          <p:spPr>
            <a:xfrm>
              <a:off x="3603" y="1689"/>
              <a:ext cx="680" cy="680"/>
            </a:xfrm>
            <a:prstGeom prst="line">
              <a:avLst/>
            </a:prstGeom>
            <a:ln w="25400" cap="flat" cmpd="sng">
              <a:solidFill>
                <a:srgbClr val="000000"/>
              </a:solidFill>
              <a:prstDash val="solid"/>
              <a:round/>
              <a:headEnd type="none" w="med" len="med"/>
              <a:tailEnd type="triangle" w="lg" len="lg"/>
            </a:ln>
          </p:spPr>
        </p:sp>
        <p:sp>
          <p:nvSpPr>
            <p:cNvPr id="42" name="Line 33">
              <a:extLst>
                <a:ext uri="{FF2B5EF4-FFF2-40B4-BE49-F238E27FC236}">
                  <a16:creationId xmlns:a16="http://schemas.microsoft.com/office/drawing/2014/main" id="{C53CEABC-8886-40D7-9982-646A861B9EFB}"/>
                </a:ext>
              </a:extLst>
            </p:cNvPr>
            <p:cNvSpPr/>
            <p:nvPr/>
          </p:nvSpPr>
          <p:spPr>
            <a:xfrm>
              <a:off x="4500" y="1704"/>
              <a:ext cx="0" cy="680"/>
            </a:xfrm>
            <a:prstGeom prst="line">
              <a:avLst/>
            </a:prstGeom>
            <a:ln w="25400" cap="flat" cmpd="sng">
              <a:solidFill>
                <a:srgbClr val="000000"/>
              </a:solidFill>
              <a:prstDash val="solid"/>
              <a:round/>
              <a:headEnd type="triangle" w="lg" len="lg"/>
              <a:tailEnd type="none" w="sm" len="med"/>
            </a:ln>
          </p:spPr>
        </p:sp>
        <p:sp>
          <p:nvSpPr>
            <p:cNvPr id="43" name="Line 34">
              <a:extLst>
                <a:ext uri="{FF2B5EF4-FFF2-40B4-BE49-F238E27FC236}">
                  <a16:creationId xmlns:a16="http://schemas.microsoft.com/office/drawing/2014/main" id="{A7EC1BE8-158E-453F-876F-2DBD3FC1EFE8}"/>
                </a:ext>
              </a:extLst>
            </p:cNvPr>
            <p:cNvSpPr/>
            <p:nvPr/>
          </p:nvSpPr>
          <p:spPr>
            <a:xfrm>
              <a:off x="4531" y="1672"/>
              <a:ext cx="680" cy="0"/>
            </a:xfrm>
            <a:prstGeom prst="line">
              <a:avLst/>
            </a:prstGeom>
            <a:ln w="25400" cap="flat" cmpd="sng">
              <a:solidFill>
                <a:srgbClr val="000000"/>
              </a:solidFill>
              <a:prstDash val="solid"/>
              <a:round/>
              <a:headEnd type="none" w="sm" len="med"/>
              <a:tailEnd type="triangle" w="lg" len="lg"/>
            </a:ln>
          </p:spPr>
        </p:sp>
        <p:sp>
          <p:nvSpPr>
            <p:cNvPr id="44" name="Oval 35">
              <a:extLst>
                <a:ext uri="{FF2B5EF4-FFF2-40B4-BE49-F238E27FC236}">
                  <a16:creationId xmlns:a16="http://schemas.microsoft.com/office/drawing/2014/main" id="{A22B847D-0960-4018-90AF-FC0E54B2752B}"/>
                </a:ext>
              </a:extLst>
            </p:cNvPr>
            <p:cNvSpPr/>
            <p:nvPr/>
          </p:nvSpPr>
          <p:spPr>
            <a:xfrm>
              <a:off x="4480"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5" name="Oval 36">
              <a:extLst>
                <a:ext uri="{FF2B5EF4-FFF2-40B4-BE49-F238E27FC236}">
                  <a16:creationId xmlns:a16="http://schemas.microsoft.com/office/drawing/2014/main" id="{368937CB-11BD-447F-9DCC-60396A7DDA79}"/>
                </a:ext>
              </a:extLst>
            </p:cNvPr>
            <p:cNvSpPr/>
            <p:nvPr/>
          </p:nvSpPr>
          <p:spPr>
            <a:xfrm>
              <a:off x="4482" y="2372"/>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6" name="Line 37">
              <a:extLst>
                <a:ext uri="{FF2B5EF4-FFF2-40B4-BE49-F238E27FC236}">
                  <a16:creationId xmlns:a16="http://schemas.microsoft.com/office/drawing/2014/main" id="{51083250-B8C5-48F0-AF29-C8436D37511B}"/>
                </a:ext>
              </a:extLst>
            </p:cNvPr>
            <p:cNvSpPr/>
            <p:nvPr/>
          </p:nvSpPr>
          <p:spPr>
            <a:xfrm flipH="1">
              <a:off x="4528" y="1704"/>
              <a:ext cx="681" cy="680"/>
            </a:xfrm>
            <a:prstGeom prst="line">
              <a:avLst/>
            </a:prstGeom>
            <a:ln w="25400" cap="flat" cmpd="sng">
              <a:solidFill>
                <a:srgbClr val="000000"/>
              </a:solidFill>
              <a:prstDash val="solid"/>
              <a:round/>
              <a:headEnd type="none" w="med" len="med"/>
              <a:tailEnd type="triangle" w="lg" len="lg"/>
            </a:ln>
          </p:spPr>
        </p:sp>
        <p:sp>
          <p:nvSpPr>
            <p:cNvPr id="47" name="Oval 38">
              <a:extLst>
                <a:ext uri="{FF2B5EF4-FFF2-40B4-BE49-F238E27FC236}">
                  <a16:creationId xmlns:a16="http://schemas.microsoft.com/office/drawing/2014/main" id="{A6364D47-2C31-4A5E-8A67-16B6BB9891ED}"/>
                </a:ext>
              </a:extLst>
            </p:cNvPr>
            <p:cNvSpPr/>
            <p:nvPr/>
          </p:nvSpPr>
          <p:spPr>
            <a:xfrm>
              <a:off x="5228"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8" name="Text Box 39">
              <a:extLst>
                <a:ext uri="{FF2B5EF4-FFF2-40B4-BE49-F238E27FC236}">
                  <a16:creationId xmlns:a16="http://schemas.microsoft.com/office/drawing/2014/main" id="{48DC555F-5E4E-4D08-B041-844BDEF8D1ED}"/>
                </a:ext>
              </a:extLst>
            </p:cNvPr>
            <p:cNvSpPr/>
            <p:nvPr/>
          </p:nvSpPr>
          <p:spPr>
            <a:xfrm>
              <a:off x="4415" y="1389"/>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49" name="Text Box 40">
              <a:extLst>
                <a:ext uri="{FF2B5EF4-FFF2-40B4-BE49-F238E27FC236}">
                  <a16:creationId xmlns:a16="http://schemas.microsoft.com/office/drawing/2014/main" id="{5F95F25E-6A54-4624-818A-964F7D167C1A}"/>
                </a:ext>
              </a:extLst>
            </p:cNvPr>
            <p:cNvSpPr/>
            <p:nvPr/>
          </p:nvSpPr>
          <p:spPr>
            <a:xfrm>
              <a:off x="4421" y="238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6</a:t>
              </a:r>
            </a:p>
          </p:txBody>
        </p:sp>
        <p:sp>
          <p:nvSpPr>
            <p:cNvPr id="50" name="Text Box 41">
              <a:extLst>
                <a:ext uri="{FF2B5EF4-FFF2-40B4-BE49-F238E27FC236}">
                  <a16:creationId xmlns:a16="http://schemas.microsoft.com/office/drawing/2014/main" id="{F6FE4569-0EB0-4D5E-8E73-BCC04B6771DB}"/>
                </a:ext>
              </a:extLst>
            </p:cNvPr>
            <p:cNvSpPr/>
            <p:nvPr/>
          </p:nvSpPr>
          <p:spPr>
            <a:xfrm>
              <a:off x="5189"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7</a:t>
              </a:r>
            </a:p>
          </p:txBody>
        </p:sp>
        <p:sp>
          <p:nvSpPr>
            <p:cNvPr id="51" name="Oval 42">
              <a:extLst>
                <a:ext uri="{FF2B5EF4-FFF2-40B4-BE49-F238E27FC236}">
                  <a16:creationId xmlns:a16="http://schemas.microsoft.com/office/drawing/2014/main" id="{5F1767DF-D9E6-4A3C-B24E-DF1DBC4A195C}"/>
                </a:ext>
              </a:extLst>
            </p:cNvPr>
            <p:cNvSpPr/>
            <p:nvPr/>
          </p:nvSpPr>
          <p:spPr>
            <a:xfrm>
              <a:off x="593" y="1906"/>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52" name="Text Box 43">
              <a:extLst>
                <a:ext uri="{FF2B5EF4-FFF2-40B4-BE49-F238E27FC236}">
                  <a16:creationId xmlns:a16="http://schemas.microsoft.com/office/drawing/2014/main" id="{58C31D9B-7467-425C-BA2C-D58C1E2AAB4A}"/>
                </a:ext>
              </a:extLst>
            </p:cNvPr>
            <p:cNvSpPr/>
            <p:nvPr/>
          </p:nvSpPr>
          <p:spPr>
            <a:xfrm>
              <a:off x="431" y="1818"/>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53" name="Line 44">
              <a:extLst>
                <a:ext uri="{FF2B5EF4-FFF2-40B4-BE49-F238E27FC236}">
                  <a16:creationId xmlns:a16="http://schemas.microsoft.com/office/drawing/2014/main" id="{BD0D6AD6-AFBC-4B29-B96C-781ADFB5F4A6}"/>
                </a:ext>
              </a:extLst>
            </p:cNvPr>
            <p:cNvSpPr/>
            <p:nvPr/>
          </p:nvSpPr>
          <p:spPr>
            <a:xfrm flipH="1">
              <a:off x="623" y="1693"/>
              <a:ext cx="454" cy="227"/>
            </a:xfrm>
            <a:prstGeom prst="line">
              <a:avLst/>
            </a:prstGeom>
            <a:ln w="25400" cap="flat" cmpd="sng">
              <a:solidFill>
                <a:srgbClr val="000000"/>
              </a:solidFill>
              <a:prstDash val="solid"/>
              <a:round/>
              <a:headEnd type="none" w="med" len="med"/>
              <a:tailEnd type="triangle" w="lg" len="lg"/>
            </a:ln>
          </p:spPr>
        </p:sp>
        <p:sp>
          <p:nvSpPr>
            <p:cNvPr id="54" name="Line 45">
              <a:extLst>
                <a:ext uri="{FF2B5EF4-FFF2-40B4-BE49-F238E27FC236}">
                  <a16:creationId xmlns:a16="http://schemas.microsoft.com/office/drawing/2014/main" id="{4E328A51-819E-4497-8848-1B426EE6E8F2}"/>
                </a:ext>
              </a:extLst>
            </p:cNvPr>
            <p:cNvSpPr/>
            <p:nvPr/>
          </p:nvSpPr>
          <p:spPr>
            <a:xfrm flipH="1" flipV="1">
              <a:off x="623" y="1943"/>
              <a:ext cx="454" cy="226"/>
            </a:xfrm>
            <a:prstGeom prst="line">
              <a:avLst/>
            </a:prstGeom>
            <a:ln w="25400" cap="flat" cmpd="sng">
              <a:solidFill>
                <a:srgbClr val="000000"/>
              </a:solidFill>
              <a:prstDash val="solid"/>
              <a:round/>
              <a:headEnd type="none" w="med" len="med"/>
              <a:tailEnd type="triangle" w="lg" len="lg"/>
            </a:ln>
          </p:spPr>
        </p:sp>
        <p:sp>
          <p:nvSpPr>
            <p:cNvPr id="55" name="Line 46">
              <a:extLst>
                <a:ext uri="{FF2B5EF4-FFF2-40B4-BE49-F238E27FC236}">
                  <a16:creationId xmlns:a16="http://schemas.microsoft.com/office/drawing/2014/main" id="{88E82C9C-7733-42BA-BA82-968F41FD813F}"/>
                </a:ext>
              </a:extLst>
            </p:cNvPr>
            <p:cNvSpPr/>
            <p:nvPr/>
          </p:nvSpPr>
          <p:spPr>
            <a:xfrm flipH="1" flipV="1">
              <a:off x="2051" y="1693"/>
              <a:ext cx="454" cy="227"/>
            </a:xfrm>
            <a:prstGeom prst="line">
              <a:avLst/>
            </a:prstGeom>
            <a:ln w="25400" cap="flat" cmpd="sng">
              <a:solidFill>
                <a:srgbClr val="000000"/>
              </a:solidFill>
              <a:prstDash val="solid"/>
              <a:round/>
              <a:headEnd type="triangle" w="lg" len="lg"/>
              <a:tailEnd type="none" w="sm" len="med"/>
            </a:ln>
          </p:spPr>
        </p:sp>
        <p:sp>
          <p:nvSpPr>
            <p:cNvPr id="56" name="Line 47">
              <a:extLst>
                <a:ext uri="{FF2B5EF4-FFF2-40B4-BE49-F238E27FC236}">
                  <a16:creationId xmlns:a16="http://schemas.microsoft.com/office/drawing/2014/main" id="{48083AEF-E875-4D56-9AA9-1218D9D805F2}"/>
                </a:ext>
              </a:extLst>
            </p:cNvPr>
            <p:cNvSpPr/>
            <p:nvPr/>
          </p:nvSpPr>
          <p:spPr>
            <a:xfrm flipH="1">
              <a:off x="2051" y="1943"/>
              <a:ext cx="454" cy="226"/>
            </a:xfrm>
            <a:prstGeom prst="line">
              <a:avLst/>
            </a:prstGeom>
            <a:ln w="25400" cap="flat" cmpd="sng">
              <a:solidFill>
                <a:srgbClr val="000000"/>
              </a:solidFill>
              <a:prstDash val="solid"/>
              <a:round/>
              <a:headEnd type="triangle" w="lg" len="lg"/>
              <a:tailEnd type="none" w="sm" len="med"/>
            </a:ln>
          </p:spPr>
        </p:sp>
        <p:sp>
          <p:nvSpPr>
            <p:cNvPr id="57" name="Oval 48">
              <a:extLst>
                <a:ext uri="{FF2B5EF4-FFF2-40B4-BE49-F238E27FC236}">
                  <a16:creationId xmlns:a16="http://schemas.microsoft.com/office/drawing/2014/main" id="{864F8F10-1030-4DC3-9E5F-E8FE10171D7B}"/>
                </a:ext>
              </a:extLst>
            </p:cNvPr>
            <p:cNvSpPr/>
            <p:nvPr/>
          </p:nvSpPr>
          <p:spPr>
            <a:xfrm>
              <a:off x="2494" y="1906"/>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58" name="Text Box 49">
              <a:extLst>
                <a:ext uri="{FF2B5EF4-FFF2-40B4-BE49-F238E27FC236}">
                  <a16:creationId xmlns:a16="http://schemas.microsoft.com/office/drawing/2014/main" id="{2B42C94E-24D9-4FA5-81DA-031860EF17CF}"/>
                </a:ext>
              </a:extLst>
            </p:cNvPr>
            <p:cNvSpPr/>
            <p:nvPr/>
          </p:nvSpPr>
          <p:spPr>
            <a:xfrm>
              <a:off x="2563" y="1818"/>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6</a:t>
              </a:r>
            </a:p>
          </p:txBody>
        </p:sp>
        <p:sp>
          <p:nvSpPr>
            <p:cNvPr id="59" name="Text Box 50">
              <a:extLst>
                <a:ext uri="{FF2B5EF4-FFF2-40B4-BE49-F238E27FC236}">
                  <a16:creationId xmlns:a16="http://schemas.microsoft.com/office/drawing/2014/main" id="{23DBA73C-EDEF-494C-A4ED-8DD26C9487D9}"/>
                </a:ext>
              </a:extLst>
            </p:cNvPr>
            <p:cNvSpPr/>
            <p:nvPr/>
          </p:nvSpPr>
          <p:spPr>
            <a:xfrm>
              <a:off x="1497" y="2400"/>
              <a:ext cx="181" cy="227"/>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60" name="Oval 51">
              <a:extLst>
                <a:ext uri="{FF2B5EF4-FFF2-40B4-BE49-F238E27FC236}">
                  <a16:creationId xmlns:a16="http://schemas.microsoft.com/office/drawing/2014/main" id="{41C86357-E798-43D5-B76E-543F56932CA2}"/>
                </a:ext>
              </a:extLst>
            </p:cNvPr>
            <p:cNvSpPr/>
            <p:nvPr/>
          </p:nvSpPr>
          <p:spPr>
            <a:xfrm>
              <a:off x="1558" y="2407"/>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61" name="Line 52">
              <a:extLst>
                <a:ext uri="{FF2B5EF4-FFF2-40B4-BE49-F238E27FC236}">
                  <a16:creationId xmlns:a16="http://schemas.microsoft.com/office/drawing/2014/main" id="{6E9F1170-CC72-48C5-9ABD-EDE99DEFDFC3}"/>
                </a:ext>
              </a:extLst>
            </p:cNvPr>
            <p:cNvSpPr/>
            <p:nvPr/>
          </p:nvSpPr>
          <p:spPr>
            <a:xfrm>
              <a:off x="1116" y="2192"/>
              <a:ext cx="454" cy="227"/>
            </a:xfrm>
            <a:prstGeom prst="line">
              <a:avLst/>
            </a:prstGeom>
            <a:ln w="25400" cap="flat" cmpd="sng">
              <a:solidFill>
                <a:srgbClr val="000000"/>
              </a:solidFill>
              <a:prstDash val="solid"/>
              <a:round/>
              <a:headEnd type="none" w="sm" len="med"/>
              <a:tailEnd type="triangle" w="lg" len="med"/>
            </a:ln>
          </p:spPr>
        </p:sp>
        <p:sp>
          <p:nvSpPr>
            <p:cNvPr id="62" name="Line 53">
              <a:extLst>
                <a:ext uri="{FF2B5EF4-FFF2-40B4-BE49-F238E27FC236}">
                  <a16:creationId xmlns:a16="http://schemas.microsoft.com/office/drawing/2014/main" id="{A1381F1F-A667-47DA-A76E-9474B022F28D}"/>
                </a:ext>
              </a:extLst>
            </p:cNvPr>
            <p:cNvSpPr/>
            <p:nvPr/>
          </p:nvSpPr>
          <p:spPr>
            <a:xfrm flipH="1">
              <a:off x="1590" y="2192"/>
              <a:ext cx="453" cy="227"/>
            </a:xfrm>
            <a:prstGeom prst="line">
              <a:avLst/>
            </a:prstGeom>
            <a:ln w="25400" cap="flat" cmpd="sng">
              <a:solidFill>
                <a:srgbClr val="000000"/>
              </a:solidFill>
              <a:prstDash val="solid"/>
              <a:round/>
              <a:headEnd type="triangle" w="lg" len="lg"/>
              <a:tailEnd type="none" w="sm" len="med"/>
            </a:ln>
          </p:spPr>
        </p:sp>
      </p:grpSp>
      <p:sp>
        <p:nvSpPr>
          <p:cNvPr id="63" name="文本框 62">
            <a:extLst>
              <a:ext uri="{FF2B5EF4-FFF2-40B4-BE49-F238E27FC236}">
                <a16:creationId xmlns:a16="http://schemas.microsoft.com/office/drawing/2014/main" id="{DA33876C-3E65-4C10-8029-594489AA01DD}"/>
              </a:ext>
            </a:extLst>
          </p:cNvPr>
          <p:cNvSpPr txBox="1"/>
          <p:nvPr/>
        </p:nvSpPr>
        <p:spPr>
          <a:xfrm>
            <a:off x="4443777" y="3973242"/>
            <a:ext cx="345638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找回路（不要求是简单回路）</a:t>
            </a:r>
          </a:p>
        </p:txBody>
      </p:sp>
    </p:spTree>
    <p:extLst>
      <p:ext uri="{BB962C8B-B14F-4D97-AF65-F5344CB8AC3E}">
        <p14:creationId xmlns:p14="http://schemas.microsoft.com/office/powerpoint/2010/main" val="72549506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62</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14.2*</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中每个节点位于且仅位于一个强 </a:t>
            </a:r>
            <a:r>
              <a:rPr lang="en-US" altLang="zh-CN" dirty="0">
                <a:latin typeface="Times New Roman" panose="02020603050405020304" pitchFamily="18" charset="0"/>
              </a:rPr>
              <a:t>(</a:t>
            </a:r>
            <a:r>
              <a:rPr lang="zh-CN" altLang="en-US" dirty="0">
                <a:latin typeface="Times New Roman" panose="02020603050405020304" pitchFamily="18" charset="0"/>
              </a:rPr>
              <a:t>弱</a:t>
            </a:r>
            <a:r>
              <a:rPr lang="en-US" altLang="zh-CN" dirty="0">
                <a:latin typeface="Times New Roman" panose="02020603050405020304" pitchFamily="18" charset="0"/>
              </a:rPr>
              <a:t>) </a:t>
            </a:r>
            <a:r>
              <a:rPr lang="zh-CN" altLang="en-US" dirty="0">
                <a:latin typeface="Times New Roman" panose="02020603050405020304" pitchFamily="18" charset="0"/>
              </a:rPr>
              <a:t>连通分支中</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14.3*</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中每个节点至少位于一个单向连通分支中</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14.4*</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中每条边</a:t>
            </a:r>
            <a:r>
              <a:rPr lang="en-US" altLang="zh-CN"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至多在一个强连通分支中</a:t>
            </a:r>
            <a:r>
              <a:rPr lang="en-US" altLang="zh-CN" dirty="0">
                <a:latin typeface="Times New Roman" panose="02020603050405020304" pitchFamily="18" charset="0"/>
              </a:rPr>
              <a:t>;</a:t>
            </a:r>
          </a:p>
          <a:p>
            <a:pPr marL="0" indent="0"/>
            <a:r>
              <a:rPr lang="zh-CN" altLang="en-US" dirty="0">
                <a:latin typeface="Times New Roman" panose="02020603050405020304" pitchFamily="18" charset="0"/>
              </a:rPr>
              <a:t>至少在一个单向连通分支中</a:t>
            </a:r>
            <a:r>
              <a:rPr lang="en-US" altLang="zh-CN" dirty="0">
                <a:latin typeface="Times New Roman" panose="02020603050405020304" pitchFamily="18" charset="0"/>
              </a:rPr>
              <a:t>;</a:t>
            </a:r>
          </a:p>
          <a:p>
            <a:pPr marL="0" indent="0"/>
            <a:r>
              <a:rPr lang="zh-CN" altLang="en-US" dirty="0">
                <a:latin typeface="Times New Roman" panose="02020603050405020304" pitchFamily="18" charset="0"/>
              </a:rPr>
              <a:t>在且仅在一个弱连通分支中</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F9FC52FC-2E3A-46AF-806A-FB87C51ABE24}"/>
              </a:ext>
            </a:extLst>
          </p:cNvPr>
          <p:cNvSpPr txBox="1"/>
          <p:nvPr/>
        </p:nvSpPr>
        <p:spPr>
          <a:xfrm>
            <a:off x="3131840" y="1628800"/>
            <a:ext cx="40785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等价关系与集合划分</a:t>
            </a:r>
          </a:p>
        </p:txBody>
      </p:sp>
      <p:sp>
        <p:nvSpPr>
          <p:cNvPr id="7" name="文本框 6">
            <a:extLst>
              <a:ext uri="{FF2B5EF4-FFF2-40B4-BE49-F238E27FC236}">
                <a16:creationId xmlns:a16="http://schemas.microsoft.com/office/drawing/2014/main" id="{704B173A-E8DB-4EB5-8DCD-7EA5CA7484A3}"/>
              </a:ext>
            </a:extLst>
          </p:cNvPr>
          <p:cNvSpPr txBox="1"/>
          <p:nvPr/>
        </p:nvSpPr>
        <p:spPr>
          <a:xfrm>
            <a:off x="3131840" y="2924944"/>
            <a:ext cx="40785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自反性</a:t>
            </a:r>
          </a:p>
        </p:txBody>
      </p:sp>
      <p:sp>
        <p:nvSpPr>
          <p:cNvPr id="8" name="文本框 7">
            <a:extLst>
              <a:ext uri="{FF2B5EF4-FFF2-40B4-BE49-F238E27FC236}">
                <a16:creationId xmlns:a16="http://schemas.microsoft.com/office/drawing/2014/main" id="{CCEB4951-9BDE-4D17-BD4E-0796AF1513BE}"/>
              </a:ext>
            </a:extLst>
          </p:cNvPr>
          <p:cNvSpPr txBox="1"/>
          <p:nvPr/>
        </p:nvSpPr>
        <p:spPr>
          <a:xfrm>
            <a:off x="4139952" y="4077072"/>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两个端点可能在</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或</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个强连通分支中</a:t>
            </a:r>
          </a:p>
        </p:txBody>
      </p:sp>
      <p:sp>
        <p:nvSpPr>
          <p:cNvPr id="9" name="文本框 8">
            <a:extLst>
              <a:ext uri="{FF2B5EF4-FFF2-40B4-BE49-F238E27FC236}">
                <a16:creationId xmlns:a16="http://schemas.microsoft.com/office/drawing/2014/main" id="{0F15E63B-E86D-4FF5-A70E-E303E56F05A9}"/>
              </a:ext>
            </a:extLst>
          </p:cNvPr>
          <p:cNvSpPr txBox="1"/>
          <p:nvPr/>
        </p:nvSpPr>
        <p:spPr>
          <a:xfrm>
            <a:off x="4139952" y="5002113"/>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等价关系的传递性</a:t>
            </a:r>
          </a:p>
        </p:txBody>
      </p:sp>
      <p:sp>
        <p:nvSpPr>
          <p:cNvPr id="10" name="文本框 9">
            <a:extLst>
              <a:ext uri="{FF2B5EF4-FFF2-40B4-BE49-F238E27FC236}">
                <a16:creationId xmlns:a16="http://schemas.microsoft.com/office/drawing/2014/main" id="{BCC6B917-11B4-4485-B9E0-80D235EB81DC}"/>
              </a:ext>
            </a:extLst>
          </p:cNvPr>
          <p:cNvSpPr txBox="1"/>
          <p:nvPr/>
        </p:nvSpPr>
        <p:spPr>
          <a:xfrm>
            <a:off x="4139952" y="4541058"/>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两个端点必然构成一个单向连通分支</a:t>
            </a:r>
          </a:p>
        </p:txBody>
      </p:sp>
      <p:sp>
        <p:nvSpPr>
          <p:cNvPr id="11" name="文本框 10">
            <a:extLst>
              <a:ext uri="{FF2B5EF4-FFF2-40B4-BE49-F238E27FC236}">
                <a16:creationId xmlns:a16="http://schemas.microsoft.com/office/drawing/2014/main" id="{4A98F192-F944-40BA-949E-0ADBB1168473}"/>
              </a:ext>
            </a:extLst>
          </p:cNvPr>
          <p:cNvSpPr txBox="1"/>
          <p:nvPr/>
        </p:nvSpPr>
        <p:spPr>
          <a:xfrm>
            <a:off x="9144000" y="0"/>
            <a:ext cx="1905000" cy="1938992"/>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（结合关系的性质）</a:t>
            </a:r>
            <a:endParaRPr lang="en-US" altLang="zh-CN" sz="2000" dirty="0">
              <a:solidFill>
                <a:srgbClr val="FF9900"/>
              </a:solidFill>
            </a:endParaRPr>
          </a:p>
          <a:p>
            <a:r>
              <a:rPr lang="zh-CN" altLang="en-US" sz="2000" dirty="0">
                <a:solidFill>
                  <a:srgbClr val="FF9900"/>
                </a:solidFill>
              </a:rPr>
              <a:t>判断节点和边与连通分量的关系</a:t>
            </a:r>
            <a:endParaRPr lang="en-US" altLang="zh-CN" sz="2000" dirty="0">
              <a:solidFill>
                <a:srgbClr val="FF9900"/>
              </a:solidFill>
            </a:endParaRPr>
          </a:p>
        </p:txBody>
      </p:sp>
    </p:spTree>
    <p:extLst>
      <p:ext uri="{BB962C8B-B14F-4D97-AF65-F5344CB8AC3E}">
        <p14:creationId xmlns:p14="http://schemas.microsoft.com/office/powerpoint/2010/main" val="2014198229"/>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704DF6F-6778-484F-9B42-0AE21371DC4B}" type="slidenum">
              <a:rPr lang="en-US" altLang="zh-CN"/>
              <a:pPr/>
              <a:t>63</a:t>
            </a:fld>
            <a:endParaRPr lang="en-US" altLang="zh-CN"/>
          </a:p>
        </p:txBody>
      </p:sp>
      <p:sp>
        <p:nvSpPr>
          <p:cNvPr id="339975" name="Rectangle 7"/>
          <p:cNvSpPr>
            <a:spLocks noGrp="1" noChangeArrowheads="1"/>
          </p:cNvSpPr>
          <p:nvPr>
            <p:ph type="title"/>
          </p:nvPr>
        </p:nvSpPr>
        <p:spPr/>
        <p:txBody>
          <a:bodyPr/>
          <a:lstStyle/>
          <a:p>
            <a:pPr algn="ctr"/>
            <a:r>
              <a:rPr lang="zh-CN" altLang="en-US">
                <a:latin typeface="Times New Roman" panose="02020603050405020304" pitchFamily="18" charset="0"/>
              </a:rPr>
              <a:t>扩大路径法</a:t>
            </a:r>
          </a:p>
        </p:txBody>
      </p:sp>
      <p:sp>
        <p:nvSpPr>
          <p:cNvPr id="339976" name="Rectangle 8"/>
          <p:cNvSpPr>
            <a:spLocks noGrp="1" noChangeArrowheads="1"/>
          </p:cNvSpPr>
          <p:nvPr>
            <p:ph type="body" idx="1"/>
          </p:nvPr>
        </p:nvSpPr>
        <p:spPr>
          <a:xfrm>
            <a:off x="395288" y="1196975"/>
            <a:ext cx="8229600" cy="4525963"/>
          </a:xfrm>
        </p:spPr>
        <p:txBody>
          <a:bodyPr/>
          <a:lstStyle/>
          <a:p>
            <a:pPr marL="457200" indent="-457200"/>
            <a:r>
              <a:rPr lang="zh-CN" altLang="en-US">
                <a:latin typeface="Times New Roman" panose="02020603050405020304" pitchFamily="18" charset="0"/>
              </a:rPr>
              <a:t>无向图中</a:t>
            </a:r>
          </a:p>
          <a:p>
            <a:pPr marL="457200" indent="-457200"/>
            <a:r>
              <a:rPr lang="zh-CN" altLang="en-US">
                <a:latin typeface="Times New Roman" panose="02020603050405020304" pitchFamily="18" charset="0"/>
              </a:rPr>
              <a:t>设</a:t>
            </a:r>
            <a:r>
              <a:rPr lang="en-US" altLang="zh-CN" i="1">
                <a:latin typeface="Times New Roman" panose="02020603050405020304" pitchFamily="18" charset="0"/>
              </a:rPr>
              <a:t>G</a:t>
            </a:r>
            <a:r>
              <a:rPr lang="en-US" altLang="zh-CN">
                <a:latin typeface="Times New Roman" panose="02020603050405020304" pitchFamily="18" charset="0"/>
              </a:rPr>
              <a:t>=&lt;</a:t>
            </a:r>
            <a:r>
              <a:rPr lang="en-US" altLang="zh-CN" i="1">
                <a:latin typeface="Times New Roman" panose="02020603050405020304" pitchFamily="18" charset="0"/>
              </a:rPr>
              <a:t>V</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rPr>
              <a:t>&gt;</a:t>
            </a:r>
            <a:r>
              <a:rPr lang="zh-CN" altLang="en-US">
                <a:latin typeface="Times New Roman" panose="02020603050405020304" pitchFamily="18" charset="0"/>
              </a:rPr>
              <a:t>为 </a:t>
            </a:r>
            <a:r>
              <a:rPr lang="en-US" altLang="zh-CN" i="1">
                <a:latin typeface="Times New Roman" panose="02020603050405020304" pitchFamily="18" charset="0"/>
              </a:rPr>
              <a:t>n </a:t>
            </a:r>
            <a:r>
              <a:rPr lang="zh-CN" altLang="en-US">
                <a:latin typeface="Times New Roman" panose="02020603050405020304" pitchFamily="18" charset="0"/>
              </a:rPr>
              <a:t>阶无向图，</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a:t>
            </a:r>
            <a:r>
              <a:rPr lang="zh-CN" altLang="en-US">
                <a:latin typeface="Times New Roman" panose="02020603050405020304" pitchFamily="18" charset="0"/>
              </a:rPr>
              <a:t>设 </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 </a:t>
            </a:r>
            <a:r>
              <a:rPr lang="zh-CN" altLang="en-US">
                <a:latin typeface="Times New Roman" panose="02020603050405020304" pitchFamily="18" charset="0"/>
              </a:rPr>
              <a:t>为</a:t>
            </a:r>
            <a:r>
              <a:rPr lang="en-US" altLang="zh-CN" i="1">
                <a:latin typeface="Times New Roman" panose="02020603050405020304" pitchFamily="18" charset="0"/>
              </a:rPr>
              <a:t>G</a:t>
            </a:r>
            <a:r>
              <a:rPr lang="zh-CN" altLang="en-US">
                <a:latin typeface="Times New Roman" panose="02020603050405020304" pitchFamily="18" charset="0"/>
              </a:rPr>
              <a:t>中一条路径，若</a:t>
            </a:r>
          </a:p>
          <a:p>
            <a:pPr marL="457200" indent="-457200"/>
            <a:r>
              <a:rPr lang="zh-CN" altLang="en-US">
                <a:latin typeface="Times New Roman" panose="02020603050405020304" pitchFamily="18" charset="0"/>
              </a:rPr>
              <a:t>此路径的始点或终点与通路外的顶点相邻，就将它们扩到通</a:t>
            </a:r>
          </a:p>
          <a:p>
            <a:pPr marL="457200" indent="-457200"/>
            <a:r>
              <a:rPr lang="zh-CN" altLang="en-US">
                <a:latin typeface="Times New Roman" panose="02020603050405020304" pitchFamily="18" charset="0"/>
              </a:rPr>
              <a:t>路中来，继续这一过程，直到最后得到的通路的两个端点不</a:t>
            </a:r>
          </a:p>
          <a:p>
            <a:pPr marL="457200" indent="-457200"/>
            <a:r>
              <a:rPr lang="zh-CN" altLang="en-US">
                <a:latin typeface="Times New Roman" panose="02020603050405020304" pitchFamily="18" charset="0"/>
              </a:rPr>
              <a:t>与通路外的顶点相邻为止</a:t>
            </a:r>
            <a:r>
              <a:rPr lang="en-US" altLang="zh-CN">
                <a:latin typeface="Times New Roman" panose="02020603050405020304" pitchFamily="18" charset="0"/>
              </a:rPr>
              <a:t>. </a:t>
            </a:r>
            <a:r>
              <a:rPr lang="zh-CN" altLang="en-US">
                <a:latin typeface="Times New Roman" panose="02020603050405020304" pitchFamily="18" charset="0"/>
              </a:rPr>
              <a:t>设最后得到的路径为</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a:t>
            </a:r>
            <a:r>
              <a:rPr lang="en-US" altLang="zh-CN" baseline="-25000">
                <a:latin typeface="Times New Roman" panose="02020603050405020304" pitchFamily="18" charset="0"/>
              </a:rPr>
              <a:t>+</a:t>
            </a:r>
            <a:r>
              <a:rPr lang="en-US" altLang="zh-CN" i="1" baseline="-25000">
                <a:latin typeface="Times New Roman" panose="02020603050405020304" pitchFamily="18" charset="0"/>
              </a:rPr>
              <a:t>k</a:t>
            </a:r>
            <a:r>
              <a:rPr lang="zh-CN" altLang="en-US">
                <a:latin typeface="Times New Roman" panose="02020603050405020304" pitchFamily="18" charset="0"/>
              </a:rPr>
              <a:t>（长度</a:t>
            </a:r>
          </a:p>
          <a:p>
            <a:pPr marL="457200" indent="-457200"/>
            <a:r>
              <a:rPr lang="zh-CN" altLang="en-US">
                <a:latin typeface="Times New Roman" panose="02020603050405020304" pitchFamily="18" charset="0"/>
              </a:rPr>
              <a:t>为 </a:t>
            </a:r>
            <a:r>
              <a:rPr lang="en-US" altLang="zh-CN" i="1">
                <a:latin typeface="Times New Roman" panose="02020603050405020304" pitchFamily="18" charset="0"/>
              </a:rPr>
              <a:t>l </a:t>
            </a:r>
            <a:r>
              <a:rPr lang="zh-CN" altLang="en-US">
                <a:latin typeface="Times New Roman" panose="02020603050405020304" pitchFamily="18" charset="0"/>
              </a:rPr>
              <a:t>的路径扩大成了长度为 </a:t>
            </a:r>
            <a:r>
              <a:rPr lang="en-US" altLang="zh-CN" i="1">
                <a:latin typeface="Times New Roman" panose="02020603050405020304" pitchFamily="18" charset="0"/>
              </a:rPr>
              <a:t>l</a:t>
            </a:r>
            <a:r>
              <a:rPr lang="en-US" altLang="zh-CN">
                <a:latin typeface="Times New Roman" panose="02020603050405020304" pitchFamily="18" charset="0"/>
              </a:rPr>
              <a:t>+</a:t>
            </a:r>
            <a:r>
              <a:rPr lang="en-US" altLang="zh-CN" i="1">
                <a:latin typeface="Times New Roman" panose="02020603050405020304" pitchFamily="18" charset="0"/>
              </a:rPr>
              <a:t>k </a:t>
            </a:r>
            <a:r>
              <a:rPr lang="zh-CN" altLang="en-US">
                <a:latin typeface="Times New Roman" panose="02020603050405020304" pitchFamily="18" charset="0"/>
              </a:rPr>
              <a:t>的路径），称</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a:t>
            </a:r>
            <a:r>
              <a:rPr lang="en-US" altLang="zh-CN" baseline="-25000">
                <a:latin typeface="Times New Roman" panose="02020603050405020304" pitchFamily="18" charset="0"/>
              </a:rPr>
              <a:t>+</a:t>
            </a:r>
            <a:r>
              <a:rPr lang="en-US" altLang="zh-CN" i="1" baseline="-25000">
                <a:latin typeface="Times New Roman" panose="02020603050405020304" pitchFamily="18" charset="0"/>
              </a:rPr>
              <a:t>k</a:t>
            </a:r>
            <a:r>
              <a:rPr lang="zh-CN" altLang="en-US">
                <a:latin typeface="Times New Roman" panose="02020603050405020304" pitchFamily="18" charset="0"/>
              </a:rPr>
              <a:t>为“极大路</a:t>
            </a:r>
          </a:p>
          <a:p>
            <a:pPr marL="457200" indent="-457200"/>
            <a:r>
              <a:rPr lang="zh-CN" altLang="en-US">
                <a:latin typeface="Times New Roman" panose="02020603050405020304" pitchFamily="18" charset="0"/>
              </a:rPr>
              <a:t>径”，称使用此种方法证明问题的方法为“</a:t>
            </a:r>
            <a:r>
              <a:rPr lang="zh-CN" altLang="en-US">
                <a:solidFill>
                  <a:srgbClr val="A50021"/>
                </a:solidFill>
                <a:latin typeface="Times New Roman" panose="02020603050405020304" pitchFamily="18" charset="0"/>
              </a:rPr>
              <a:t>扩大路径法</a:t>
            </a:r>
            <a:r>
              <a:rPr lang="zh-CN" altLang="en-US">
                <a:latin typeface="Times New Roman" panose="02020603050405020304" pitchFamily="18" charset="0"/>
              </a:rPr>
              <a:t>”</a:t>
            </a:r>
            <a:r>
              <a:rPr lang="en-US" altLang="zh-CN">
                <a:latin typeface="Times New Roman" panose="02020603050405020304" pitchFamily="18" charset="0"/>
              </a:rPr>
              <a:t>.</a:t>
            </a:r>
          </a:p>
          <a:p>
            <a:pPr marL="457200" indent="-457200">
              <a:spcBef>
                <a:spcPct val="70000"/>
              </a:spcBef>
            </a:pPr>
            <a:r>
              <a:rPr lang="zh-CN" altLang="en-US">
                <a:latin typeface="Times New Roman" panose="02020603050405020304" pitchFamily="18" charset="0"/>
              </a:rPr>
              <a:t>有向图中类似讨论，只需注意，在每步扩大中保证有向边方</a:t>
            </a:r>
          </a:p>
          <a:p>
            <a:pPr marL="457200" indent="-457200"/>
            <a:r>
              <a:rPr lang="zh-CN" altLang="en-US">
                <a:latin typeface="Times New Roman" panose="02020603050405020304" pitchFamily="18" charset="0"/>
              </a:rPr>
              <a:t>向的一致性</a:t>
            </a:r>
            <a:r>
              <a:rPr lang="en-US" altLang="zh-CN">
                <a:latin typeface="Times New Roman" panose="02020603050405020304" pitchFamily="18" charset="0"/>
              </a:rPr>
              <a:t>.</a:t>
            </a:r>
          </a:p>
        </p:txBody>
      </p:sp>
    </p:spTree>
    <p:extLst>
      <p:ext uri="{BB962C8B-B14F-4D97-AF65-F5344CB8AC3E}">
        <p14:creationId xmlns:p14="http://schemas.microsoft.com/office/powerpoint/2010/main" val="603093882"/>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0DD9A505-B56C-4EAE-8A53-6086382AEC92}" type="slidenum">
              <a:rPr lang="en-US" altLang="zh-CN"/>
              <a:pPr/>
              <a:t>64</a:t>
            </a:fld>
            <a:endParaRPr lang="en-US" altLang="zh-CN"/>
          </a:p>
        </p:txBody>
      </p:sp>
      <p:sp>
        <p:nvSpPr>
          <p:cNvPr id="342027" name="Rectangle 11"/>
          <p:cNvSpPr>
            <a:spLocks noGrp="1" noChangeArrowheads="1"/>
          </p:cNvSpPr>
          <p:nvPr>
            <p:ph type="title"/>
          </p:nvPr>
        </p:nvSpPr>
        <p:spPr/>
        <p:txBody>
          <a:bodyPr/>
          <a:lstStyle/>
          <a:p>
            <a:pPr algn="ctr"/>
            <a:r>
              <a:rPr lang="zh-CN" altLang="en-US"/>
              <a:t>实例</a:t>
            </a:r>
          </a:p>
        </p:txBody>
      </p:sp>
      <p:sp>
        <p:nvSpPr>
          <p:cNvPr id="342028" name="Rectangle 12"/>
          <p:cNvSpPr>
            <a:spLocks noGrp="1" noChangeArrowheads="1"/>
          </p:cNvSpPr>
          <p:nvPr>
            <p:ph type="body" idx="1"/>
          </p:nvPr>
        </p:nvSpPr>
        <p:spPr>
          <a:xfrm>
            <a:off x="539750" y="4005263"/>
            <a:ext cx="7921625" cy="2232025"/>
          </a:xfrm>
        </p:spPr>
        <p:txBody>
          <a:bodyPr/>
          <a:lstStyle/>
          <a:p>
            <a:pPr marL="457200" indent="-457200"/>
            <a:r>
              <a:rPr lang="zh-CN" altLang="en-US" dirty="0"/>
              <a:t>由某条路径扩大出的极大路径不唯一，极大路径不一定是</a:t>
            </a:r>
          </a:p>
          <a:p>
            <a:pPr marL="457200" indent="-457200"/>
            <a:r>
              <a:rPr lang="zh-CN" altLang="en-US" dirty="0"/>
              <a:t>图中最长的路径</a:t>
            </a:r>
          </a:p>
          <a:p>
            <a:pPr marL="457200" indent="-457200"/>
            <a:r>
              <a:rPr lang="zh-CN" altLang="en-US" dirty="0">
                <a:latin typeface="Times New Roman" panose="02020603050405020304" pitchFamily="18" charset="0"/>
              </a:rPr>
              <a:t>上图中，</a:t>
            </a:r>
            <a:r>
              <a:rPr lang="en-US" altLang="zh-CN" dirty="0">
                <a:latin typeface="Times New Roman" panose="02020603050405020304" pitchFamily="18" charset="0"/>
              </a:rPr>
              <a:t>(1)</a:t>
            </a:r>
            <a:r>
              <a:rPr lang="zh-CN" altLang="en-US" dirty="0">
                <a:latin typeface="Times New Roman" panose="02020603050405020304" pitchFamily="18" charset="0"/>
              </a:rPr>
              <a:t>中实线边所示的长为</a:t>
            </a:r>
            <a:r>
              <a:rPr lang="en-US" altLang="zh-CN" dirty="0">
                <a:latin typeface="Times New Roman" panose="02020603050405020304" pitchFamily="18" charset="0"/>
              </a:rPr>
              <a:t>2</a:t>
            </a:r>
            <a:r>
              <a:rPr lang="zh-CN" altLang="en-US" dirty="0">
                <a:latin typeface="Times New Roman" panose="02020603050405020304" pitchFamily="18" charset="0"/>
              </a:rPr>
              <a:t>的初始路径</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a:t>
            </a:r>
            <a:r>
              <a:rPr lang="en-US" altLang="zh-CN" dirty="0">
                <a:latin typeface="Times New Roman" panose="02020603050405020304" pitchFamily="18" charset="0"/>
              </a:rPr>
              <a:t>(2),(3),(4)</a:t>
            </a:r>
          </a:p>
          <a:p>
            <a:pPr marL="457200" indent="-457200"/>
            <a:r>
              <a:rPr lang="zh-CN" altLang="en-US" dirty="0">
                <a:latin typeface="Times New Roman" panose="02020603050405020304" pitchFamily="18" charset="0"/>
              </a:rPr>
              <a:t>中实线边所示的都是它扩展成的极大路径</a:t>
            </a:r>
            <a:r>
              <a:rPr lang="en-US" altLang="zh-CN" dirty="0">
                <a:latin typeface="Times New Roman" panose="02020603050405020304" pitchFamily="18" charset="0"/>
              </a:rPr>
              <a:t>. </a:t>
            </a:r>
          </a:p>
          <a:p>
            <a:pPr marL="457200" indent="-457200"/>
            <a:r>
              <a:rPr lang="zh-CN" altLang="en-US" dirty="0">
                <a:latin typeface="Times New Roman" panose="02020603050405020304" pitchFamily="18" charset="0"/>
              </a:rPr>
              <a:t>还能找到另外的极大路径吗？</a:t>
            </a:r>
          </a:p>
        </p:txBody>
      </p:sp>
      <p:grpSp>
        <p:nvGrpSpPr>
          <p:cNvPr id="342041" name="Group 25"/>
          <p:cNvGrpSpPr>
            <a:grpSpLocks/>
          </p:cNvGrpSpPr>
          <p:nvPr/>
        </p:nvGrpSpPr>
        <p:grpSpPr bwMode="auto">
          <a:xfrm>
            <a:off x="323850" y="1052513"/>
            <a:ext cx="7991475" cy="2836862"/>
            <a:chOff x="204" y="663"/>
            <a:chExt cx="5034" cy="1787"/>
          </a:xfrm>
        </p:grpSpPr>
        <p:grpSp>
          <p:nvGrpSpPr>
            <p:cNvPr id="342038" name="Group 22"/>
            <p:cNvGrpSpPr>
              <a:grpSpLocks/>
            </p:cNvGrpSpPr>
            <p:nvPr/>
          </p:nvGrpSpPr>
          <p:grpSpPr bwMode="auto">
            <a:xfrm>
              <a:off x="204" y="663"/>
              <a:ext cx="5034" cy="884"/>
              <a:chOff x="340" y="663"/>
              <a:chExt cx="5034" cy="884"/>
            </a:xfrm>
          </p:grpSpPr>
          <p:pic>
            <p:nvPicPr>
              <p:cNvPr id="342033" name="Picture 17" descr="14-8"/>
              <p:cNvPicPr>
                <a:picLocks noChangeAspect="1" noChangeArrowheads="1"/>
              </p:cNvPicPr>
              <p:nvPr/>
            </p:nvPicPr>
            <p:blipFill>
              <a:blip r:embed="rId3">
                <a:extLst>
                  <a:ext uri="{28A0092B-C50C-407E-A947-70E740481C1C}">
                    <a14:useLocalDpi xmlns:a14="http://schemas.microsoft.com/office/drawing/2010/main" val="0"/>
                  </a:ext>
                </a:extLst>
              </a:blip>
              <a:srcRect t="-7486" r="48572" b="21143"/>
              <a:stretch>
                <a:fillRect/>
              </a:stretch>
            </p:blipFill>
            <p:spPr bwMode="auto">
              <a:xfrm>
                <a:off x="1020" y="663"/>
                <a:ext cx="4173"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34" name="Text Box 18"/>
              <p:cNvSpPr txBox="1">
                <a:spLocks noChangeArrowheads="1"/>
              </p:cNvSpPr>
              <p:nvPr/>
            </p:nvSpPr>
            <p:spPr bwMode="auto">
              <a:xfrm>
                <a:off x="340" y="981"/>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(1)</a:t>
                </a:r>
              </a:p>
            </p:txBody>
          </p:sp>
          <p:sp>
            <p:nvSpPr>
              <p:cNvPr id="342036" name="Text Box 20"/>
              <p:cNvSpPr txBox="1">
                <a:spLocks noChangeArrowheads="1"/>
              </p:cNvSpPr>
              <p:nvPr/>
            </p:nvSpPr>
            <p:spPr bwMode="auto">
              <a:xfrm>
                <a:off x="4830" y="965"/>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(2)</a:t>
                </a:r>
              </a:p>
            </p:txBody>
          </p:sp>
        </p:grpSp>
        <p:grpSp>
          <p:nvGrpSpPr>
            <p:cNvPr id="342040" name="Group 24"/>
            <p:cNvGrpSpPr>
              <a:grpSpLocks/>
            </p:cNvGrpSpPr>
            <p:nvPr/>
          </p:nvGrpSpPr>
          <p:grpSpPr bwMode="auto">
            <a:xfrm>
              <a:off x="204" y="1525"/>
              <a:ext cx="4989" cy="925"/>
              <a:chOff x="204" y="1525"/>
              <a:chExt cx="4989" cy="925"/>
            </a:xfrm>
          </p:grpSpPr>
          <p:pic>
            <p:nvPicPr>
              <p:cNvPr id="342032" name="Picture 16" descr="14-8"/>
              <p:cNvPicPr>
                <a:picLocks noChangeAspect="1" noChangeArrowheads="1"/>
              </p:cNvPicPr>
              <p:nvPr/>
            </p:nvPicPr>
            <p:blipFill>
              <a:blip r:embed="rId3">
                <a:extLst>
                  <a:ext uri="{28A0092B-C50C-407E-A947-70E740481C1C}">
                    <a14:useLocalDpi xmlns:a14="http://schemas.microsoft.com/office/drawing/2010/main" val="0"/>
                  </a:ext>
                </a:extLst>
              </a:blip>
              <a:srcRect l="49538" t="-7486" b="21143"/>
              <a:stretch>
                <a:fillRect/>
              </a:stretch>
            </p:blipFill>
            <p:spPr bwMode="auto">
              <a:xfrm>
                <a:off x="516" y="1525"/>
                <a:ext cx="4369"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35" name="Text Box 19"/>
              <p:cNvSpPr txBox="1">
                <a:spLocks noChangeArrowheads="1"/>
              </p:cNvSpPr>
              <p:nvPr/>
            </p:nvSpPr>
            <p:spPr bwMode="auto">
              <a:xfrm>
                <a:off x="4708" y="1871"/>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(4)</a:t>
                </a:r>
              </a:p>
            </p:txBody>
          </p:sp>
          <p:sp>
            <p:nvSpPr>
              <p:cNvPr id="342037" name="Text Box 21"/>
              <p:cNvSpPr txBox="1">
                <a:spLocks noChangeArrowheads="1"/>
              </p:cNvSpPr>
              <p:nvPr/>
            </p:nvSpPr>
            <p:spPr bwMode="auto">
              <a:xfrm>
                <a:off x="204" y="1827"/>
                <a:ext cx="5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(3)</a:t>
                </a:r>
              </a:p>
            </p:txBody>
          </p:sp>
        </p:grpSp>
      </p:grpSp>
    </p:spTree>
    <p:extLst>
      <p:ext uri="{BB962C8B-B14F-4D97-AF65-F5344CB8AC3E}">
        <p14:creationId xmlns:p14="http://schemas.microsoft.com/office/powerpoint/2010/main" val="116009816"/>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a:pPr/>
              <a:t>65</a:t>
            </a:fld>
            <a:endParaRPr lang="en-US" altLang="zh-CN"/>
          </a:p>
        </p:txBody>
      </p:sp>
      <p:sp>
        <p:nvSpPr>
          <p:cNvPr id="344071" name="Rectangle 7"/>
          <p:cNvSpPr>
            <a:spLocks noGrp="1" noChangeArrowheads="1"/>
          </p:cNvSpPr>
          <p:nvPr>
            <p:ph type="title"/>
          </p:nvPr>
        </p:nvSpPr>
        <p:spPr/>
        <p:txBody>
          <a:bodyPr/>
          <a:lstStyle/>
          <a:p>
            <a:pPr algn="ctr"/>
            <a:r>
              <a:rPr lang="zh-CN" altLang="en-US"/>
              <a:t>扩大路径法的应用</a:t>
            </a:r>
          </a:p>
        </p:txBody>
      </p:sp>
      <p:sp>
        <p:nvSpPr>
          <p:cNvPr id="344072" name="Rectangle 8"/>
          <p:cNvSpPr>
            <a:spLocks noGrp="1" noChangeArrowheads="1"/>
          </p:cNvSpPr>
          <p:nvPr>
            <p:ph type="body" idx="1"/>
          </p:nvPr>
        </p:nvSpPr>
        <p:spPr>
          <a:xfrm>
            <a:off x="539750" y="1125538"/>
            <a:ext cx="8229600" cy="935037"/>
          </a:xfrm>
        </p:spPr>
        <p:txBody>
          <a:bodyPr/>
          <a:lstStyle/>
          <a:p>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设 </a:t>
            </a:r>
            <a:r>
              <a:rPr lang="en-US" altLang="zh-CN" i="1" dirty="0">
                <a:latin typeface="Times New Roman" panose="02020603050405020304" pitchFamily="18" charset="0"/>
              </a:rPr>
              <a:t>G </a:t>
            </a:r>
            <a:r>
              <a:rPr lang="zh-CN" altLang="en-US" dirty="0">
                <a:latin typeface="Times New Roman" panose="02020603050405020304" pitchFamily="18" charset="0"/>
              </a:rPr>
              <a:t>为 </a:t>
            </a:r>
            <a:r>
              <a:rPr lang="en-US" altLang="zh-CN" i="1" dirty="0">
                <a:latin typeface="Times New Roman" panose="02020603050405020304" pitchFamily="18" charset="0"/>
              </a:rPr>
              <a:t>n </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 </a:t>
            </a:r>
            <a:r>
              <a:rPr lang="zh-CN" altLang="en-US" dirty="0">
                <a:latin typeface="Times New Roman" panose="02020603050405020304" pitchFamily="18" charset="0"/>
              </a:rPr>
              <a:t>阶无向简单图</a:t>
            </a:r>
            <a:r>
              <a:rPr lang="en-US" altLang="zh-CN"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证明</a:t>
            </a:r>
            <a:r>
              <a:rPr lang="en-US" altLang="zh-CN" i="1" dirty="0">
                <a:latin typeface="Times New Roman" panose="02020603050405020304" pitchFamily="18" charset="0"/>
              </a:rPr>
              <a:t>G </a:t>
            </a:r>
            <a:r>
              <a:rPr lang="zh-CN" altLang="en-US" dirty="0">
                <a:latin typeface="Times New Roman" panose="02020603050405020304" pitchFamily="18" charset="0"/>
              </a:rPr>
              <a:t>中存在</a:t>
            </a:r>
          </a:p>
          <a:p>
            <a:r>
              <a:rPr lang="zh-CN" altLang="en-US" dirty="0">
                <a:latin typeface="Times New Roman" panose="02020603050405020304" pitchFamily="18" charset="0"/>
              </a:rPr>
              <a:t>长度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的圈</a:t>
            </a:r>
            <a:r>
              <a:rPr lang="en-US" altLang="zh-CN" dirty="0">
                <a:latin typeface="Times New Roman" panose="02020603050405020304" pitchFamily="18" charset="0"/>
              </a:rPr>
              <a:t>.</a:t>
            </a:r>
          </a:p>
        </p:txBody>
      </p:sp>
      <p:sp>
        <p:nvSpPr>
          <p:cNvPr id="344073" name="Rectangle 9"/>
          <p:cNvSpPr>
            <a:spLocks noChangeArrowheads="1"/>
          </p:cNvSpPr>
          <p:nvPr/>
        </p:nvSpPr>
        <p:spPr bwMode="auto">
          <a:xfrm>
            <a:off x="468313" y="2403475"/>
            <a:ext cx="8229600"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marL="0" indent="0"/>
            <a:r>
              <a:rPr lang="zh-CN" altLang="en-US" dirty="0">
                <a:latin typeface="Times New Roman" panose="02020603050405020304" pitchFamily="18" charset="0"/>
              </a:rPr>
              <a:t>证 设 </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en-US" altLang="zh-CN" i="1" baseline="-25000" dirty="0">
                <a:latin typeface="Times New Roman" panose="02020603050405020304" pitchFamily="18" charset="0"/>
              </a:rPr>
              <a:t>  </a:t>
            </a:r>
            <a:r>
              <a:rPr lang="zh-CN" altLang="en-US" dirty="0">
                <a:latin typeface="Times New Roman" panose="02020603050405020304" pitchFamily="18" charset="0"/>
              </a:rPr>
              <a:t>是由初始路径 </a:t>
            </a:r>
            <a:r>
              <a:rPr lang="zh-CN" altLang="en-US" i="1" dirty="0">
                <a:latin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rPr>
              <a:t>0 </a:t>
            </a:r>
            <a:r>
              <a:rPr lang="zh-CN" altLang="en-US" dirty="0">
                <a:latin typeface="Times New Roman" panose="02020603050405020304" pitchFamily="18" charset="0"/>
              </a:rPr>
              <a:t>用扩大路径法的得到的极</a:t>
            </a:r>
          </a:p>
          <a:p>
            <a:pPr marL="0" indent="0"/>
            <a:r>
              <a:rPr lang="zh-CN" altLang="en-US" dirty="0">
                <a:latin typeface="Times New Roman" panose="02020603050405020304" pitchFamily="18" charset="0"/>
              </a:rPr>
              <a:t>大路径</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zh-CN" altLang="en-US" i="1" dirty="0">
                <a:latin typeface="Times New Roman" panose="02020603050405020304" pitchFamily="18" charset="0"/>
              </a:rPr>
              <a:t> </a:t>
            </a:r>
            <a:r>
              <a:rPr lang="en-US" altLang="zh-CN" i="1" dirty="0">
                <a:latin typeface="Times New Roman" panose="02020603050405020304" pitchFamily="18" charset="0"/>
              </a:rPr>
              <a:t>l </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 </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不与</a:t>
            </a:r>
            <a:r>
              <a:rPr lang="zh-CN" altLang="en-US" i="1" dirty="0">
                <a:latin typeface="Times New Roman" panose="02020603050405020304" pitchFamily="18" charset="0"/>
              </a:rPr>
              <a:t> </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外顶点相邻</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又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zh-CN" altLang="en-US" dirty="0">
                <a:latin typeface="Times New Roman" panose="02020603050405020304" pitchFamily="18" charset="0"/>
              </a:rPr>
              <a:t>因而在 </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上除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外</a:t>
            </a:r>
            <a:r>
              <a:rPr lang="en-US" altLang="zh-CN" dirty="0">
                <a:latin typeface="Times New Roman" panose="02020603050405020304" pitchFamily="18" charset="0"/>
              </a:rPr>
              <a:t>, </a:t>
            </a:r>
            <a:r>
              <a:rPr lang="zh-CN" altLang="en-US" dirty="0">
                <a:latin typeface="Times New Roman" panose="02020603050405020304" pitchFamily="18" charset="0"/>
              </a:rPr>
              <a:t>至少还存在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个顶点与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相邻</a:t>
            </a:r>
            <a:r>
              <a:rPr lang="en-US" altLang="zh-CN" dirty="0">
                <a:latin typeface="Times New Roman" panose="02020603050405020304" pitchFamily="18" charset="0"/>
              </a:rPr>
              <a:t>. </a:t>
            </a:r>
            <a:r>
              <a:rPr lang="zh-CN" altLang="en-US" dirty="0">
                <a:latin typeface="Times New Roman" panose="02020603050405020304" pitchFamily="18" charset="0"/>
              </a:rPr>
              <a:t>设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x</a:t>
            </a:r>
            <a:r>
              <a:rPr lang="en-US" altLang="zh-CN" i="1" baseline="-25000" dirty="0">
                <a:latin typeface="Times New Roman" panose="02020603050405020304" pitchFamily="18" charset="0"/>
              </a:rPr>
              <a:t> </a:t>
            </a:r>
            <a:r>
              <a:rPr lang="zh-CN" altLang="en-US" dirty="0">
                <a:latin typeface="Times New Roman" panose="02020603050405020304" pitchFamily="18" charset="0"/>
              </a:rPr>
              <a:t>是离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最远的顶点</a:t>
            </a:r>
            <a:r>
              <a:rPr lang="en-US" altLang="zh-CN" dirty="0">
                <a:latin typeface="Times New Roman" panose="02020603050405020304" pitchFamily="18" charset="0"/>
              </a:rPr>
              <a:t>, </a:t>
            </a:r>
            <a:r>
              <a:rPr lang="zh-CN" altLang="en-US" dirty="0">
                <a:latin typeface="Times New Roman" panose="02020603050405020304" pitchFamily="18" charset="0"/>
              </a:rPr>
              <a:t>于是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x</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为 </a:t>
            </a:r>
            <a:r>
              <a:rPr lang="en-US" altLang="zh-CN" i="1" dirty="0">
                <a:latin typeface="Times New Roman" panose="02020603050405020304" pitchFamily="18" charset="0"/>
              </a:rPr>
              <a:t>G </a:t>
            </a:r>
            <a:r>
              <a:rPr lang="zh-CN" altLang="en-US" dirty="0">
                <a:latin typeface="Times New Roman" panose="02020603050405020304" pitchFamily="18" charset="0"/>
              </a:rPr>
              <a:t>中长度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的圈</a:t>
            </a:r>
            <a:r>
              <a:rPr lang="en-US" altLang="zh-CN" dirty="0">
                <a:latin typeface="Times New Roman" panose="02020603050405020304" pitchFamily="18" charset="0"/>
              </a:rPr>
              <a:t>. </a:t>
            </a:r>
          </a:p>
        </p:txBody>
      </p:sp>
      <p:sp>
        <p:nvSpPr>
          <p:cNvPr id="108" name="文本框 107">
            <a:extLst>
              <a:ext uri="{FF2B5EF4-FFF2-40B4-BE49-F238E27FC236}">
                <a16:creationId xmlns:a16="http://schemas.microsoft.com/office/drawing/2014/main" id="{51D5F914-DF96-4D13-9083-7D4AB6F5E414}"/>
              </a:ext>
            </a:extLst>
          </p:cNvPr>
          <p:cNvSpPr txBox="1"/>
          <p:nvPr/>
        </p:nvSpPr>
        <p:spPr>
          <a:xfrm>
            <a:off x="1265362" y="3227457"/>
            <a:ext cx="6354638"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若</a:t>
            </a:r>
            <a:r>
              <a:rPr lang="en-US" altLang="zh-CN" sz="2000" i="1"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与路径上</a:t>
            </a:r>
            <a:r>
              <a:rPr lang="el-GR" altLang="zh-CN" sz="2000" dirty="0">
                <a:solidFill>
                  <a:srgbClr val="FF9900"/>
                </a:solidFill>
                <a:latin typeface="Times New Roman" panose="02020603050405020304" pitchFamily="18" charset="0"/>
              </a:rPr>
              <a:t>δ</a:t>
            </a:r>
            <a:r>
              <a:rPr lang="zh-CN" altLang="en-US" sz="2000" dirty="0">
                <a:solidFill>
                  <a:srgbClr val="FF9900"/>
                </a:solidFill>
                <a:latin typeface="Times New Roman" panose="02020603050405020304" pitchFamily="18" charset="0"/>
              </a:rPr>
              <a:t>个节点中的某个不相邻，则必然还与路径外的节点相邻（否则违反最小度），可继续扩大路径</a:t>
            </a:r>
            <a:endParaRPr lang="en-US" altLang="zh-CN" sz="2000" dirty="0">
              <a:solidFill>
                <a:srgbClr val="FF9900"/>
              </a:solidFill>
              <a:latin typeface="Times New Roman" panose="02020603050405020304" pitchFamily="18" charset="0"/>
            </a:endParaRPr>
          </a:p>
        </p:txBody>
      </p:sp>
      <p:sp>
        <p:nvSpPr>
          <p:cNvPr id="8" name="文本框 7">
            <a:extLst>
              <a:ext uri="{FF2B5EF4-FFF2-40B4-BE49-F238E27FC236}">
                <a16:creationId xmlns:a16="http://schemas.microsoft.com/office/drawing/2014/main" id="{ED620101-D6C6-49B9-BD63-05165E82DFAC}"/>
              </a:ext>
            </a:extLst>
          </p:cNvPr>
          <p:cNvSpPr txBox="1"/>
          <p:nvPr/>
        </p:nvSpPr>
        <p:spPr>
          <a:xfrm>
            <a:off x="9144000" y="0"/>
            <a:ext cx="1905000" cy="1323439"/>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（结合度数）</a:t>
            </a:r>
            <a:endParaRPr lang="en-US" altLang="zh-CN" sz="2000" dirty="0">
              <a:solidFill>
                <a:srgbClr val="FF9900"/>
              </a:solidFill>
            </a:endParaRPr>
          </a:p>
          <a:p>
            <a:r>
              <a:rPr lang="zh-CN" altLang="en-US" sz="2000" dirty="0">
                <a:solidFill>
                  <a:srgbClr val="FF9900"/>
                </a:solidFill>
              </a:rPr>
              <a:t>特殊子图的存在性证明</a:t>
            </a:r>
            <a:endParaRPr lang="en-US" altLang="zh-CN" sz="2000" dirty="0">
              <a:solidFill>
                <a:srgbClr val="FF9900"/>
              </a:solidFill>
            </a:endParaRPr>
          </a:p>
        </p:txBody>
      </p:sp>
    </p:spTree>
    <p:extLst>
      <p:ext uri="{BB962C8B-B14F-4D97-AF65-F5344CB8AC3E}">
        <p14:creationId xmlns:p14="http://schemas.microsoft.com/office/powerpoint/2010/main" val="71396995"/>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66</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一个摆渡人要把一只狼、一只羊和一捆菜运过河去</a:t>
            </a:r>
            <a:r>
              <a:rPr lang="en-US" altLang="zh-CN" dirty="0">
                <a:latin typeface="Times New Roman" panose="02020603050405020304" pitchFamily="18" charset="0"/>
              </a:rPr>
              <a:t>. </a:t>
            </a:r>
            <a:r>
              <a:rPr lang="zh-CN" altLang="en-US" dirty="0">
                <a:latin typeface="Times New Roman" panose="02020603050405020304" pitchFamily="18" charset="0"/>
              </a:rPr>
              <a:t>由于船很小</a:t>
            </a:r>
            <a:r>
              <a:rPr lang="en-US" altLang="zh-CN" dirty="0">
                <a:latin typeface="Times New Roman" panose="02020603050405020304" pitchFamily="18" charset="0"/>
              </a:rPr>
              <a:t>, </a:t>
            </a:r>
            <a:r>
              <a:rPr lang="zh-CN" altLang="en-US" dirty="0">
                <a:latin typeface="Times New Roman" panose="02020603050405020304" pitchFamily="18" charset="0"/>
              </a:rPr>
              <a:t>每次摆渡人至多只能带一样东西</a:t>
            </a:r>
            <a:r>
              <a:rPr lang="en-US" altLang="zh-CN" dirty="0">
                <a:latin typeface="Times New Roman" panose="02020603050405020304" pitchFamily="18" charset="0"/>
              </a:rPr>
              <a:t>. </a:t>
            </a:r>
            <a:r>
              <a:rPr lang="zh-CN" altLang="en-US" dirty="0">
                <a:latin typeface="Times New Roman" panose="02020603050405020304" pitchFamily="18" charset="0"/>
              </a:rPr>
              <a:t>但如果人不在旁时</a:t>
            </a:r>
            <a:r>
              <a:rPr lang="en-US" altLang="zh-CN" dirty="0">
                <a:latin typeface="Times New Roman" panose="02020603050405020304" pitchFamily="18" charset="0"/>
              </a:rPr>
              <a:t>, </a:t>
            </a:r>
            <a:r>
              <a:rPr lang="zh-CN" altLang="en-US" dirty="0">
                <a:latin typeface="Times New Roman" panose="02020603050405020304" pitchFamily="18" charset="0"/>
              </a:rPr>
              <a:t>狼就要吃羊</a:t>
            </a:r>
            <a:r>
              <a:rPr lang="en-US" altLang="zh-CN" dirty="0">
                <a:latin typeface="Times New Roman" panose="02020603050405020304" pitchFamily="18" charset="0"/>
              </a:rPr>
              <a:t>, </a:t>
            </a:r>
            <a:r>
              <a:rPr lang="zh-CN" altLang="en-US" dirty="0">
                <a:latin typeface="Times New Roman" panose="02020603050405020304" pitchFamily="18" charset="0"/>
              </a:rPr>
              <a:t>羊就要吃菜</a:t>
            </a:r>
            <a:r>
              <a:rPr lang="en-US" altLang="zh-CN" dirty="0">
                <a:latin typeface="Times New Roman" panose="02020603050405020304" pitchFamily="18" charset="0"/>
              </a:rPr>
              <a:t>. </a:t>
            </a:r>
            <a:r>
              <a:rPr lang="zh-CN" altLang="en-US" dirty="0">
                <a:latin typeface="Times New Roman" panose="02020603050405020304" pitchFamily="18" charset="0"/>
              </a:rPr>
              <a:t>问人怎样才能将它们运过河去？</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构造无向图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对象能否共存</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人的状态必须变化</a:t>
            </a:r>
            <a:r>
              <a:rPr lang="en-US" altLang="zh-CN" dirty="0">
                <a:latin typeface="Times New Roman" panose="02020603050405020304" pitchFamily="18" charset="0"/>
              </a:rPr>
              <a:t>, </a:t>
            </a:r>
            <a:r>
              <a:rPr lang="zh-CN" altLang="en-US" dirty="0">
                <a:latin typeface="Times New Roman" panose="02020603050405020304" pitchFamily="18" charset="0"/>
              </a:rPr>
              <a:t>运量限制</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8" name="文本框 7">
            <a:extLst>
              <a:ext uri="{FF2B5EF4-FFF2-40B4-BE49-F238E27FC236}">
                <a16:creationId xmlns:a16="http://schemas.microsoft.com/office/drawing/2014/main" id="{802C2E84-F274-4B98-B2DE-7A2399FDBDAC}"/>
              </a:ext>
            </a:extLst>
          </p:cNvPr>
          <p:cNvSpPr txBox="1"/>
          <p:nvPr/>
        </p:nvSpPr>
        <p:spPr>
          <a:xfrm>
            <a:off x="1043608" y="2825677"/>
            <a:ext cx="165045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为什么无向？</a:t>
            </a:r>
            <a:endParaRPr lang="en-US" altLang="zh-CN" sz="2000" dirty="0">
              <a:solidFill>
                <a:srgbClr val="FF9900"/>
              </a:solidFill>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1972227" y="603065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a:t>
            </a:r>
          </a:p>
        </p:txBody>
      </p:sp>
      <p:sp>
        <p:nvSpPr>
          <p:cNvPr id="12" name="椭圆 11">
            <a:extLst>
              <a:ext uri="{FF2B5EF4-FFF2-40B4-BE49-F238E27FC236}">
                <a16:creationId xmlns:a16="http://schemas.microsoft.com/office/drawing/2014/main" id="{E3BE0FD4-1D04-473E-AA16-38CC93818DAC}"/>
              </a:ext>
            </a:extLst>
          </p:cNvPr>
          <p:cNvSpPr/>
          <p:nvPr/>
        </p:nvSpPr>
        <p:spPr>
          <a:xfrm>
            <a:off x="1126361" y="60277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人狼羊菜</a:t>
            </a:r>
          </a:p>
        </p:txBody>
      </p:sp>
      <p:sp>
        <p:nvSpPr>
          <p:cNvPr id="13" name="椭圆 12">
            <a:extLst>
              <a:ext uri="{FF2B5EF4-FFF2-40B4-BE49-F238E27FC236}">
                <a16:creationId xmlns:a16="http://schemas.microsoft.com/office/drawing/2014/main" id="{5145E453-A159-44CE-A504-D2EAB206D011}"/>
              </a:ext>
            </a:extLst>
          </p:cNvPr>
          <p:cNvSpPr/>
          <p:nvPr/>
        </p:nvSpPr>
        <p:spPr>
          <a:xfrm>
            <a:off x="3731260" y="602186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a:t>
            </a:r>
          </a:p>
        </p:txBody>
      </p:sp>
      <p:sp>
        <p:nvSpPr>
          <p:cNvPr id="15" name="椭圆 14">
            <a:extLst>
              <a:ext uri="{FF2B5EF4-FFF2-40B4-BE49-F238E27FC236}">
                <a16:creationId xmlns:a16="http://schemas.microsoft.com/office/drawing/2014/main" id="{5F9B4363-B323-438F-B5E3-98AD8A667A71}"/>
              </a:ext>
            </a:extLst>
          </p:cNvPr>
          <p:cNvSpPr/>
          <p:nvPr/>
        </p:nvSpPr>
        <p:spPr>
          <a:xfrm>
            <a:off x="2852807" y="603065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人狼菜</a:t>
            </a:r>
          </a:p>
        </p:txBody>
      </p:sp>
      <p:sp>
        <p:nvSpPr>
          <p:cNvPr id="16" name="椭圆 15">
            <a:extLst>
              <a:ext uri="{FF2B5EF4-FFF2-40B4-BE49-F238E27FC236}">
                <a16:creationId xmlns:a16="http://schemas.microsoft.com/office/drawing/2014/main" id="{12B83E66-E9F6-4373-97E4-79F36890F75C}"/>
              </a:ext>
            </a:extLst>
          </p:cNvPr>
          <p:cNvSpPr/>
          <p:nvPr/>
        </p:nvSpPr>
        <p:spPr>
          <a:xfrm>
            <a:off x="4573050" y="601460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人羊菜</a:t>
            </a:r>
          </a:p>
        </p:txBody>
      </p:sp>
      <p:sp>
        <p:nvSpPr>
          <p:cNvPr id="18" name="文本框 17">
            <a:extLst>
              <a:ext uri="{FF2B5EF4-FFF2-40B4-BE49-F238E27FC236}">
                <a16:creationId xmlns:a16="http://schemas.microsoft.com/office/drawing/2014/main" id="{71C3FA7F-2595-4875-9A5C-239A3EA31757}"/>
              </a:ext>
            </a:extLst>
          </p:cNvPr>
          <p:cNvSpPr txBox="1"/>
          <p:nvPr/>
        </p:nvSpPr>
        <p:spPr>
          <a:xfrm>
            <a:off x="3707904" y="2802173"/>
            <a:ext cx="423791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&lt;</a:t>
            </a:r>
            <a:r>
              <a:rPr lang="zh-CN" altLang="en-US" sz="2000" dirty="0">
                <a:solidFill>
                  <a:srgbClr val="FF9900"/>
                </a:solidFill>
                <a:latin typeface="Times New Roman" panose="02020603050405020304" pitchFamily="18" charset="0"/>
              </a:rPr>
              <a:t>有人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有狼</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有羊</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有菜</a:t>
            </a:r>
            <a:r>
              <a:rPr lang="en-US" altLang="zh-CN" sz="2000" dirty="0">
                <a:solidFill>
                  <a:srgbClr val="FF9900"/>
                </a:solidFill>
                <a:latin typeface="Times New Roman" panose="02020603050405020304" pitchFamily="18" charset="0"/>
              </a:rPr>
              <a:t>?&gt;</a:t>
            </a:r>
          </a:p>
        </p:txBody>
      </p:sp>
      <p:sp>
        <p:nvSpPr>
          <p:cNvPr id="20" name="椭圆 19">
            <a:extLst>
              <a:ext uri="{FF2B5EF4-FFF2-40B4-BE49-F238E27FC236}">
                <a16:creationId xmlns:a16="http://schemas.microsoft.com/office/drawing/2014/main" id="{975C49A7-56C9-4955-AC39-E04340844B79}"/>
              </a:ext>
            </a:extLst>
          </p:cNvPr>
          <p:cNvSpPr/>
          <p:nvPr/>
        </p:nvSpPr>
        <p:spPr>
          <a:xfrm>
            <a:off x="6261402" y="603790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人菜</a:t>
            </a:r>
          </a:p>
        </p:txBody>
      </p:sp>
      <p:sp>
        <p:nvSpPr>
          <p:cNvPr id="23" name="椭圆 22">
            <a:extLst>
              <a:ext uri="{FF2B5EF4-FFF2-40B4-BE49-F238E27FC236}">
                <a16:creationId xmlns:a16="http://schemas.microsoft.com/office/drawing/2014/main" id="{EA45E93C-3E74-4689-A72D-405CC285A484}"/>
              </a:ext>
            </a:extLst>
          </p:cNvPr>
          <p:cNvSpPr/>
          <p:nvPr/>
        </p:nvSpPr>
        <p:spPr>
          <a:xfrm>
            <a:off x="5415536" y="60350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a:t>
            </a:r>
          </a:p>
        </p:txBody>
      </p:sp>
      <p:sp>
        <p:nvSpPr>
          <p:cNvPr id="26" name="椭圆 25">
            <a:extLst>
              <a:ext uri="{FF2B5EF4-FFF2-40B4-BE49-F238E27FC236}">
                <a16:creationId xmlns:a16="http://schemas.microsoft.com/office/drawing/2014/main" id="{CDB4B571-F123-4E7A-90FB-B594948189AD}"/>
              </a:ext>
            </a:extLst>
          </p:cNvPr>
          <p:cNvSpPr/>
          <p:nvPr/>
        </p:nvSpPr>
        <p:spPr>
          <a:xfrm>
            <a:off x="7141982" y="603790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a:t>
            </a:r>
          </a:p>
        </p:txBody>
      </p:sp>
      <p:sp>
        <p:nvSpPr>
          <p:cNvPr id="30" name="椭圆 29">
            <a:extLst>
              <a:ext uri="{FF2B5EF4-FFF2-40B4-BE49-F238E27FC236}">
                <a16:creationId xmlns:a16="http://schemas.microsoft.com/office/drawing/2014/main" id="{C69544A1-8268-4291-BBC5-7C9C2DACD7DE}"/>
              </a:ext>
            </a:extLst>
          </p:cNvPr>
          <p:cNvSpPr/>
          <p:nvPr/>
        </p:nvSpPr>
        <p:spPr>
          <a:xfrm>
            <a:off x="1126361" y="428980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zh-CN" sz="1200" dirty="0">
              <a:solidFill>
                <a:schemeClr val="tx1"/>
              </a:solidFill>
            </a:endParaRPr>
          </a:p>
        </p:txBody>
      </p:sp>
      <p:sp>
        <p:nvSpPr>
          <p:cNvPr id="33" name="椭圆 32">
            <a:extLst>
              <a:ext uri="{FF2B5EF4-FFF2-40B4-BE49-F238E27FC236}">
                <a16:creationId xmlns:a16="http://schemas.microsoft.com/office/drawing/2014/main" id="{F79760DC-99BE-416A-A4FE-9306AB548C15}"/>
              </a:ext>
            </a:extLst>
          </p:cNvPr>
          <p:cNvSpPr/>
          <p:nvPr/>
        </p:nvSpPr>
        <p:spPr>
          <a:xfrm>
            <a:off x="1971255"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菜</a:t>
            </a:r>
          </a:p>
        </p:txBody>
      </p:sp>
      <p:sp>
        <p:nvSpPr>
          <p:cNvPr id="36" name="椭圆 35">
            <a:extLst>
              <a:ext uri="{FF2B5EF4-FFF2-40B4-BE49-F238E27FC236}">
                <a16:creationId xmlns:a16="http://schemas.microsoft.com/office/drawing/2014/main" id="{DFCB9F17-949B-4878-9100-5895468BFB8B}"/>
              </a:ext>
            </a:extLst>
          </p:cNvPr>
          <p:cNvSpPr/>
          <p:nvPr/>
        </p:nvSpPr>
        <p:spPr>
          <a:xfrm>
            <a:off x="2852807"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a:t>
            </a:r>
          </a:p>
        </p:txBody>
      </p:sp>
      <p:sp>
        <p:nvSpPr>
          <p:cNvPr id="39" name="椭圆 38">
            <a:extLst>
              <a:ext uri="{FF2B5EF4-FFF2-40B4-BE49-F238E27FC236}">
                <a16:creationId xmlns:a16="http://schemas.microsoft.com/office/drawing/2014/main" id="{B5C6AC42-852A-4C01-8843-85B2CA2FD3D4}"/>
              </a:ext>
            </a:extLst>
          </p:cNvPr>
          <p:cNvSpPr/>
          <p:nvPr/>
        </p:nvSpPr>
        <p:spPr>
          <a:xfrm>
            <a:off x="3731260"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羊菜</a:t>
            </a:r>
          </a:p>
        </p:txBody>
      </p:sp>
      <p:sp>
        <p:nvSpPr>
          <p:cNvPr id="41" name="椭圆 40">
            <a:extLst>
              <a:ext uri="{FF2B5EF4-FFF2-40B4-BE49-F238E27FC236}">
                <a16:creationId xmlns:a16="http://schemas.microsoft.com/office/drawing/2014/main" id="{9B6336AF-B4F9-4672-AE19-12EE45FE2CB7}"/>
              </a:ext>
            </a:extLst>
          </p:cNvPr>
          <p:cNvSpPr/>
          <p:nvPr/>
        </p:nvSpPr>
        <p:spPr>
          <a:xfrm>
            <a:off x="4573050"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a:t>
            </a:r>
          </a:p>
        </p:txBody>
      </p:sp>
      <p:sp>
        <p:nvSpPr>
          <p:cNvPr id="43" name="椭圆 42">
            <a:extLst>
              <a:ext uri="{FF2B5EF4-FFF2-40B4-BE49-F238E27FC236}">
                <a16:creationId xmlns:a16="http://schemas.microsoft.com/office/drawing/2014/main" id="{ADD300EB-1DB1-4331-90E7-F0BCD21983AC}"/>
              </a:ext>
            </a:extLst>
          </p:cNvPr>
          <p:cNvSpPr/>
          <p:nvPr/>
        </p:nvSpPr>
        <p:spPr>
          <a:xfrm>
            <a:off x="5414840" y="42815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狼菜</a:t>
            </a:r>
          </a:p>
        </p:txBody>
      </p:sp>
      <p:sp>
        <p:nvSpPr>
          <p:cNvPr id="46" name="椭圆 45">
            <a:extLst>
              <a:ext uri="{FF2B5EF4-FFF2-40B4-BE49-F238E27FC236}">
                <a16:creationId xmlns:a16="http://schemas.microsoft.com/office/drawing/2014/main" id="{3BADE5E6-6D56-4E80-B051-B3A5F576ED8B}"/>
              </a:ext>
            </a:extLst>
          </p:cNvPr>
          <p:cNvSpPr/>
          <p:nvPr/>
        </p:nvSpPr>
        <p:spPr>
          <a:xfrm>
            <a:off x="6256630"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狼羊</a:t>
            </a:r>
          </a:p>
        </p:txBody>
      </p:sp>
      <p:sp>
        <p:nvSpPr>
          <p:cNvPr id="49" name="椭圆 48">
            <a:extLst>
              <a:ext uri="{FF2B5EF4-FFF2-40B4-BE49-F238E27FC236}">
                <a16:creationId xmlns:a16="http://schemas.microsoft.com/office/drawing/2014/main" id="{4E212755-59BA-4AF3-9103-A0A5C0FDED4B}"/>
              </a:ext>
            </a:extLst>
          </p:cNvPr>
          <p:cNvSpPr/>
          <p:nvPr/>
        </p:nvSpPr>
        <p:spPr>
          <a:xfrm>
            <a:off x="7141982"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狼羊菜</a:t>
            </a:r>
          </a:p>
        </p:txBody>
      </p:sp>
      <p:cxnSp>
        <p:nvCxnSpPr>
          <p:cNvPr id="45" name="直接箭头连接符 44">
            <a:extLst>
              <a:ext uri="{FF2B5EF4-FFF2-40B4-BE49-F238E27FC236}">
                <a16:creationId xmlns:a16="http://schemas.microsoft.com/office/drawing/2014/main" id="{4DBD2D07-1AD5-4018-8814-26EB9FCCDEE3}"/>
              </a:ext>
            </a:extLst>
          </p:cNvPr>
          <p:cNvCxnSpPr>
            <a:cxnSpLocks/>
            <a:stCxn id="12" idx="0"/>
            <a:endCxn id="43" idx="4"/>
          </p:cNvCxnSpPr>
          <p:nvPr/>
        </p:nvCxnSpPr>
        <p:spPr>
          <a:xfrm flipV="1">
            <a:off x="1425546" y="4879911"/>
            <a:ext cx="4288479" cy="11478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50ABE89-7916-425A-BC2F-C74D35CCEC48}"/>
              </a:ext>
            </a:extLst>
          </p:cNvPr>
          <p:cNvCxnSpPr>
            <a:cxnSpLocks/>
            <a:stCxn id="43" idx="4"/>
            <a:endCxn id="15" idx="0"/>
          </p:cNvCxnSpPr>
          <p:nvPr/>
        </p:nvCxnSpPr>
        <p:spPr>
          <a:xfrm flipH="1">
            <a:off x="3151992" y="4879911"/>
            <a:ext cx="2562033" cy="115074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39B0EB8-E155-4364-B31F-A6860EE69DA3}"/>
              </a:ext>
            </a:extLst>
          </p:cNvPr>
          <p:cNvSpPr txBox="1"/>
          <p:nvPr/>
        </p:nvSpPr>
        <p:spPr>
          <a:xfrm>
            <a:off x="3707904" y="2420888"/>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注意其补集也要能共存（对岸的状态）</a:t>
            </a:r>
            <a:endParaRPr lang="en-US" altLang="zh-CN" sz="2000" dirty="0">
              <a:solidFill>
                <a:srgbClr val="FF9900"/>
              </a:solidFill>
              <a:latin typeface="Times New Roman" panose="02020603050405020304" pitchFamily="18" charset="0"/>
            </a:endParaRPr>
          </a:p>
        </p:txBody>
      </p:sp>
      <p:cxnSp>
        <p:nvCxnSpPr>
          <p:cNvPr id="56" name="直接箭头连接符 55">
            <a:extLst>
              <a:ext uri="{FF2B5EF4-FFF2-40B4-BE49-F238E27FC236}">
                <a16:creationId xmlns:a16="http://schemas.microsoft.com/office/drawing/2014/main" id="{F080653D-A431-41D3-9864-42B8EDB2FFB6}"/>
              </a:ext>
            </a:extLst>
          </p:cNvPr>
          <p:cNvCxnSpPr>
            <a:cxnSpLocks/>
            <a:stCxn id="15" idx="0"/>
            <a:endCxn id="33" idx="4"/>
          </p:cNvCxnSpPr>
          <p:nvPr/>
        </p:nvCxnSpPr>
        <p:spPr>
          <a:xfrm flipH="1" flipV="1">
            <a:off x="2270440" y="4883947"/>
            <a:ext cx="881552"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D483ECB-69A5-44FF-89BE-B071298EB4E2}"/>
              </a:ext>
            </a:extLst>
          </p:cNvPr>
          <p:cNvCxnSpPr>
            <a:cxnSpLocks/>
            <a:stCxn id="15" idx="0"/>
            <a:endCxn id="41" idx="4"/>
          </p:cNvCxnSpPr>
          <p:nvPr/>
        </p:nvCxnSpPr>
        <p:spPr>
          <a:xfrm flipV="1">
            <a:off x="3151992" y="4883947"/>
            <a:ext cx="1720243"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8E8DE96-0C0F-4E59-BC3B-17AE182AC39F}"/>
              </a:ext>
            </a:extLst>
          </p:cNvPr>
          <p:cNvCxnSpPr>
            <a:cxnSpLocks/>
            <a:stCxn id="41" idx="4"/>
            <a:endCxn id="9" idx="0"/>
          </p:cNvCxnSpPr>
          <p:nvPr/>
        </p:nvCxnSpPr>
        <p:spPr>
          <a:xfrm flipH="1">
            <a:off x="2271412" y="4883947"/>
            <a:ext cx="2600823"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7B05B482-F58A-4506-9D38-55DC97810BE6}"/>
              </a:ext>
            </a:extLst>
          </p:cNvPr>
          <p:cNvCxnSpPr>
            <a:cxnSpLocks/>
            <a:stCxn id="36" idx="4"/>
            <a:endCxn id="9" idx="0"/>
          </p:cNvCxnSpPr>
          <p:nvPr/>
        </p:nvCxnSpPr>
        <p:spPr>
          <a:xfrm flipH="1">
            <a:off x="2271412" y="4883947"/>
            <a:ext cx="880580"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8B0FC51-764B-4AC5-9BA2-4006F07A4225}"/>
              </a:ext>
            </a:extLst>
          </p:cNvPr>
          <p:cNvCxnSpPr>
            <a:cxnSpLocks/>
            <a:stCxn id="36" idx="4"/>
            <a:endCxn id="23" idx="0"/>
          </p:cNvCxnSpPr>
          <p:nvPr/>
        </p:nvCxnSpPr>
        <p:spPr>
          <a:xfrm>
            <a:off x="3151992" y="4883947"/>
            <a:ext cx="2562729" cy="1151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3497094-B447-45C7-B18F-11B3AD4F947B}"/>
              </a:ext>
            </a:extLst>
          </p:cNvPr>
          <p:cNvCxnSpPr>
            <a:cxnSpLocks/>
            <a:stCxn id="30" idx="4"/>
            <a:endCxn id="23" idx="0"/>
          </p:cNvCxnSpPr>
          <p:nvPr/>
        </p:nvCxnSpPr>
        <p:spPr>
          <a:xfrm>
            <a:off x="1425546" y="4888171"/>
            <a:ext cx="4289175" cy="114688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C61E1C1-A59C-42D8-8C14-43CC58F894C2}"/>
              </a:ext>
            </a:extLst>
          </p:cNvPr>
          <p:cNvCxnSpPr>
            <a:cxnSpLocks/>
            <a:stCxn id="16" idx="0"/>
            <a:endCxn id="33" idx="4"/>
          </p:cNvCxnSpPr>
          <p:nvPr/>
        </p:nvCxnSpPr>
        <p:spPr>
          <a:xfrm flipH="1" flipV="1">
            <a:off x="2270440" y="4883947"/>
            <a:ext cx="2601795" cy="11306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D122E383-FDDF-45EF-A84C-096FE6F2468C}"/>
              </a:ext>
            </a:extLst>
          </p:cNvPr>
          <p:cNvCxnSpPr>
            <a:cxnSpLocks/>
            <a:stCxn id="36" idx="4"/>
            <a:endCxn id="16" idx="0"/>
          </p:cNvCxnSpPr>
          <p:nvPr/>
        </p:nvCxnSpPr>
        <p:spPr>
          <a:xfrm>
            <a:off x="3151992" y="4883947"/>
            <a:ext cx="1720243" cy="11306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4088" name="禁止符 344087">
            <a:extLst>
              <a:ext uri="{FF2B5EF4-FFF2-40B4-BE49-F238E27FC236}">
                <a16:creationId xmlns:a16="http://schemas.microsoft.com/office/drawing/2014/main" id="{7BCFC8EC-E5B6-49DC-9CC7-0ECC8C2DF10F}"/>
              </a:ext>
            </a:extLst>
          </p:cNvPr>
          <p:cNvSpPr/>
          <p:nvPr/>
        </p:nvSpPr>
        <p:spPr>
          <a:xfrm>
            <a:off x="7268161" y="407929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禁止符 100">
            <a:extLst>
              <a:ext uri="{FF2B5EF4-FFF2-40B4-BE49-F238E27FC236}">
                <a16:creationId xmlns:a16="http://schemas.microsoft.com/office/drawing/2014/main" id="{281E12E7-589E-40F8-AABA-49215FF27578}"/>
              </a:ext>
            </a:extLst>
          </p:cNvPr>
          <p:cNvSpPr/>
          <p:nvPr/>
        </p:nvSpPr>
        <p:spPr>
          <a:xfrm>
            <a:off x="3864338" y="4077072"/>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禁止符 101">
            <a:extLst>
              <a:ext uri="{FF2B5EF4-FFF2-40B4-BE49-F238E27FC236}">
                <a16:creationId xmlns:a16="http://schemas.microsoft.com/office/drawing/2014/main" id="{44C4E8B3-DD09-4E44-8F74-A64FADD7E61F}"/>
              </a:ext>
            </a:extLst>
          </p:cNvPr>
          <p:cNvSpPr/>
          <p:nvPr/>
        </p:nvSpPr>
        <p:spPr>
          <a:xfrm>
            <a:off x="6383903" y="407929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禁止符 102">
            <a:extLst>
              <a:ext uri="{FF2B5EF4-FFF2-40B4-BE49-F238E27FC236}">
                <a16:creationId xmlns:a16="http://schemas.microsoft.com/office/drawing/2014/main" id="{FC8823B9-D24B-4C9E-B451-1401796D0DB6}"/>
              </a:ext>
            </a:extLst>
          </p:cNvPr>
          <p:cNvSpPr/>
          <p:nvPr/>
        </p:nvSpPr>
        <p:spPr>
          <a:xfrm>
            <a:off x="3856743"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禁止符 103">
            <a:extLst>
              <a:ext uri="{FF2B5EF4-FFF2-40B4-BE49-F238E27FC236}">
                <a16:creationId xmlns:a16="http://schemas.microsoft.com/office/drawing/2014/main" id="{6E070939-CBE5-420B-8E9A-D05E511043B8}"/>
              </a:ext>
            </a:extLst>
          </p:cNvPr>
          <p:cNvSpPr/>
          <p:nvPr/>
        </p:nvSpPr>
        <p:spPr>
          <a:xfrm>
            <a:off x="6389141"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禁止符 104">
            <a:extLst>
              <a:ext uri="{FF2B5EF4-FFF2-40B4-BE49-F238E27FC236}">
                <a16:creationId xmlns:a16="http://schemas.microsoft.com/office/drawing/2014/main" id="{7771E4BB-CDDF-4CBA-878B-01DC84DE331C}"/>
              </a:ext>
            </a:extLst>
          </p:cNvPr>
          <p:cNvSpPr/>
          <p:nvPr/>
        </p:nvSpPr>
        <p:spPr>
          <a:xfrm>
            <a:off x="7268161"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7FD2F3FF-1B5F-43C5-860D-9FCFC6E77404}"/>
              </a:ext>
            </a:extLst>
          </p:cNvPr>
          <p:cNvSpPr txBox="1"/>
          <p:nvPr/>
        </p:nvSpPr>
        <p:spPr>
          <a:xfrm>
            <a:off x="9144000" y="0"/>
            <a:ext cx="1905000" cy="1938992"/>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（结合逻辑推理）</a:t>
            </a:r>
            <a:endParaRPr lang="en-US" altLang="zh-CN" sz="2000" dirty="0">
              <a:solidFill>
                <a:srgbClr val="FF9900"/>
              </a:solidFill>
            </a:endParaRPr>
          </a:p>
          <a:p>
            <a:r>
              <a:rPr lang="zh-CN" altLang="en-US" sz="2000" dirty="0">
                <a:solidFill>
                  <a:srgbClr val="FF9900"/>
                </a:solidFill>
              </a:rPr>
              <a:t>将实际应用问题建模为路径搜索问题</a:t>
            </a:r>
            <a:endParaRPr lang="en-US" altLang="zh-CN" sz="2000" dirty="0">
              <a:solidFill>
                <a:srgbClr val="FF9900"/>
              </a:solidFill>
            </a:endParaRPr>
          </a:p>
        </p:txBody>
      </p:sp>
    </p:spTree>
    <p:extLst>
      <p:ext uri="{BB962C8B-B14F-4D97-AF65-F5344CB8AC3E}">
        <p14:creationId xmlns:p14="http://schemas.microsoft.com/office/powerpoint/2010/main" val="3735717095"/>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67</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一个摆渡人要把一只狼、一只羊和一捆菜运过河去</a:t>
            </a:r>
            <a:r>
              <a:rPr lang="en-US" altLang="zh-CN" dirty="0">
                <a:latin typeface="Times New Roman" panose="02020603050405020304" pitchFamily="18" charset="0"/>
              </a:rPr>
              <a:t>. </a:t>
            </a:r>
            <a:r>
              <a:rPr lang="zh-CN" altLang="en-US" dirty="0">
                <a:latin typeface="Times New Roman" panose="02020603050405020304" pitchFamily="18" charset="0"/>
              </a:rPr>
              <a:t>由于船很小</a:t>
            </a:r>
            <a:r>
              <a:rPr lang="en-US" altLang="zh-CN" dirty="0">
                <a:latin typeface="Times New Roman" panose="02020603050405020304" pitchFamily="18" charset="0"/>
              </a:rPr>
              <a:t>, </a:t>
            </a:r>
            <a:r>
              <a:rPr lang="zh-CN" altLang="en-US" dirty="0">
                <a:latin typeface="Times New Roman" panose="02020603050405020304" pitchFamily="18" charset="0"/>
              </a:rPr>
              <a:t>每次摆渡人至多只能带一样东西</a:t>
            </a:r>
            <a:r>
              <a:rPr lang="en-US" altLang="zh-CN" dirty="0">
                <a:latin typeface="Times New Roman" panose="02020603050405020304" pitchFamily="18" charset="0"/>
              </a:rPr>
              <a:t>. </a:t>
            </a:r>
            <a:r>
              <a:rPr lang="zh-CN" altLang="en-US" dirty="0">
                <a:latin typeface="Times New Roman" panose="02020603050405020304" pitchFamily="18" charset="0"/>
              </a:rPr>
              <a:t>但如果人不在旁时</a:t>
            </a:r>
            <a:r>
              <a:rPr lang="en-US" altLang="zh-CN" dirty="0">
                <a:latin typeface="Times New Roman" panose="02020603050405020304" pitchFamily="18" charset="0"/>
              </a:rPr>
              <a:t>, </a:t>
            </a:r>
            <a:r>
              <a:rPr lang="zh-CN" altLang="en-US" dirty="0">
                <a:latin typeface="Times New Roman" panose="02020603050405020304" pitchFamily="18" charset="0"/>
              </a:rPr>
              <a:t>狼就要吃羊</a:t>
            </a:r>
            <a:r>
              <a:rPr lang="en-US" altLang="zh-CN" dirty="0">
                <a:latin typeface="Times New Roman" panose="02020603050405020304" pitchFamily="18" charset="0"/>
              </a:rPr>
              <a:t>, </a:t>
            </a:r>
            <a:r>
              <a:rPr lang="zh-CN" altLang="en-US" dirty="0">
                <a:latin typeface="Times New Roman" panose="02020603050405020304" pitchFamily="18" charset="0"/>
              </a:rPr>
              <a:t>羊就要吃菜</a:t>
            </a:r>
            <a:r>
              <a:rPr lang="en-US" altLang="zh-CN" dirty="0">
                <a:latin typeface="Times New Roman" panose="02020603050405020304" pitchFamily="18" charset="0"/>
              </a:rPr>
              <a:t>. </a:t>
            </a:r>
            <a:r>
              <a:rPr lang="zh-CN" altLang="en-US" dirty="0">
                <a:latin typeface="Times New Roman" panose="02020603050405020304" pitchFamily="18" charset="0"/>
              </a:rPr>
              <a:t>问人怎样才能将它们运过河去？</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构造无向图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对象能否共存</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人的状态必须变化</a:t>
            </a:r>
            <a:r>
              <a:rPr lang="en-US" altLang="zh-CN" dirty="0">
                <a:latin typeface="Times New Roman" panose="02020603050405020304" pitchFamily="18" charset="0"/>
              </a:rPr>
              <a:t>, </a:t>
            </a:r>
            <a:r>
              <a:rPr lang="zh-CN" altLang="en-US" dirty="0">
                <a:latin typeface="Times New Roman" panose="02020603050405020304" pitchFamily="18" charset="0"/>
              </a:rPr>
              <a:t>运量限制</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4681710" y="4221088"/>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a:t>
            </a:r>
          </a:p>
        </p:txBody>
      </p:sp>
      <p:sp>
        <p:nvSpPr>
          <p:cNvPr id="12" name="椭圆 11">
            <a:extLst>
              <a:ext uri="{FF2B5EF4-FFF2-40B4-BE49-F238E27FC236}">
                <a16:creationId xmlns:a16="http://schemas.microsoft.com/office/drawing/2014/main" id="{E3BE0FD4-1D04-473E-AA16-38CC93818DAC}"/>
              </a:ext>
            </a:extLst>
          </p:cNvPr>
          <p:cNvSpPr/>
          <p:nvPr/>
        </p:nvSpPr>
        <p:spPr>
          <a:xfrm>
            <a:off x="827584" y="5013682"/>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人狼羊菜</a:t>
            </a:r>
          </a:p>
        </p:txBody>
      </p:sp>
      <p:sp>
        <p:nvSpPr>
          <p:cNvPr id="15" name="椭圆 14">
            <a:extLst>
              <a:ext uri="{FF2B5EF4-FFF2-40B4-BE49-F238E27FC236}">
                <a16:creationId xmlns:a16="http://schemas.microsoft.com/office/drawing/2014/main" id="{5F9B4363-B323-438F-B5E3-98AD8A667A71}"/>
              </a:ext>
            </a:extLst>
          </p:cNvPr>
          <p:cNvSpPr/>
          <p:nvPr/>
        </p:nvSpPr>
        <p:spPr>
          <a:xfrm>
            <a:off x="2749494" y="5012750"/>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人狼菜</a:t>
            </a:r>
          </a:p>
        </p:txBody>
      </p:sp>
      <p:sp>
        <p:nvSpPr>
          <p:cNvPr id="16" name="椭圆 15">
            <a:extLst>
              <a:ext uri="{FF2B5EF4-FFF2-40B4-BE49-F238E27FC236}">
                <a16:creationId xmlns:a16="http://schemas.microsoft.com/office/drawing/2014/main" id="{12B83E66-E9F6-4373-97E4-79F36890F75C}"/>
              </a:ext>
            </a:extLst>
          </p:cNvPr>
          <p:cNvSpPr/>
          <p:nvPr/>
        </p:nvSpPr>
        <p:spPr>
          <a:xfrm>
            <a:off x="4681710" y="581172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人羊菜</a:t>
            </a:r>
          </a:p>
        </p:txBody>
      </p:sp>
      <p:sp>
        <p:nvSpPr>
          <p:cNvPr id="23" name="椭圆 22">
            <a:extLst>
              <a:ext uri="{FF2B5EF4-FFF2-40B4-BE49-F238E27FC236}">
                <a16:creationId xmlns:a16="http://schemas.microsoft.com/office/drawing/2014/main" id="{EA45E93C-3E74-4689-A72D-405CC285A484}"/>
              </a:ext>
            </a:extLst>
          </p:cNvPr>
          <p:cNvSpPr/>
          <p:nvPr/>
        </p:nvSpPr>
        <p:spPr>
          <a:xfrm>
            <a:off x="6549203"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a:t>
            </a:r>
          </a:p>
        </p:txBody>
      </p:sp>
      <p:sp>
        <p:nvSpPr>
          <p:cNvPr id="30" name="椭圆 29">
            <a:extLst>
              <a:ext uri="{FF2B5EF4-FFF2-40B4-BE49-F238E27FC236}">
                <a16:creationId xmlns:a16="http://schemas.microsoft.com/office/drawing/2014/main" id="{C69544A1-8268-4291-BBC5-7C9C2DACD7DE}"/>
              </a:ext>
            </a:extLst>
          </p:cNvPr>
          <p:cNvSpPr/>
          <p:nvPr/>
        </p:nvSpPr>
        <p:spPr>
          <a:xfrm>
            <a:off x="7601651"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zh-CN" sz="1200" dirty="0">
              <a:solidFill>
                <a:schemeClr val="tx1"/>
              </a:solidFill>
            </a:endParaRPr>
          </a:p>
        </p:txBody>
      </p:sp>
      <p:sp>
        <p:nvSpPr>
          <p:cNvPr id="33" name="椭圆 32">
            <a:extLst>
              <a:ext uri="{FF2B5EF4-FFF2-40B4-BE49-F238E27FC236}">
                <a16:creationId xmlns:a16="http://schemas.microsoft.com/office/drawing/2014/main" id="{F79760DC-99BE-416A-A4FE-9306AB548C15}"/>
              </a:ext>
            </a:extLst>
          </p:cNvPr>
          <p:cNvSpPr/>
          <p:nvPr/>
        </p:nvSpPr>
        <p:spPr>
          <a:xfrm>
            <a:off x="3619569" y="581172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菜</a:t>
            </a:r>
          </a:p>
        </p:txBody>
      </p:sp>
      <p:sp>
        <p:nvSpPr>
          <p:cNvPr id="36" name="椭圆 35">
            <a:extLst>
              <a:ext uri="{FF2B5EF4-FFF2-40B4-BE49-F238E27FC236}">
                <a16:creationId xmlns:a16="http://schemas.microsoft.com/office/drawing/2014/main" id="{DFCB9F17-949B-4878-9100-5895468BFB8B}"/>
              </a:ext>
            </a:extLst>
          </p:cNvPr>
          <p:cNvSpPr/>
          <p:nvPr/>
        </p:nvSpPr>
        <p:spPr>
          <a:xfrm>
            <a:off x="5529946"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a:t>
            </a:r>
          </a:p>
        </p:txBody>
      </p:sp>
      <p:sp>
        <p:nvSpPr>
          <p:cNvPr id="41" name="椭圆 40">
            <a:extLst>
              <a:ext uri="{FF2B5EF4-FFF2-40B4-BE49-F238E27FC236}">
                <a16:creationId xmlns:a16="http://schemas.microsoft.com/office/drawing/2014/main" id="{9B6336AF-B4F9-4672-AE19-12EE45FE2CB7}"/>
              </a:ext>
            </a:extLst>
          </p:cNvPr>
          <p:cNvSpPr/>
          <p:nvPr/>
        </p:nvSpPr>
        <p:spPr>
          <a:xfrm>
            <a:off x="3619569" y="422287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a:t>
            </a:r>
          </a:p>
        </p:txBody>
      </p:sp>
      <p:sp>
        <p:nvSpPr>
          <p:cNvPr id="43" name="椭圆 42">
            <a:extLst>
              <a:ext uri="{FF2B5EF4-FFF2-40B4-BE49-F238E27FC236}">
                <a16:creationId xmlns:a16="http://schemas.microsoft.com/office/drawing/2014/main" id="{ADD300EB-1DB1-4331-90E7-F0BCD21983AC}"/>
              </a:ext>
            </a:extLst>
          </p:cNvPr>
          <p:cNvSpPr/>
          <p:nvPr/>
        </p:nvSpPr>
        <p:spPr>
          <a:xfrm>
            <a:off x="1783728" y="5012750"/>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狼菜</a:t>
            </a:r>
          </a:p>
        </p:txBody>
      </p:sp>
      <p:cxnSp>
        <p:nvCxnSpPr>
          <p:cNvPr id="45" name="直接箭头连接符 44">
            <a:extLst>
              <a:ext uri="{FF2B5EF4-FFF2-40B4-BE49-F238E27FC236}">
                <a16:creationId xmlns:a16="http://schemas.microsoft.com/office/drawing/2014/main" id="{4DBD2D07-1AD5-4018-8814-26EB9FCCDEE3}"/>
              </a:ext>
            </a:extLst>
          </p:cNvPr>
          <p:cNvCxnSpPr>
            <a:cxnSpLocks/>
            <a:stCxn id="12" idx="6"/>
            <a:endCxn id="43" idx="2"/>
          </p:cNvCxnSpPr>
          <p:nvPr/>
        </p:nvCxnSpPr>
        <p:spPr>
          <a:xfrm flipV="1">
            <a:off x="1425954" y="5311935"/>
            <a:ext cx="357774" cy="9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50ABE89-7916-425A-BC2F-C74D35CCEC48}"/>
              </a:ext>
            </a:extLst>
          </p:cNvPr>
          <p:cNvCxnSpPr>
            <a:cxnSpLocks/>
            <a:stCxn id="43" idx="6"/>
            <a:endCxn id="15" idx="2"/>
          </p:cNvCxnSpPr>
          <p:nvPr/>
        </p:nvCxnSpPr>
        <p:spPr>
          <a:xfrm>
            <a:off x="2382098" y="5311935"/>
            <a:ext cx="3673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080653D-A431-41D3-9864-42B8EDB2FFB6}"/>
              </a:ext>
            </a:extLst>
          </p:cNvPr>
          <p:cNvCxnSpPr>
            <a:cxnSpLocks/>
            <a:stCxn id="15" idx="5"/>
            <a:endCxn id="33" idx="1"/>
          </p:cNvCxnSpPr>
          <p:nvPr/>
        </p:nvCxnSpPr>
        <p:spPr>
          <a:xfrm>
            <a:off x="3260235" y="5523491"/>
            <a:ext cx="446963" cy="37586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D483ECB-69A5-44FF-89BE-B071298EB4E2}"/>
              </a:ext>
            </a:extLst>
          </p:cNvPr>
          <p:cNvCxnSpPr>
            <a:cxnSpLocks/>
            <a:stCxn id="15" idx="7"/>
            <a:endCxn id="41" idx="3"/>
          </p:cNvCxnSpPr>
          <p:nvPr/>
        </p:nvCxnSpPr>
        <p:spPr>
          <a:xfrm flipV="1">
            <a:off x="3260235" y="4733617"/>
            <a:ext cx="446963" cy="3667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8E8DE96-0C0F-4E59-BC3B-17AE182AC39F}"/>
              </a:ext>
            </a:extLst>
          </p:cNvPr>
          <p:cNvCxnSpPr>
            <a:cxnSpLocks/>
            <a:stCxn id="41" idx="6"/>
            <a:endCxn id="9" idx="2"/>
          </p:cNvCxnSpPr>
          <p:nvPr/>
        </p:nvCxnSpPr>
        <p:spPr>
          <a:xfrm flipV="1">
            <a:off x="4217939" y="4520273"/>
            <a:ext cx="463771" cy="17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7B05B482-F58A-4506-9D38-55DC97810BE6}"/>
              </a:ext>
            </a:extLst>
          </p:cNvPr>
          <p:cNvCxnSpPr>
            <a:cxnSpLocks/>
            <a:stCxn id="36" idx="1"/>
            <a:endCxn id="9" idx="5"/>
          </p:cNvCxnSpPr>
          <p:nvPr/>
        </p:nvCxnSpPr>
        <p:spPr>
          <a:xfrm flipH="1" flipV="1">
            <a:off x="5192451" y="4731829"/>
            <a:ext cx="425124" cy="39291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8B0FC51-764B-4AC5-9BA2-4006F07A4225}"/>
              </a:ext>
            </a:extLst>
          </p:cNvPr>
          <p:cNvCxnSpPr>
            <a:cxnSpLocks/>
            <a:stCxn id="36" idx="6"/>
            <a:endCxn id="23" idx="2"/>
          </p:cNvCxnSpPr>
          <p:nvPr/>
        </p:nvCxnSpPr>
        <p:spPr>
          <a:xfrm>
            <a:off x="6128316" y="5336301"/>
            <a:ext cx="42088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3497094-B447-45C7-B18F-11B3AD4F947B}"/>
              </a:ext>
            </a:extLst>
          </p:cNvPr>
          <p:cNvCxnSpPr>
            <a:cxnSpLocks/>
            <a:stCxn id="30" idx="2"/>
            <a:endCxn id="23" idx="6"/>
          </p:cNvCxnSpPr>
          <p:nvPr/>
        </p:nvCxnSpPr>
        <p:spPr>
          <a:xfrm flipH="1">
            <a:off x="7147573" y="5336301"/>
            <a:ext cx="45407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C61E1C1-A59C-42D8-8C14-43CC58F894C2}"/>
              </a:ext>
            </a:extLst>
          </p:cNvPr>
          <p:cNvCxnSpPr>
            <a:cxnSpLocks/>
            <a:stCxn id="16" idx="2"/>
            <a:endCxn id="33" idx="6"/>
          </p:cNvCxnSpPr>
          <p:nvPr/>
        </p:nvCxnSpPr>
        <p:spPr>
          <a:xfrm flipH="1">
            <a:off x="4217939" y="6110914"/>
            <a:ext cx="463771"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D122E383-FDDF-45EF-A84C-096FE6F2468C}"/>
              </a:ext>
            </a:extLst>
          </p:cNvPr>
          <p:cNvCxnSpPr>
            <a:cxnSpLocks/>
            <a:stCxn id="36" idx="3"/>
            <a:endCxn id="16" idx="7"/>
          </p:cNvCxnSpPr>
          <p:nvPr/>
        </p:nvCxnSpPr>
        <p:spPr>
          <a:xfrm flipH="1">
            <a:off x="5192451" y="5547857"/>
            <a:ext cx="425124" cy="3515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C9564EFE-65DE-4F25-9E05-041D50176354}"/>
              </a:ext>
            </a:extLst>
          </p:cNvPr>
          <p:cNvSpPr txBox="1"/>
          <p:nvPr/>
        </p:nvSpPr>
        <p:spPr>
          <a:xfrm>
            <a:off x="1043608" y="2825677"/>
            <a:ext cx="165045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为什么无向？</a:t>
            </a:r>
            <a:endParaRPr lang="en-US" altLang="zh-CN" sz="2000" dirty="0">
              <a:solidFill>
                <a:srgbClr val="FF9900"/>
              </a:solidFill>
              <a:latin typeface="Times New Roman" panose="02020603050405020304" pitchFamily="18" charset="0"/>
            </a:endParaRPr>
          </a:p>
        </p:txBody>
      </p:sp>
      <p:sp>
        <p:nvSpPr>
          <p:cNvPr id="131" name="文本框 130">
            <a:extLst>
              <a:ext uri="{FF2B5EF4-FFF2-40B4-BE49-F238E27FC236}">
                <a16:creationId xmlns:a16="http://schemas.microsoft.com/office/drawing/2014/main" id="{004ABE6E-DAE7-4668-9899-26A98A1ABB63}"/>
              </a:ext>
            </a:extLst>
          </p:cNvPr>
          <p:cNvSpPr txBox="1"/>
          <p:nvPr/>
        </p:nvSpPr>
        <p:spPr>
          <a:xfrm>
            <a:off x="3707904" y="2802173"/>
            <a:ext cx="423791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&lt;</a:t>
            </a:r>
            <a:r>
              <a:rPr lang="zh-CN" altLang="en-US" sz="2000" dirty="0">
                <a:solidFill>
                  <a:srgbClr val="FF9900"/>
                </a:solidFill>
                <a:latin typeface="Times New Roman" panose="02020603050405020304" pitchFamily="18" charset="0"/>
              </a:rPr>
              <a:t>有人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有狼</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有羊</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有菜</a:t>
            </a:r>
            <a:r>
              <a:rPr lang="en-US" altLang="zh-CN" sz="2000" dirty="0">
                <a:solidFill>
                  <a:srgbClr val="FF9900"/>
                </a:solidFill>
                <a:latin typeface="Times New Roman" panose="02020603050405020304" pitchFamily="18" charset="0"/>
              </a:rPr>
              <a:t>?&gt;</a:t>
            </a:r>
          </a:p>
        </p:txBody>
      </p:sp>
      <p:sp>
        <p:nvSpPr>
          <p:cNvPr id="132" name="文本框 131">
            <a:extLst>
              <a:ext uri="{FF2B5EF4-FFF2-40B4-BE49-F238E27FC236}">
                <a16:creationId xmlns:a16="http://schemas.microsoft.com/office/drawing/2014/main" id="{5B0DAF1A-0F6B-4673-9D2A-AC12AC41A1FB}"/>
              </a:ext>
            </a:extLst>
          </p:cNvPr>
          <p:cNvSpPr txBox="1"/>
          <p:nvPr/>
        </p:nvSpPr>
        <p:spPr>
          <a:xfrm>
            <a:off x="3707904" y="2420888"/>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注意其补集也要能共存（对岸的状态）</a:t>
            </a:r>
            <a:endParaRPr lang="en-US" altLang="zh-CN" sz="2000" dirty="0">
              <a:solidFill>
                <a:srgbClr val="FF9900"/>
              </a:solidFill>
              <a:latin typeface="Times New Roman" panose="02020603050405020304" pitchFamily="18" charset="0"/>
            </a:endParaRPr>
          </a:p>
        </p:txBody>
      </p:sp>
      <p:sp>
        <p:nvSpPr>
          <p:cNvPr id="133" name="文本框 132">
            <a:extLst>
              <a:ext uri="{FF2B5EF4-FFF2-40B4-BE49-F238E27FC236}">
                <a16:creationId xmlns:a16="http://schemas.microsoft.com/office/drawing/2014/main" id="{3E3CCDA6-1022-4DBA-A5BE-4316E40E2648}"/>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隐式图上的路径搜索（惰性构造）</a:t>
            </a:r>
          </a:p>
        </p:txBody>
      </p:sp>
    </p:spTree>
    <p:extLst>
      <p:ext uri="{BB962C8B-B14F-4D97-AF65-F5344CB8AC3E}">
        <p14:creationId xmlns:p14="http://schemas.microsoft.com/office/powerpoint/2010/main" val="2455854849"/>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68</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有</a:t>
            </a:r>
            <a:r>
              <a:rPr lang="en-US" altLang="zh-CN" dirty="0">
                <a:latin typeface="Times New Roman" panose="02020603050405020304" pitchFamily="18" charset="0"/>
              </a:rPr>
              <a:t>3</a:t>
            </a:r>
            <a:r>
              <a:rPr lang="zh-CN" altLang="en-US" dirty="0">
                <a:latin typeface="Times New Roman" panose="02020603050405020304" pitchFamily="18" charset="0"/>
              </a:rPr>
              <a:t>个没有刻度的桶</a:t>
            </a:r>
            <a:r>
              <a:rPr lang="en-US" altLang="zh-CN" dirty="0">
                <a:latin typeface="Times New Roman" panose="02020603050405020304" pitchFamily="18" charset="0"/>
              </a:rPr>
              <a:t>a</a:t>
            </a:r>
            <a:r>
              <a:rPr lang="zh-CN" altLang="en-US" dirty="0">
                <a:latin typeface="Times New Roman" panose="02020603050405020304" pitchFamily="18" charset="0"/>
              </a:rPr>
              <a:t>、</a:t>
            </a:r>
            <a:r>
              <a:rPr lang="en-US" altLang="zh-CN" dirty="0">
                <a:latin typeface="Times New Roman" panose="02020603050405020304" pitchFamily="18" charset="0"/>
              </a:rPr>
              <a:t>b</a:t>
            </a:r>
            <a:r>
              <a:rPr lang="zh-CN" altLang="en-US" dirty="0">
                <a:latin typeface="Times New Roman" panose="02020603050405020304" pitchFamily="18" charset="0"/>
              </a:rPr>
              <a:t>和</a:t>
            </a:r>
            <a:r>
              <a:rPr lang="en-US" altLang="zh-CN" dirty="0">
                <a:latin typeface="Times New Roman" panose="02020603050405020304" pitchFamily="18" charset="0"/>
              </a:rPr>
              <a:t>c, </a:t>
            </a:r>
            <a:r>
              <a:rPr lang="zh-CN" altLang="en-US" dirty="0">
                <a:latin typeface="Times New Roman" panose="02020603050405020304" pitchFamily="18" charset="0"/>
              </a:rPr>
              <a:t>其容积分别为</a:t>
            </a:r>
            <a:r>
              <a:rPr lang="en-US" altLang="zh-CN" dirty="0">
                <a:latin typeface="Times New Roman" panose="02020603050405020304" pitchFamily="18" charset="0"/>
              </a:rPr>
              <a:t>8</a:t>
            </a:r>
            <a:r>
              <a:rPr lang="zh-CN" altLang="en-US" dirty="0">
                <a:latin typeface="Times New Roman" panose="02020603050405020304" pitchFamily="18" charset="0"/>
              </a:rPr>
              <a:t>升、</a:t>
            </a:r>
            <a:r>
              <a:rPr lang="en-US" altLang="zh-CN" dirty="0">
                <a:latin typeface="Times New Roman" panose="02020603050405020304" pitchFamily="18" charset="0"/>
              </a:rPr>
              <a:t>5</a:t>
            </a:r>
            <a:r>
              <a:rPr lang="zh-CN" altLang="en-US" dirty="0">
                <a:latin typeface="Times New Roman" panose="02020603050405020304" pitchFamily="18" charset="0"/>
              </a:rPr>
              <a:t>升和</a:t>
            </a:r>
            <a:r>
              <a:rPr lang="en-US" altLang="zh-CN" dirty="0">
                <a:latin typeface="Times New Roman" panose="02020603050405020304" pitchFamily="18" charset="0"/>
              </a:rPr>
              <a:t>3</a:t>
            </a:r>
            <a:r>
              <a:rPr lang="zh-CN" altLang="en-US" dirty="0">
                <a:latin typeface="Times New Roman" panose="02020603050405020304" pitchFamily="18" charset="0"/>
              </a:rPr>
              <a:t>升</a:t>
            </a:r>
            <a:r>
              <a:rPr lang="en-US" altLang="zh-CN" dirty="0">
                <a:latin typeface="Times New Roman" panose="02020603050405020304" pitchFamily="18" charset="0"/>
              </a:rPr>
              <a:t>. </a:t>
            </a:r>
            <a:r>
              <a:rPr lang="zh-CN" altLang="en-US" dirty="0">
                <a:latin typeface="Times New Roman" panose="02020603050405020304" pitchFamily="18" charset="0"/>
              </a:rPr>
              <a:t>假定桶</a:t>
            </a:r>
            <a:r>
              <a:rPr lang="en-US" altLang="zh-CN" dirty="0">
                <a:latin typeface="Times New Roman" panose="02020603050405020304" pitchFamily="18" charset="0"/>
              </a:rPr>
              <a:t>a</a:t>
            </a:r>
            <a:r>
              <a:rPr lang="zh-CN" altLang="en-US" dirty="0">
                <a:latin typeface="Times New Roman" panose="02020603050405020304" pitchFamily="18" charset="0"/>
              </a:rPr>
              <a:t>装满了酒</a:t>
            </a:r>
            <a:r>
              <a:rPr lang="en-US" altLang="zh-CN" dirty="0">
                <a:latin typeface="Times New Roman" panose="02020603050405020304" pitchFamily="18" charset="0"/>
              </a:rPr>
              <a:t>, </a:t>
            </a:r>
            <a:r>
              <a:rPr lang="zh-CN" altLang="en-US" dirty="0">
                <a:latin typeface="Times New Roman" panose="02020603050405020304" pitchFamily="18" charset="0"/>
              </a:rPr>
              <a:t>现要把酒均分成两份</a:t>
            </a:r>
            <a:r>
              <a:rPr lang="en-US" altLang="zh-CN" dirty="0">
                <a:latin typeface="Times New Roman" panose="02020603050405020304" pitchFamily="18" charset="0"/>
              </a:rPr>
              <a:t>. </a:t>
            </a:r>
            <a:r>
              <a:rPr lang="zh-CN" altLang="en-US" dirty="0">
                <a:latin typeface="Times New Roman" panose="02020603050405020304" pitchFamily="18" charset="0"/>
              </a:rPr>
              <a:t>除</a:t>
            </a:r>
            <a:r>
              <a:rPr lang="en-US" altLang="zh-CN" dirty="0">
                <a:latin typeface="Times New Roman" panose="02020603050405020304" pitchFamily="18" charset="0"/>
              </a:rPr>
              <a:t>3</a:t>
            </a:r>
            <a:r>
              <a:rPr lang="zh-CN" altLang="en-US" dirty="0">
                <a:latin typeface="Times New Roman" panose="02020603050405020304" pitchFamily="18" charset="0"/>
              </a:rPr>
              <a:t>个桶之外</a:t>
            </a:r>
            <a:r>
              <a:rPr lang="en-US" altLang="zh-CN" dirty="0">
                <a:latin typeface="Times New Roman" panose="02020603050405020304" pitchFamily="18" charset="0"/>
              </a:rPr>
              <a:t>, </a:t>
            </a:r>
            <a:r>
              <a:rPr lang="zh-CN" altLang="en-US" dirty="0">
                <a:latin typeface="Times New Roman" panose="02020603050405020304" pitchFamily="18" charset="0"/>
              </a:rPr>
              <a:t>没有任何其它测量工具</a:t>
            </a:r>
            <a:r>
              <a:rPr lang="en-US" altLang="zh-CN" dirty="0">
                <a:latin typeface="Times New Roman" panose="02020603050405020304" pitchFamily="18" charset="0"/>
              </a:rPr>
              <a:t>, </a:t>
            </a:r>
            <a:r>
              <a:rPr lang="zh-CN" altLang="en-US" dirty="0">
                <a:latin typeface="Times New Roman" panose="02020603050405020304" pitchFamily="18" charset="0"/>
              </a:rPr>
              <a:t>试问怎样均分</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构造有向图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总酒量和桶容量范围</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变两个桶</a:t>
            </a:r>
            <a:r>
              <a:rPr lang="en-US" altLang="zh-CN" dirty="0">
                <a:latin typeface="Times New Roman" panose="02020603050405020304" pitchFamily="18" charset="0"/>
              </a:rPr>
              <a:t>, </a:t>
            </a:r>
            <a:r>
              <a:rPr lang="zh-CN" altLang="en-US" dirty="0">
                <a:latin typeface="Times New Roman" panose="02020603050405020304" pitchFamily="18" charset="0"/>
              </a:rPr>
              <a:t>至少一个桶变空或变满</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197222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21</a:t>
            </a:r>
            <a:endParaRPr lang="zh-CN" altLang="en-US" sz="1200" dirty="0">
              <a:solidFill>
                <a:schemeClr val="tx1"/>
              </a:solidFill>
            </a:endParaRPr>
          </a:p>
        </p:txBody>
      </p:sp>
      <p:sp>
        <p:nvSpPr>
          <p:cNvPr id="12" name="椭圆 11">
            <a:extLst>
              <a:ext uri="{FF2B5EF4-FFF2-40B4-BE49-F238E27FC236}">
                <a16:creationId xmlns:a16="http://schemas.microsoft.com/office/drawing/2014/main" id="{E3BE0FD4-1D04-473E-AA16-38CC93818DAC}"/>
              </a:ext>
            </a:extLst>
          </p:cNvPr>
          <p:cNvSpPr/>
          <p:nvPr/>
        </p:nvSpPr>
        <p:spPr>
          <a:xfrm>
            <a:off x="1126361" y="510688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20</a:t>
            </a:r>
            <a:endParaRPr lang="zh-CN" altLang="en-US" sz="1200" dirty="0">
              <a:solidFill>
                <a:schemeClr val="tx1"/>
              </a:solidFill>
            </a:endParaRPr>
          </a:p>
        </p:txBody>
      </p:sp>
      <p:sp>
        <p:nvSpPr>
          <p:cNvPr id="13" name="椭圆 12">
            <a:extLst>
              <a:ext uri="{FF2B5EF4-FFF2-40B4-BE49-F238E27FC236}">
                <a16:creationId xmlns:a16="http://schemas.microsoft.com/office/drawing/2014/main" id="{5145E453-A159-44CE-A504-D2EAB206D011}"/>
              </a:ext>
            </a:extLst>
          </p:cNvPr>
          <p:cNvSpPr/>
          <p:nvPr/>
        </p:nvSpPr>
        <p:spPr>
          <a:xfrm>
            <a:off x="3731260" y="510095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23</a:t>
            </a:r>
            <a:endParaRPr lang="zh-CN" altLang="en-US" sz="1200" dirty="0">
              <a:solidFill>
                <a:schemeClr val="tx1"/>
              </a:solidFill>
            </a:endParaRPr>
          </a:p>
        </p:txBody>
      </p:sp>
      <p:sp>
        <p:nvSpPr>
          <p:cNvPr id="15" name="椭圆 14">
            <a:extLst>
              <a:ext uri="{FF2B5EF4-FFF2-40B4-BE49-F238E27FC236}">
                <a16:creationId xmlns:a16="http://schemas.microsoft.com/office/drawing/2014/main" id="{5F9B4363-B323-438F-B5E3-98AD8A667A71}"/>
              </a:ext>
            </a:extLst>
          </p:cNvPr>
          <p:cNvSpPr/>
          <p:nvPr/>
        </p:nvSpPr>
        <p:spPr>
          <a:xfrm>
            <a:off x="285280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22</a:t>
            </a:r>
            <a:endParaRPr lang="zh-CN" altLang="en-US" sz="1200" dirty="0">
              <a:solidFill>
                <a:schemeClr val="tx1"/>
              </a:solidFill>
            </a:endParaRPr>
          </a:p>
        </p:txBody>
      </p:sp>
      <p:sp>
        <p:nvSpPr>
          <p:cNvPr id="16" name="椭圆 15">
            <a:extLst>
              <a:ext uri="{FF2B5EF4-FFF2-40B4-BE49-F238E27FC236}">
                <a16:creationId xmlns:a16="http://schemas.microsoft.com/office/drawing/2014/main" id="{12B83E66-E9F6-4373-97E4-79F36890F75C}"/>
              </a:ext>
            </a:extLst>
          </p:cNvPr>
          <p:cNvSpPr/>
          <p:nvPr/>
        </p:nvSpPr>
        <p:spPr>
          <a:xfrm>
            <a:off x="4573050" y="50936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30</a:t>
            </a:r>
            <a:endParaRPr lang="zh-CN" altLang="en-US" sz="1200" dirty="0">
              <a:solidFill>
                <a:schemeClr val="tx1"/>
              </a:solidFill>
            </a:endParaRPr>
          </a:p>
        </p:txBody>
      </p:sp>
      <p:sp>
        <p:nvSpPr>
          <p:cNvPr id="20" name="椭圆 19">
            <a:extLst>
              <a:ext uri="{FF2B5EF4-FFF2-40B4-BE49-F238E27FC236}">
                <a16:creationId xmlns:a16="http://schemas.microsoft.com/office/drawing/2014/main" id="{975C49A7-56C9-4955-AC39-E04340844B79}"/>
              </a:ext>
            </a:extLst>
          </p:cNvPr>
          <p:cNvSpPr/>
          <p:nvPr/>
        </p:nvSpPr>
        <p:spPr>
          <a:xfrm>
            <a:off x="626140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32</a:t>
            </a:r>
            <a:endParaRPr lang="zh-CN" altLang="en-US" sz="1200" dirty="0">
              <a:solidFill>
                <a:schemeClr val="tx1"/>
              </a:solidFill>
            </a:endParaRPr>
          </a:p>
        </p:txBody>
      </p:sp>
      <p:sp>
        <p:nvSpPr>
          <p:cNvPr id="23" name="椭圆 22">
            <a:extLst>
              <a:ext uri="{FF2B5EF4-FFF2-40B4-BE49-F238E27FC236}">
                <a16:creationId xmlns:a16="http://schemas.microsoft.com/office/drawing/2014/main" id="{EA45E93C-3E74-4689-A72D-405CC285A484}"/>
              </a:ext>
            </a:extLst>
          </p:cNvPr>
          <p:cNvSpPr/>
          <p:nvPr/>
        </p:nvSpPr>
        <p:spPr>
          <a:xfrm>
            <a:off x="5415536" y="511414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31</a:t>
            </a:r>
            <a:endParaRPr lang="zh-CN" altLang="en-US" sz="1200" dirty="0">
              <a:solidFill>
                <a:schemeClr val="tx1"/>
              </a:solidFill>
            </a:endParaRPr>
          </a:p>
        </p:txBody>
      </p:sp>
      <p:sp>
        <p:nvSpPr>
          <p:cNvPr id="26" name="椭圆 25">
            <a:extLst>
              <a:ext uri="{FF2B5EF4-FFF2-40B4-BE49-F238E27FC236}">
                <a16:creationId xmlns:a16="http://schemas.microsoft.com/office/drawing/2014/main" id="{CDB4B571-F123-4E7A-90FB-B594948189AD}"/>
              </a:ext>
            </a:extLst>
          </p:cNvPr>
          <p:cNvSpPr/>
          <p:nvPr/>
        </p:nvSpPr>
        <p:spPr>
          <a:xfrm>
            <a:off x="714198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33</a:t>
            </a:r>
            <a:endParaRPr lang="zh-CN" altLang="en-US" sz="1200" dirty="0">
              <a:solidFill>
                <a:schemeClr val="tx1"/>
              </a:solidFill>
            </a:endParaRPr>
          </a:p>
        </p:txBody>
      </p:sp>
      <p:sp>
        <p:nvSpPr>
          <p:cNvPr id="30" name="椭圆 29">
            <a:extLst>
              <a:ext uri="{FF2B5EF4-FFF2-40B4-BE49-F238E27FC236}">
                <a16:creationId xmlns:a16="http://schemas.microsoft.com/office/drawing/2014/main" id="{C69544A1-8268-4291-BBC5-7C9C2DACD7DE}"/>
              </a:ext>
            </a:extLst>
          </p:cNvPr>
          <p:cNvSpPr/>
          <p:nvPr/>
        </p:nvSpPr>
        <p:spPr>
          <a:xfrm>
            <a:off x="1126361" y="40737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p>
        </p:txBody>
      </p:sp>
      <p:sp>
        <p:nvSpPr>
          <p:cNvPr id="33" name="椭圆 32">
            <a:extLst>
              <a:ext uri="{FF2B5EF4-FFF2-40B4-BE49-F238E27FC236}">
                <a16:creationId xmlns:a16="http://schemas.microsoft.com/office/drawing/2014/main" id="{F79760DC-99BE-416A-A4FE-9306AB548C15}"/>
              </a:ext>
            </a:extLst>
          </p:cNvPr>
          <p:cNvSpPr/>
          <p:nvPr/>
        </p:nvSpPr>
        <p:spPr>
          <a:xfrm>
            <a:off x="1971255"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sp>
        <p:nvSpPr>
          <p:cNvPr id="36" name="椭圆 35">
            <a:extLst>
              <a:ext uri="{FF2B5EF4-FFF2-40B4-BE49-F238E27FC236}">
                <a16:creationId xmlns:a16="http://schemas.microsoft.com/office/drawing/2014/main" id="{DFCB9F17-949B-4878-9100-5895468BFB8B}"/>
              </a:ext>
            </a:extLst>
          </p:cNvPr>
          <p:cNvSpPr/>
          <p:nvPr/>
        </p:nvSpPr>
        <p:spPr>
          <a:xfrm>
            <a:off x="2852807"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39" name="椭圆 38">
            <a:extLst>
              <a:ext uri="{FF2B5EF4-FFF2-40B4-BE49-F238E27FC236}">
                <a16:creationId xmlns:a16="http://schemas.microsoft.com/office/drawing/2014/main" id="{B5C6AC42-852A-4C01-8843-85B2CA2FD3D4}"/>
              </a:ext>
            </a:extLst>
          </p:cNvPr>
          <p:cNvSpPr/>
          <p:nvPr/>
        </p:nvSpPr>
        <p:spPr>
          <a:xfrm>
            <a:off x="373126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41" name="椭圆 40">
            <a:extLst>
              <a:ext uri="{FF2B5EF4-FFF2-40B4-BE49-F238E27FC236}">
                <a16:creationId xmlns:a16="http://schemas.microsoft.com/office/drawing/2014/main" id="{9B6336AF-B4F9-4672-AE19-12EE45FE2CB7}"/>
              </a:ext>
            </a:extLst>
          </p:cNvPr>
          <p:cNvSpPr/>
          <p:nvPr/>
        </p:nvSpPr>
        <p:spPr>
          <a:xfrm>
            <a:off x="4573050"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43" name="椭圆 42">
            <a:extLst>
              <a:ext uri="{FF2B5EF4-FFF2-40B4-BE49-F238E27FC236}">
                <a16:creationId xmlns:a16="http://schemas.microsoft.com/office/drawing/2014/main" id="{ADD300EB-1DB1-4331-90E7-F0BCD21983AC}"/>
              </a:ext>
            </a:extLst>
          </p:cNvPr>
          <p:cNvSpPr/>
          <p:nvPr/>
        </p:nvSpPr>
        <p:spPr>
          <a:xfrm>
            <a:off x="5414840" y="406551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46" name="椭圆 45">
            <a:extLst>
              <a:ext uri="{FF2B5EF4-FFF2-40B4-BE49-F238E27FC236}">
                <a16:creationId xmlns:a16="http://schemas.microsoft.com/office/drawing/2014/main" id="{3BADE5E6-6D56-4E80-B051-B3A5F576ED8B}"/>
              </a:ext>
            </a:extLst>
          </p:cNvPr>
          <p:cNvSpPr/>
          <p:nvPr/>
        </p:nvSpPr>
        <p:spPr>
          <a:xfrm>
            <a:off x="625663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49" name="椭圆 48">
            <a:extLst>
              <a:ext uri="{FF2B5EF4-FFF2-40B4-BE49-F238E27FC236}">
                <a16:creationId xmlns:a16="http://schemas.microsoft.com/office/drawing/2014/main" id="{4E212755-59BA-4AF3-9103-A0A5C0FDED4B}"/>
              </a:ext>
            </a:extLst>
          </p:cNvPr>
          <p:cNvSpPr/>
          <p:nvPr/>
        </p:nvSpPr>
        <p:spPr>
          <a:xfrm>
            <a:off x="7141982"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cxnSp>
        <p:nvCxnSpPr>
          <p:cNvPr id="80" name="直接箭头连接符 79">
            <a:extLst>
              <a:ext uri="{FF2B5EF4-FFF2-40B4-BE49-F238E27FC236}">
                <a16:creationId xmlns:a16="http://schemas.microsoft.com/office/drawing/2014/main" id="{73497094-B447-45C7-B18F-11B3AD4F947B}"/>
              </a:ext>
            </a:extLst>
          </p:cNvPr>
          <p:cNvCxnSpPr>
            <a:cxnSpLocks/>
            <a:stCxn id="30" idx="4"/>
            <a:endCxn id="63" idx="1"/>
          </p:cNvCxnSpPr>
          <p:nvPr/>
        </p:nvCxnSpPr>
        <p:spPr>
          <a:xfrm>
            <a:off x="1425546" y="4672147"/>
            <a:ext cx="3235133" cy="153152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359F672-CF82-43ED-AF86-38A1F05C0C25}"/>
              </a:ext>
            </a:extLst>
          </p:cNvPr>
          <p:cNvSpPr txBox="1"/>
          <p:nvPr/>
        </p:nvSpPr>
        <p:spPr>
          <a:xfrm>
            <a:off x="4077493" y="2852936"/>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只用记录</a:t>
            </a:r>
            <a:r>
              <a:rPr lang="en-US" altLang="zh-CN" sz="2000" dirty="0">
                <a:solidFill>
                  <a:srgbClr val="FF9900"/>
                </a:solidFill>
                <a:latin typeface="Times New Roman" panose="02020603050405020304" pitchFamily="18" charset="0"/>
              </a:rPr>
              <a:t>b</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c</a:t>
            </a:r>
            <a:r>
              <a:rPr lang="zh-CN" altLang="en-US" sz="2000" dirty="0">
                <a:solidFill>
                  <a:srgbClr val="FF9900"/>
                </a:solidFill>
                <a:latin typeface="Times New Roman" panose="02020603050405020304" pitchFamily="18" charset="0"/>
              </a:rPr>
              <a:t>的状态，因为</a:t>
            </a:r>
            <a:r>
              <a:rPr lang="en-US" altLang="zh-CN" sz="2000" dirty="0">
                <a:solidFill>
                  <a:srgbClr val="FF9900"/>
                </a:solidFill>
                <a:latin typeface="Times New Roman" panose="02020603050405020304" pitchFamily="18" charset="0"/>
              </a:rPr>
              <a:t>a=8-b-c</a:t>
            </a:r>
          </a:p>
        </p:txBody>
      </p:sp>
      <p:sp>
        <p:nvSpPr>
          <p:cNvPr id="57" name="椭圆 56">
            <a:extLst>
              <a:ext uri="{FF2B5EF4-FFF2-40B4-BE49-F238E27FC236}">
                <a16:creationId xmlns:a16="http://schemas.microsoft.com/office/drawing/2014/main" id="{3496AD2F-A320-4588-A4C2-49EE9B549C21}"/>
              </a:ext>
            </a:extLst>
          </p:cNvPr>
          <p:cNvSpPr/>
          <p:nvPr/>
        </p:nvSpPr>
        <p:spPr>
          <a:xfrm>
            <a:off x="1126361" y="612027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40</a:t>
            </a:r>
          </a:p>
        </p:txBody>
      </p:sp>
      <p:sp>
        <p:nvSpPr>
          <p:cNvPr id="58" name="椭圆 57">
            <a:extLst>
              <a:ext uri="{FF2B5EF4-FFF2-40B4-BE49-F238E27FC236}">
                <a16:creationId xmlns:a16="http://schemas.microsoft.com/office/drawing/2014/main" id="{9C4485AA-520D-4209-A7F6-04F75DCFA95A}"/>
              </a:ext>
            </a:extLst>
          </p:cNvPr>
          <p:cNvSpPr/>
          <p:nvPr/>
        </p:nvSpPr>
        <p:spPr>
          <a:xfrm>
            <a:off x="1971255"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41</a:t>
            </a:r>
            <a:endParaRPr lang="zh-CN" altLang="en-US" sz="1200" dirty="0">
              <a:solidFill>
                <a:schemeClr val="tx1"/>
              </a:solidFill>
            </a:endParaRPr>
          </a:p>
        </p:txBody>
      </p:sp>
      <p:sp>
        <p:nvSpPr>
          <p:cNvPr id="60" name="椭圆 59">
            <a:extLst>
              <a:ext uri="{FF2B5EF4-FFF2-40B4-BE49-F238E27FC236}">
                <a16:creationId xmlns:a16="http://schemas.microsoft.com/office/drawing/2014/main" id="{54AD179A-964E-43CA-AE5C-120816B206B6}"/>
              </a:ext>
            </a:extLst>
          </p:cNvPr>
          <p:cNvSpPr/>
          <p:nvPr/>
        </p:nvSpPr>
        <p:spPr>
          <a:xfrm>
            <a:off x="2852807"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42</a:t>
            </a:r>
            <a:endParaRPr lang="zh-CN" altLang="en-US" sz="1200" dirty="0">
              <a:solidFill>
                <a:schemeClr val="tx1"/>
              </a:solidFill>
            </a:endParaRPr>
          </a:p>
        </p:txBody>
      </p:sp>
      <p:sp>
        <p:nvSpPr>
          <p:cNvPr id="61" name="椭圆 60">
            <a:extLst>
              <a:ext uri="{FF2B5EF4-FFF2-40B4-BE49-F238E27FC236}">
                <a16:creationId xmlns:a16="http://schemas.microsoft.com/office/drawing/2014/main" id="{8331AA7E-7B61-453C-A23E-D2AF691C2149}"/>
              </a:ext>
            </a:extLst>
          </p:cNvPr>
          <p:cNvSpPr/>
          <p:nvPr/>
        </p:nvSpPr>
        <p:spPr>
          <a:xfrm>
            <a:off x="373126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43</a:t>
            </a:r>
            <a:endParaRPr lang="zh-CN" altLang="en-US" sz="1200" dirty="0">
              <a:solidFill>
                <a:schemeClr val="tx1"/>
              </a:solidFill>
            </a:endParaRPr>
          </a:p>
        </p:txBody>
      </p:sp>
      <p:sp>
        <p:nvSpPr>
          <p:cNvPr id="63" name="椭圆 62">
            <a:extLst>
              <a:ext uri="{FF2B5EF4-FFF2-40B4-BE49-F238E27FC236}">
                <a16:creationId xmlns:a16="http://schemas.microsoft.com/office/drawing/2014/main" id="{671FBFFE-95F3-4D96-B58E-B7BE9BD655FF}"/>
              </a:ext>
            </a:extLst>
          </p:cNvPr>
          <p:cNvSpPr/>
          <p:nvPr/>
        </p:nvSpPr>
        <p:spPr>
          <a:xfrm>
            <a:off x="4573050"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50</a:t>
            </a:r>
            <a:endParaRPr lang="zh-CN" altLang="en-US" sz="1200" dirty="0">
              <a:solidFill>
                <a:schemeClr val="tx1"/>
              </a:solidFill>
            </a:endParaRPr>
          </a:p>
        </p:txBody>
      </p:sp>
      <p:sp>
        <p:nvSpPr>
          <p:cNvPr id="64" name="椭圆 63">
            <a:extLst>
              <a:ext uri="{FF2B5EF4-FFF2-40B4-BE49-F238E27FC236}">
                <a16:creationId xmlns:a16="http://schemas.microsoft.com/office/drawing/2014/main" id="{02256356-0263-42A0-8C2E-9952785202F0}"/>
              </a:ext>
            </a:extLst>
          </p:cNvPr>
          <p:cNvSpPr/>
          <p:nvPr/>
        </p:nvSpPr>
        <p:spPr>
          <a:xfrm>
            <a:off x="5414840" y="611201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51</a:t>
            </a:r>
            <a:endParaRPr lang="zh-CN" altLang="en-US" sz="1200" dirty="0">
              <a:solidFill>
                <a:schemeClr val="tx1"/>
              </a:solidFill>
            </a:endParaRPr>
          </a:p>
        </p:txBody>
      </p:sp>
      <p:sp>
        <p:nvSpPr>
          <p:cNvPr id="65" name="椭圆 64">
            <a:extLst>
              <a:ext uri="{FF2B5EF4-FFF2-40B4-BE49-F238E27FC236}">
                <a16:creationId xmlns:a16="http://schemas.microsoft.com/office/drawing/2014/main" id="{FA8DEC03-4946-4AC2-8939-63382B7467CB}"/>
              </a:ext>
            </a:extLst>
          </p:cNvPr>
          <p:cNvSpPr/>
          <p:nvPr/>
        </p:nvSpPr>
        <p:spPr>
          <a:xfrm>
            <a:off x="625663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52</a:t>
            </a:r>
            <a:endParaRPr lang="zh-CN" altLang="en-US" sz="1200" dirty="0">
              <a:solidFill>
                <a:schemeClr val="tx1"/>
              </a:solidFill>
            </a:endParaRPr>
          </a:p>
        </p:txBody>
      </p:sp>
      <p:sp>
        <p:nvSpPr>
          <p:cNvPr id="66" name="椭圆 65">
            <a:extLst>
              <a:ext uri="{FF2B5EF4-FFF2-40B4-BE49-F238E27FC236}">
                <a16:creationId xmlns:a16="http://schemas.microsoft.com/office/drawing/2014/main" id="{3C667268-E0BD-4F87-BD03-44319591270E}"/>
              </a:ext>
            </a:extLst>
          </p:cNvPr>
          <p:cNvSpPr/>
          <p:nvPr/>
        </p:nvSpPr>
        <p:spPr>
          <a:xfrm>
            <a:off x="7141982"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53</a:t>
            </a:r>
            <a:endParaRPr lang="zh-CN" altLang="en-US" sz="1200" dirty="0">
              <a:solidFill>
                <a:schemeClr val="tx1"/>
              </a:solidFill>
            </a:endParaRPr>
          </a:p>
        </p:txBody>
      </p:sp>
      <p:cxnSp>
        <p:nvCxnSpPr>
          <p:cNvPr id="73" name="直接箭头连接符 72">
            <a:extLst>
              <a:ext uri="{FF2B5EF4-FFF2-40B4-BE49-F238E27FC236}">
                <a16:creationId xmlns:a16="http://schemas.microsoft.com/office/drawing/2014/main" id="{F340E33C-B30A-4806-A4CB-C56FF365B3AC}"/>
              </a:ext>
            </a:extLst>
          </p:cNvPr>
          <p:cNvCxnSpPr>
            <a:cxnSpLocks/>
            <a:stCxn id="30" idx="6"/>
            <a:endCxn id="39" idx="3"/>
          </p:cNvCxnSpPr>
          <p:nvPr/>
        </p:nvCxnSpPr>
        <p:spPr>
          <a:xfrm>
            <a:off x="1724731" y="4372962"/>
            <a:ext cx="2094158" cy="21025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81142E60-EB20-4699-96FA-337C0D0DF00E}"/>
              </a:ext>
            </a:extLst>
          </p:cNvPr>
          <p:cNvCxnSpPr>
            <a:cxnSpLocks/>
            <a:stCxn id="16" idx="1"/>
            <a:endCxn id="39" idx="5"/>
          </p:cNvCxnSpPr>
          <p:nvPr/>
        </p:nvCxnSpPr>
        <p:spPr>
          <a:xfrm flipH="1" flipV="1">
            <a:off x="4242001" y="4583216"/>
            <a:ext cx="418678" cy="59811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8FB54FF7-48A7-4C3C-811C-13CD89FC592A}"/>
              </a:ext>
            </a:extLst>
          </p:cNvPr>
          <p:cNvCxnSpPr>
            <a:cxnSpLocks/>
            <a:stCxn id="16" idx="6"/>
            <a:endCxn id="26" idx="1"/>
          </p:cNvCxnSpPr>
          <p:nvPr/>
        </p:nvCxnSpPr>
        <p:spPr>
          <a:xfrm flipV="1">
            <a:off x="5171420" y="5204626"/>
            <a:ext cx="2058191" cy="18825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6B3FB459-16DB-45EF-B7C1-208181570BFA}"/>
              </a:ext>
            </a:extLst>
          </p:cNvPr>
          <p:cNvCxnSpPr>
            <a:cxnSpLocks/>
            <a:stCxn id="66" idx="0"/>
            <a:endCxn id="26" idx="4"/>
          </p:cNvCxnSpPr>
          <p:nvPr/>
        </p:nvCxnSpPr>
        <p:spPr>
          <a:xfrm flipV="1">
            <a:off x="7441167" y="5715367"/>
            <a:ext cx="0" cy="40360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32AFDC2-0AFE-49D1-999A-07362AC51765}"/>
              </a:ext>
            </a:extLst>
          </p:cNvPr>
          <p:cNvCxnSpPr>
            <a:cxnSpLocks/>
            <a:stCxn id="63" idx="6"/>
            <a:endCxn id="66" idx="3"/>
          </p:cNvCxnSpPr>
          <p:nvPr/>
        </p:nvCxnSpPr>
        <p:spPr>
          <a:xfrm>
            <a:off x="5171420" y="6415232"/>
            <a:ext cx="2058191" cy="21447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59E944F-3D05-4C5F-A555-A80EF268F507}"/>
              </a:ext>
            </a:extLst>
          </p:cNvPr>
          <p:cNvCxnSpPr>
            <a:cxnSpLocks/>
            <a:stCxn id="63" idx="0"/>
            <a:endCxn id="13" idx="5"/>
          </p:cNvCxnSpPr>
          <p:nvPr/>
        </p:nvCxnSpPr>
        <p:spPr>
          <a:xfrm flipH="1" flipV="1">
            <a:off x="4242001" y="5611696"/>
            <a:ext cx="630234" cy="50435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11736C1-57BC-4397-A480-593947F63C74}"/>
              </a:ext>
            </a:extLst>
          </p:cNvPr>
          <p:cNvCxnSpPr>
            <a:cxnSpLocks/>
            <a:stCxn id="12" idx="6"/>
            <a:endCxn id="13" idx="1"/>
          </p:cNvCxnSpPr>
          <p:nvPr/>
        </p:nvCxnSpPr>
        <p:spPr>
          <a:xfrm flipV="1">
            <a:off x="1724731" y="5188584"/>
            <a:ext cx="2094158" cy="21748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8753228-888B-4244-90D9-E5DF3E47D261}"/>
              </a:ext>
            </a:extLst>
          </p:cNvPr>
          <p:cNvCxnSpPr>
            <a:cxnSpLocks/>
            <a:stCxn id="39" idx="4"/>
            <a:endCxn id="13" idx="0"/>
          </p:cNvCxnSpPr>
          <p:nvPr/>
        </p:nvCxnSpPr>
        <p:spPr>
          <a:xfrm>
            <a:off x="4030445" y="4670845"/>
            <a:ext cx="0" cy="43011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9711E069-26CA-4617-83F6-6A437D952D54}"/>
              </a:ext>
            </a:extLst>
          </p:cNvPr>
          <p:cNvCxnSpPr>
            <a:cxnSpLocks/>
            <a:stCxn id="12" idx="5"/>
            <a:endCxn id="63" idx="2"/>
          </p:cNvCxnSpPr>
          <p:nvPr/>
        </p:nvCxnSpPr>
        <p:spPr>
          <a:xfrm>
            <a:off x="1637102" y="5617628"/>
            <a:ext cx="2935948" cy="7976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DE222F74-148B-4476-B1D6-A61D7790AB33}"/>
              </a:ext>
            </a:extLst>
          </p:cNvPr>
          <p:cNvCxnSpPr>
            <a:cxnSpLocks/>
            <a:stCxn id="12" idx="0"/>
            <a:endCxn id="36" idx="3"/>
          </p:cNvCxnSpPr>
          <p:nvPr/>
        </p:nvCxnSpPr>
        <p:spPr>
          <a:xfrm flipV="1">
            <a:off x="1425546" y="4580294"/>
            <a:ext cx="1514890" cy="52659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7AB402F4-11F3-4D03-9C93-A7F1E9DFCCE8}"/>
              </a:ext>
            </a:extLst>
          </p:cNvPr>
          <p:cNvCxnSpPr>
            <a:cxnSpLocks/>
            <a:stCxn id="65" idx="1"/>
            <a:endCxn id="36" idx="5"/>
          </p:cNvCxnSpPr>
          <p:nvPr/>
        </p:nvCxnSpPr>
        <p:spPr>
          <a:xfrm flipH="1" flipV="1">
            <a:off x="3363548" y="4580294"/>
            <a:ext cx="2980711" cy="162630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ED65689C-3E90-473B-B830-2554F51DA730}"/>
              </a:ext>
            </a:extLst>
          </p:cNvPr>
          <p:cNvCxnSpPr>
            <a:cxnSpLocks/>
            <a:stCxn id="30" idx="7"/>
            <a:endCxn id="36" idx="1"/>
          </p:cNvCxnSpPr>
          <p:nvPr/>
        </p:nvCxnSpPr>
        <p:spPr>
          <a:xfrm flipV="1">
            <a:off x="1637102" y="4157182"/>
            <a:ext cx="1303334" cy="422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465F2FFD-F9D1-4CE6-A664-B50D825D0351}"/>
              </a:ext>
            </a:extLst>
          </p:cNvPr>
          <p:cNvCxnSpPr>
            <a:cxnSpLocks/>
            <a:stCxn id="39" idx="1"/>
            <a:endCxn id="36" idx="7"/>
          </p:cNvCxnSpPr>
          <p:nvPr/>
        </p:nvCxnSpPr>
        <p:spPr>
          <a:xfrm flipH="1" flipV="1">
            <a:off x="3363548" y="4157182"/>
            <a:ext cx="455341" cy="292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E50770B1-DCD5-47CF-9DB5-A885EAE1628B}"/>
              </a:ext>
            </a:extLst>
          </p:cNvPr>
          <p:cNvCxnSpPr>
            <a:cxnSpLocks/>
            <a:stCxn id="66" idx="1"/>
            <a:endCxn id="65" idx="7"/>
          </p:cNvCxnSpPr>
          <p:nvPr/>
        </p:nvCxnSpPr>
        <p:spPr>
          <a:xfrm flipH="1">
            <a:off x="6767371" y="6206598"/>
            <a:ext cx="462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12C0F24-00F3-4D63-A245-CBC6377C3E29}"/>
              </a:ext>
            </a:extLst>
          </p:cNvPr>
          <p:cNvCxnSpPr>
            <a:cxnSpLocks/>
            <a:stCxn id="63" idx="7"/>
            <a:endCxn id="65" idx="2"/>
          </p:cNvCxnSpPr>
          <p:nvPr/>
        </p:nvCxnSpPr>
        <p:spPr>
          <a:xfrm>
            <a:off x="5083791" y="6203676"/>
            <a:ext cx="1172839" cy="21447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94433A7-77BD-42DA-94DB-FF590E10A984}"/>
              </a:ext>
            </a:extLst>
          </p:cNvPr>
          <p:cNvCxnSpPr>
            <a:cxnSpLocks/>
            <a:stCxn id="61" idx="5"/>
            <a:endCxn id="65" idx="4"/>
          </p:cNvCxnSpPr>
          <p:nvPr/>
        </p:nvCxnSpPr>
        <p:spPr>
          <a:xfrm>
            <a:off x="4242001" y="6629710"/>
            <a:ext cx="2313814" cy="8762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274F611D-4B8C-487E-9584-E5B06CA66BBF}"/>
              </a:ext>
            </a:extLst>
          </p:cNvPr>
          <p:cNvCxnSpPr>
            <a:cxnSpLocks/>
            <a:stCxn id="61" idx="3"/>
            <a:endCxn id="57" idx="6"/>
          </p:cNvCxnSpPr>
          <p:nvPr/>
        </p:nvCxnSpPr>
        <p:spPr>
          <a:xfrm flipH="1" flipV="1">
            <a:off x="1724731" y="6419456"/>
            <a:ext cx="2094158" cy="21025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D4098437-CE9B-4C54-BA68-6FE2BC6A237B}"/>
              </a:ext>
            </a:extLst>
          </p:cNvPr>
          <p:cNvCxnSpPr>
            <a:cxnSpLocks/>
            <a:stCxn id="49" idx="3"/>
            <a:endCxn id="57" idx="7"/>
          </p:cNvCxnSpPr>
          <p:nvPr/>
        </p:nvCxnSpPr>
        <p:spPr>
          <a:xfrm flipH="1">
            <a:off x="1637102" y="4583216"/>
            <a:ext cx="5592509" cy="162468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663EC113-CB04-4A31-909F-01473ED5D1B8}"/>
              </a:ext>
            </a:extLst>
          </p:cNvPr>
          <p:cNvCxnSpPr>
            <a:cxnSpLocks/>
            <a:endCxn id="41" idx="7"/>
          </p:cNvCxnSpPr>
          <p:nvPr/>
        </p:nvCxnSpPr>
        <p:spPr>
          <a:xfrm flipH="1" flipV="1">
            <a:off x="5083791" y="4157182"/>
            <a:ext cx="2058191" cy="21578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7A5CC763-6224-43A2-B364-88EB600D0785}"/>
              </a:ext>
            </a:extLst>
          </p:cNvPr>
          <p:cNvCxnSpPr>
            <a:cxnSpLocks/>
            <a:stCxn id="41" idx="1"/>
            <a:endCxn id="33" idx="6"/>
          </p:cNvCxnSpPr>
          <p:nvPr/>
        </p:nvCxnSpPr>
        <p:spPr>
          <a:xfrm flipH="1">
            <a:off x="2569625" y="4157182"/>
            <a:ext cx="2091054" cy="21155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CEB5FA7F-C71B-4115-A660-4B62F3DF1613}"/>
              </a:ext>
            </a:extLst>
          </p:cNvPr>
          <p:cNvCxnSpPr>
            <a:cxnSpLocks/>
            <a:stCxn id="64" idx="1"/>
            <a:endCxn id="33" idx="5"/>
          </p:cNvCxnSpPr>
          <p:nvPr/>
        </p:nvCxnSpPr>
        <p:spPr>
          <a:xfrm flipH="1" flipV="1">
            <a:off x="2481996" y="4580294"/>
            <a:ext cx="3020473" cy="161934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14E5C9E2-20DF-4A87-8121-F665C837B37F}"/>
              </a:ext>
            </a:extLst>
          </p:cNvPr>
          <p:cNvCxnSpPr>
            <a:cxnSpLocks/>
            <a:stCxn id="64" idx="7"/>
            <a:endCxn id="26" idx="2"/>
          </p:cNvCxnSpPr>
          <p:nvPr/>
        </p:nvCxnSpPr>
        <p:spPr>
          <a:xfrm flipV="1">
            <a:off x="5925581" y="5416182"/>
            <a:ext cx="1216401" cy="78345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771526"/>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69</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有</a:t>
            </a:r>
            <a:r>
              <a:rPr lang="en-US" altLang="zh-CN" dirty="0">
                <a:latin typeface="Times New Roman" panose="02020603050405020304" pitchFamily="18" charset="0"/>
              </a:rPr>
              <a:t>3</a:t>
            </a:r>
            <a:r>
              <a:rPr lang="zh-CN" altLang="en-US" dirty="0">
                <a:latin typeface="Times New Roman" panose="02020603050405020304" pitchFamily="18" charset="0"/>
              </a:rPr>
              <a:t>个没有刻度的桶</a:t>
            </a:r>
            <a:r>
              <a:rPr lang="en-US" altLang="zh-CN" dirty="0">
                <a:latin typeface="Times New Roman" panose="02020603050405020304" pitchFamily="18" charset="0"/>
              </a:rPr>
              <a:t>a</a:t>
            </a:r>
            <a:r>
              <a:rPr lang="zh-CN" altLang="en-US" dirty="0">
                <a:latin typeface="Times New Roman" panose="02020603050405020304" pitchFamily="18" charset="0"/>
              </a:rPr>
              <a:t>、</a:t>
            </a:r>
            <a:r>
              <a:rPr lang="en-US" altLang="zh-CN" dirty="0">
                <a:latin typeface="Times New Roman" panose="02020603050405020304" pitchFamily="18" charset="0"/>
              </a:rPr>
              <a:t>b</a:t>
            </a:r>
            <a:r>
              <a:rPr lang="zh-CN" altLang="en-US" dirty="0">
                <a:latin typeface="Times New Roman" panose="02020603050405020304" pitchFamily="18" charset="0"/>
              </a:rPr>
              <a:t>和</a:t>
            </a:r>
            <a:r>
              <a:rPr lang="en-US" altLang="zh-CN" dirty="0">
                <a:latin typeface="Times New Roman" panose="02020603050405020304" pitchFamily="18" charset="0"/>
              </a:rPr>
              <a:t>c, </a:t>
            </a:r>
            <a:r>
              <a:rPr lang="zh-CN" altLang="en-US" dirty="0">
                <a:latin typeface="Times New Roman" panose="02020603050405020304" pitchFamily="18" charset="0"/>
              </a:rPr>
              <a:t>其容积分别为</a:t>
            </a:r>
            <a:r>
              <a:rPr lang="en-US" altLang="zh-CN" dirty="0">
                <a:latin typeface="Times New Roman" panose="02020603050405020304" pitchFamily="18" charset="0"/>
              </a:rPr>
              <a:t>8</a:t>
            </a:r>
            <a:r>
              <a:rPr lang="zh-CN" altLang="en-US" dirty="0">
                <a:latin typeface="Times New Roman" panose="02020603050405020304" pitchFamily="18" charset="0"/>
              </a:rPr>
              <a:t>升、</a:t>
            </a:r>
            <a:r>
              <a:rPr lang="en-US" altLang="zh-CN" dirty="0">
                <a:latin typeface="Times New Roman" panose="02020603050405020304" pitchFamily="18" charset="0"/>
              </a:rPr>
              <a:t>5</a:t>
            </a:r>
            <a:r>
              <a:rPr lang="zh-CN" altLang="en-US" dirty="0">
                <a:latin typeface="Times New Roman" panose="02020603050405020304" pitchFamily="18" charset="0"/>
              </a:rPr>
              <a:t>升和</a:t>
            </a:r>
            <a:r>
              <a:rPr lang="en-US" altLang="zh-CN" dirty="0">
                <a:latin typeface="Times New Roman" panose="02020603050405020304" pitchFamily="18" charset="0"/>
              </a:rPr>
              <a:t>3</a:t>
            </a:r>
            <a:r>
              <a:rPr lang="zh-CN" altLang="en-US" dirty="0">
                <a:latin typeface="Times New Roman" panose="02020603050405020304" pitchFamily="18" charset="0"/>
              </a:rPr>
              <a:t>升</a:t>
            </a:r>
            <a:r>
              <a:rPr lang="en-US" altLang="zh-CN" dirty="0">
                <a:latin typeface="Times New Roman" panose="02020603050405020304" pitchFamily="18" charset="0"/>
              </a:rPr>
              <a:t>. </a:t>
            </a:r>
            <a:r>
              <a:rPr lang="zh-CN" altLang="en-US" dirty="0">
                <a:latin typeface="Times New Roman" panose="02020603050405020304" pitchFamily="18" charset="0"/>
              </a:rPr>
              <a:t>假定桶</a:t>
            </a:r>
            <a:r>
              <a:rPr lang="en-US" altLang="zh-CN" dirty="0">
                <a:latin typeface="Times New Roman" panose="02020603050405020304" pitchFamily="18" charset="0"/>
              </a:rPr>
              <a:t>a</a:t>
            </a:r>
            <a:r>
              <a:rPr lang="zh-CN" altLang="en-US" dirty="0">
                <a:latin typeface="Times New Roman" panose="02020603050405020304" pitchFamily="18" charset="0"/>
              </a:rPr>
              <a:t>装满了酒</a:t>
            </a:r>
            <a:r>
              <a:rPr lang="en-US" altLang="zh-CN" dirty="0">
                <a:latin typeface="Times New Roman" panose="02020603050405020304" pitchFamily="18" charset="0"/>
              </a:rPr>
              <a:t>, </a:t>
            </a:r>
            <a:r>
              <a:rPr lang="zh-CN" altLang="en-US" dirty="0">
                <a:latin typeface="Times New Roman" panose="02020603050405020304" pitchFamily="18" charset="0"/>
              </a:rPr>
              <a:t>现要把酒均分成两份</a:t>
            </a:r>
            <a:r>
              <a:rPr lang="en-US" altLang="zh-CN" dirty="0">
                <a:latin typeface="Times New Roman" panose="02020603050405020304" pitchFamily="18" charset="0"/>
              </a:rPr>
              <a:t>. </a:t>
            </a:r>
            <a:r>
              <a:rPr lang="zh-CN" altLang="en-US" dirty="0">
                <a:latin typeface="Times New Roman" panose="02020603050405020304" pitchFamily="18" charset="0"/>
              </a:rPr>
              <a:t>除</a:t>
            </a:r>
            <a:r>
              <a:rPr lang="en-US" altLang="zh-CN" dirty="0">
                <a:latin typeface="Times New Roman" panose="02020603050405020304" pitchFamily="18" charset="0"/>
              </a:rPr>
              <a:t>3</a:t>
            </a:r>
            <a:r>
              <a:rPr lang="zh-CN" altLang="en-US" dirty="0">
                <a:latin typeface="Times New Roman" panose="02020603050405020304" pitchFamily="18" charset="0"/>
              </a:rPr>
              <a:t>个桶之外</a:t>
            </a:r>
            <a:r>
              <a:rPr lang="en-US" altLang="zh-CN" dirty="0">
                <a:latin typeface="Times New Roman" panose="02020603050405020304" pitchFamily="18" charset="0"/>
              </a:rPr>
              <a:t>, </a:t>
            </a:r>
            <a:r>
              <a:rPr lang="zh-CN" altLang="en-US" dirty="0">
                <a:latin typeface="Times New Roman" panose="02020603050405020304" pitchFamily="18" charset="0"/>
              </a:rPr>
              <a:t>没有任何其它测量工具</a:t>
            </a:r>
            <a:r>
              <a:rPr lang="en-US" altLang="zh-CN" dirty="0">
                <a:latin typeface="Times New Roman" panose="02020603050405020304" pitchFamily="18" charset="0"/>
              </a:rPr>
              <a:t>, </a:t>
            </a:r>
            <a:r>
              <a:rPr lang="zh-CN" altLang="en-US" dirty="0">
                <a:latin typeface="Times New Roman" panose="02020603050405020304" pitchFamily="18" charset="0"/>
              </a:rPr>
              <a:t>试问怎样均分</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构造有向图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总酒量和桶容量范围</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变两个桶</a:t>
            </a:r>
            <a:r>
              <a:rPr lang="en-US" altLang="zh-CN" dirty="0">
                <a:latin typeface="Times New Roman" panose="02020603050405020304" pitchFamily="18" charset="0"/>
              </a:rPr>
              <a:t>, </a:t>
            </a:r>
            <a:r>
              <a:rPr lang="zh-CN" altLang="en-US" dirty="0">
                <a:latin typeface="Times New Roman" panose="02020603050405020304" pitchFamily="18" charset="0"/>
              </a:rPr>
              <a:t>至少一个桶变空或变满</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40" name="文本框 39">
            <a:extLst>
              <a:ext uri="{FF2B5EF4-FFF2-40B4-BE49-F238E27FC236}">
                <a16:creationId xmlns:a16="http://schemas.microsoft.com/office/drawing/2014/main" id="{0359F672-CF82-43ED-AF86-38A1F05C0C25}"/>
              </a:ext>
            </a:extLst>
          </p:cNvPr>
          <p:cNvSpPr txBox="1"/>
          <p:nvPr/>
        </p:nvSpPr>
        <p:spPr>
          <a:xfrm>
            <a:off x="4077493" y="2852936"/>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只用记录</a:t>
            </a:r>
            <a:r>
              <a:rPr lang="en-US" altLang="zh-CN" sz="2000" dirty="0">
                <a:solidFill>
                  <a:srgbClr val="FF9900"/>
                </a:solidFill>
                <a:latin typeface="Times New Roman" panose="02020603050405020304" pitchFamily="18" charset="0"/>
              </a:rPr>
              <a:t>b</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c</a:t>
            </a:r>
            <a:r>
              <a:rPr lang="zh-CN" altLang="en-US" sz="2000" dirty="0">
                <a:solidFill>
                  <a:srgbClr val="FF9900"/>
                </a:solidFill>
                <a:latin typeface="Times New Roman" panose="02020603050405020304" pitchFamily="18" charset="0"/>
              </a:rPr>
              <a:t>的状态，因为</a:t>
            </a:r>
            <a:r>
              <a:rPr lang="en-US" altLang="zh-CN" sz="2000" dirty="0">
                <a:solidFill>
                  <a:srgbClr val="FF9900"/>
                </a:solidFill>
                <a:latin typeface="Times New Roman" panose="02020603050405020304" pitchFamily="18" charset="0"/>
              </a:rPr>
              <a:t>a=8-b-c</a:t>
            </a:r>
          </a:p>
        </p:txBody>
      </p:sp>
      <p:sp>
        <p:nvSpPr>
          <p:cNvPr id="53" name="椭圆 52">
            <a:extLst>
              <a:ext uri="{FF2B5EF4-FFF2-40B4-BE49-F238E27FC236}">
                <a16:creationId xmlns:a16="http://schemas.microsoft.com/office/drawing/2014/main" id="{83A486ED-CF33-49A5-B7E0-87B9C14C07F5}"/>
              </a:ext>
            </a:extLst>
          </p:cNvPr>
          <p:cNvSpPr/>
          <p:nvPr/>
        </p:nvSpPr>
        <p:spPr>
          <a:xfrm>
            <a:off x="197222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21</a:t>
            </a:r>
            <a:endParaRPr lang="zh-CN" altLang="en-US" sz="1200" dirty="0">
              <a:solidFill>
                <a:schemeClr val="tx1"/>
              </a:solidFill>
            </a:endParaRPr>
          </a:p>
        </p:txBody>
      </p:sp>
      <p:sp>
        <p:nvSpPr>
          <p:cNvPr id="54" name="椭圆 53">
            <a:extLst>
              <a:ext uri="{FF2B5EF4-FFF2-40B4-BE49-F238E27FC236}">
                <a16:creationId xmlns:a16="http://schemas.microsoft.com/office/drawing/2014/main" id="{D5C296C6-AA0D-4BF3-B628-0AD0AFF098CB}"/>
              </a:ext>
            </a:extLst>
          </p:cNvPr>
          <p:cNvSpPr/>
          <p:nvPr/>
        </p:nvSpPr>
        <p:spPr>
          <a:xfrm>
            <a:off x="1126361" y="510688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20</a:t>
            </a:r>
            <a:endParaRPr lang="zh-CN" altLang="en-US" sz="1200" dirty="0">
              <a:solidFill>
                <a:schemeClr val="tx1"/>
              </a:solidFill>
            </a:endParaRPr>
          </a:p>
        </p:txBody>
      </p:sp>
      <p:sp>
        <p:nvSpPr>
          <p:cNvPr id="55" name="椭圆 54">
            <a:extLst>
              <a:ext uri="{FF2B5EF4-FFF2-40B4-BE49-F238E27FC236}">
                <a16:creationId xmlns:a16="http://schemas.microsoft.com/office/drawing/2014/main" id="{F8502AC7-6070-4906-8FF1-F48609F53724}"/>
              </a:ext>
            </a:extLst>
          </p:cNvPr>
          <p:cNvSpPr/>
          <p:nvPr/>
        </p:nvSpPr>
        <p:spPr>
          <a:xfrm>
            <a:off x="3731260" y="510095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23</a:t>
            </a:r>
            <a:endParaRPr lang="zh-CN" altLang="en-US" sz="1200" dirty="0">
              <a:solidFill>
                <a:schemeClr val="tx1"/>
              </a:solidFill>
            </a:endParaRPr>
          </a:p>
        </p:txBody>
      </p:sp>
      <p:sp>
        <p:nvSpPr>
          <p:cNvPr id="56" name="椭圆 55">
            <a:extLst>
              <a:ext uri="{FF2B5EF4-FFF2-40B4-BE49-F238E27FC236}">
                <a16:creationId xmlns:a16="http://schemas.microsoft.com/office/drawing/2014/main" id="{FB02E211-6446-450C-931A-7360246051EC}"/>
              </a:ext>
            </a:extLst>
          </p:cNvPr>
          <p:cNvSpPr/>
          <p:nvPr/>
        </p:nvSpPr>
        <p:spPr>
          <a:xfrm>
            <a:off x="285280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22</a:t>
            </a:r>
            <a:endParaRPr lang="zh-CN" altLang="en-US" sz="1200" dirty="0">
              <a:solidFill>
                <a:schemeClr val="tx1"/>
              </a:solidFill>
            </a:endParaRPr>
          </a:p>
        </p:txBody>
      </p:sp>
      <p:sp>
        <p:nvSpPr>
          <p:cNvPr id="59" name="椭圆 58">
            <a:extLst>
              <a:ext uri="{FF2B5EF4-FFF2-40B4-BE49-F238E27FC236}">
                <a16:creationId xmlns:a16="http://schemas.microsoft.com/office/drawing/2014/main" id="{6B859072-3FB3-4EA0-A41E-CB7E88606B9E}"/>
              </a:ext>
            </a:extLst>
          </p:cNvPr>
          <p:cNvSpPr/>
          <p:nvPr/>
        </p:nvSpPr>
        <p:spPr>
          <a:xfrm>
            <a:off x="4573050" y="50936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30</a:t>
            </a:r>
            <a:endParaRPr lang="zh-CN" altLang="en-US" sz="1200" dirty="0">
              <a:solidFill>
                <a:schemeClr val="tx1"/>
              </a:solidFill>
            </a:endParaRPr>
          </a:p>
        </p:txBody>
      </p:sp>
      <p:sp>
        <p:nvSpPr>
          <p:cNvPr id="62" name="椭圆 61">
            <a:extLst>
              <a:ext uri="{FF2B5EF4-FFF2-40B4-BE49-F238E27FC236}">
                <a16:creationId xmlns:a16="http://schemas.microsoft.com/office/drawing/2014/main" id="{BF48FF6A-05CF-423D-BBB2-45F37A1C2E05}"/>
              </a:ext>
            </a:extLst>
          </p:cNvPr>
          <p:cNvSpPr/>
          <p:nvPr/>
        </p:nvSpPr>
        <p:spPr>
          <a:xfrm>
            <a:off x="626140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32</a:t>
            </a:r>
            <a:endParaRPr lang="zh-CN" altLang="en-US" sz="1200" dirty="0">
              <a:solidFill>
                <a:schemeClr val="tx1"/>
              </a:solidFill>
            </a:endParaRPr>
          </a:p>
        </p:txBody>
      </p:sp>
      <p:sp>
        <p:nvSpPr>
          <p:cNvPr id="67" name="椭圆 66">
            <a:extLst>
              <a:ext uri="{FF2B5EF4-FFF2-40B4-BE49-F238E27FC236}">
                <a16:creationId xmlns:a16="http://schemas.microsoft.com/office/drawing/2014/main" id="{9F21FE4C-C594-4637-A3BE-DD0EB4090731}"/>
              </a:ext>
            </a:extLst>
          </p:cNvPr>
          <p:cNvSpPr/>
          <p:nvPr/>
        </p:nvSpPr>
        <p:spPr>
          <a:xfrm>
            <a:off x="5415536" y="511414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31</a:t>
            </a:r>
            <a:endParaRPr lang="zh-CN" altLang="en-US" sz="1200" dirty="0">
              <a:solidFill>
                <a:schemeClr val="tx1"/>
              </a:solidFill>
            </a:endParaRPr>
          </a:p>
        </p:txBody>
      </p:sp>
      <p:sp>
        <p:nvSpPr>
          <p:cNvPr id="68" name="椭圆 67">
            <a:extLst>
              <a:ext uri="{FF2B5EF4-FFF2-40B4-BE49-F238E27FC236}">
                <a16:creationId xmlns:a16="http://schemas.microsoft.com/office/drawing/2014/main" id="{6E5D2DC9-2B77-45B0-A7A6-D3FDAB833F1F}"/>
              </a:ext>
            </a:extLst>
          </p:cNvPr>
          <p:cNvSpPr/>
          <p:nvPr/>
        </p:nvSpPr>
        <p:spPr>
          <a:xfrm>
            <a:off x="714198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33</a:t>
            </a:r>
            <a:endParaRPr lang="zh-CN" altLang="en-US" sz="1200" dirty="0">
              <a:solidFill>
                <a:schemeClr val="tx1"/>
              </a:solidFill>
            </a:endParaRPr>
          </a:p>
        </p:txBody>
      </p:sp>
      <p:sp>
        <p:nvSpPr>
          <p:cNvPr id="69" name="椭圆 68">
            <a:extLst>
              <a:ext uri="{FF2B5EF4-FFF2-40B4-BE49-F238E27FC236}">
                <a16:creationId xmlns:a16="http://schemas.microsoft.com/office/drawing/2014/main" id="{F211C938-6620-4A73-A91A-E114E2537B0A}"/>
              </a:ext>
            </a:extLst>
          </p:cNvPr>
          <p:cNvSpPr/>
          <p:nvPr/>
        </p:nvSpPr>
        <p:spPr>
          <a:xfrm>
            <a:off x="1126361" y="40737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p>
        </p:txBody>
      </p:sp>
      <p:sp>
        <p:nvSpPr>
          <p:cNvPr id="70" name="椭圆 69">
            <a:extLst>
              <a:ext uri="{FF2B5EF4-FFF2-40B4-BE49-F238E27FC236}">
                <a16:creationId xmlns:a16="http://schemas.microsoft.com/office/drawing/2014/main" id="{B7C4A1A2-BA91-4EA9-8F34-A503A37DAF75}"/>
              </a:ext>
            </a:extLst>
          </p:cNvPr>
          <p:cNvSpPr/>
          <p:nvPr/>
        </p:nvSpPr>
        <p:spPr>
          <a:xfrm>
            <a:off x="1971255"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sp>
        <p:nvSpPr>
          <p:cNvPr id="71" name="椭圆 70">
            <a:extLst>
              <a:ext uri="{FF2B5EF4-FFF2-40B4-BE49-F238E27FC236}">
                <a16:creationId xmlns:a16="http://schemas.microsoft.com/office/drawing/2014/main" id="{2AC6A226-3B1C-40F4-BCCF-CA700F323FE0}"/>
              </a:ext>
            </a:extLst>
          </p:cNvPr>
          <p:cNvSpPr/>
          <p:nvPr/>
        </p:nvSpPr>
        <p:spPr>
          <a:xfrm>
            <a:off x="2852807"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72" name="椭圆 71">
            <a:extLst>
              <a:ext uri="{FF2B5EF4-FFF2-40B4-BE49-F238E27FC236}">
                <a16:creationId xmlns:a16="http://schemas.microsoft.com/office/drawing/2014/main" id="{BA894258-0209-4936-B98A-413F0B2DA22A}"/>
              </a:ext>
            </a:extLst>
          </p:cNvPr>
          <p:cNvSpPr/>
          <p:nvPr/>
        </p:nvSpPr>
        <p:spPr>
          <a:xfrm>
            <a:off x="373126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74" name="椭圆 73">
            <a:extLst>
              <a:ext uri="{FF2B5EF4-FFF2-40B4-BE49-F238E27FC236}">
                <a16:creationId xmlns:a16="http://schemas.microsoft.com/office/drawing/2014/main" id="{A61EE741-FC5A-4BD6-B885-8976F8C6A088}"/>
              </a:ext>
            </a:extLst>
          </p:cNvPr>
          <p:cNvSpPr/>
          <p:nvPr/>
        </p:nvSpPr>
        <p:spPr>
          <a:xfrm>
            <a:off x="4573050"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77" name="椭圆 76">
            <a:extLst>
              <a:ext uri="{FF2B5EF4-FFF2-40B4-BE49-F238E27FC236}">
                <a16:creationId xmlns:a16="http://schemas.microsoft.com/office/drawing/2014/main" id="{F6444946-E863-4B3D-A7A1-2534C7604D59}"/>
              </a:ext>
            </a:extLst>
          </p:cNvPr>
          <p:cNvSpPr/>
          <p:nvPr/>
        </p:nvSpPr>
        <p:spPr>
          <a:xfrm>
            <a:off x="5414840" y="406551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78" name="椭圆 77">
            <a:extLst>
              <a:ext uri="{FF2B5EF4-FFF2-40B4-BE49-F238E27FC236}">
                <a16:creationId xmlns:a16="http://schemas.microsoft.com/office/drawing/2014/main" id="{36FC3AA5-C884-48BB-9949-3535BC72D256}"/>
              </a:ext>
            </a:extLst>
          </p:cNvPr>
          <p:cNvSpPr/>
          <p:nvPr/>
        </p:nvSpPr>
        <p:spPr>
          <a:xfrm>
            <a:off x="625663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79" name="椭圆 78">
            <a:extLst>
              <a:ext uri="{FF2B5EF4-FFF2-40B4-BE49-F238E27FC236}">
                <a16:creationId xmlns:a16="http://schemas.microsoft.com/office/drawing/2014/main" id="{522F0E89-2C2A-4126-A59A-A85718B6DD2C}"/>
              </a:ext>
            </a:extLst>
          </p:cNvPr>
          <p:cNvSpPr/>
          <p:nvPr/>
        </p:nvSpPr>
        <p:spPr>
          <a:xfrm>
            <a:off x="7141982"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cxnSp>
        <p:nvCxnSpPr>
          <p:cNvPr id="82" name="直接箭头连接符 81">
            <a:extLst>
              <a:ext uri="{FF2B5EF4-FFF2-40B4-BE49-F238E27FC236}">
                <a16:creationId xmlns:a16="http://schemas.microsoft.com/office/drawing/2014/main" id="{806A62AF-7FAE-4208-9C16-DA2FAD13472D}"/>
              </a:ext>
            </a:extLst>
          </p:cNvPr>
          <p:cNvCxnSpPr>
            <a:cxnSpLocks/>
            <a:stCxn id="69" idx="4"/>
            <a:endCxn id="89" idx="1"/>
          </p:cNvCxnSpPr>
          <p:nvPr/>
        </p:nvCxnSpPr>
        <p:spPr>
          <a:xfrm>
            <a:off x="1425546" y="4672147"/>
            <a:ext cx="3235133" cy="1531529"/>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F0C633FA-A75D-4C22-A19E-1B49144099B1}"/>
              </a:ext>
            </a:extLst>
          </p:cNvPr>
          <p:cNvSpPr/>
          <p:nvPr/>
        </p:nvSpPr>
        <p:spPr>
          <a:xfrm>
            <a:off x="1126361" y="612027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40</a:t>
            </a:r>
          </a:p>
        </p:txBody>
      </p:sp>
      <p:sp>
        <p:nvSpPr>
          <p:cNvPr id="85" name="椭圆 84">
            <a:extLst>
              <a:ext uri="{FF2B5EF4-FFF2-40B4-BE49-F238E27FC236}">
                <a16:creationId xmlns:a16="http://schemas.microsoft.com/office/drawing/2014/main" id="{C19EFF03-DD77-4F4D-9E0F-479D62FA335D}"/>
              </a:ext>
            </a:extLst>
          </p:cNvPr>
          <p:cNvSpPr/>
          <p:nvPr/>
        </p:nvSpPr>
        <p:spPr>
          <a:xfrm>
            <a:off x="1971255"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41</a:t>
            </a:r>
            <a:endParaRPr lang="zh-CN" altLang="en-US" sz="1200" dirty="0">
              <a:solidFill>
                <a:schemeClr val="tx1"/>
              </a:solidFill>
            </a:endParaRPr>
          </a:p>
        </p:txBody>
      </p:sp>
      <p:sp>
        <p:nvSpPr>
          <p:cNvPr id="86" name="椭圆 85">
            <a:extLst>
              <a:ext uri="{FF2B5EF4-FFF2-40B4-BE49-F238E27FC236}">
                <a16:creationId xmlns:a16="http://schemas.microsoft.com/office/drawing/2014/main" id="{7D7F27C1-569A-485C-9E6A-20484BE360A2}"/>
              </a:ext>
            </a:extLst>
          </p:cNvPr>
          <p:cNvSpPr/>
          <p:nvPr/>
        </p:nvSpPr>
        <p:spPr>
          <a:xfrm>
            <a:off x="2852807"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42</a:t>
            </a:r>
            <a:endParaRPr lang="zh-CN" altLang="en-US" sz="1200" dirty="0">
              <a:solidFill>
                <a:schemeClr val="tx1"/>
              </a:solidFill>
            </a:endParaRPr>
          </a:p>
        </p:txBody>
      </p:sp>
      <p:sp>
        <p:nvSpPr>
          <p:cNvPr id="87" name="椭圆 86">
            <a:extLst>
              <a:ext uri="{FF2B5EF4-FFF2-40B4-BE49-F238E27FC236}">
                <a16:creationId xmlns:a16="http://schemas.microsoft.com/office/drawing/2014/main" id="{37480AA3-1009-409B-8BB3-9F5C67403DDA}"/>
              </a:ext>
            </a:extLst>
          </p:cNvPr>
          <p:cNvSpPr/>
          <p:nvPr/>
        </p:nvSpPr>
        <p:spPr>
          <a:xfrm>
            <a:off x="373126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43</a:t>
            </a:r>
            <a:endParaRPr lang="zh-CN" altLang="en-US" sz="1200" dirty="0">
              <a:solidFill>
                <a:schemeClr val="tx1"/>
              </a:solidFill>
            </a:endParaRPr>
          </a:p>
        </p:txBody>
      </p:sp>
      <p:sp>
        <p:nvSpPr>
          <p:cNvPr id="89" name="椭圆 88">
            <a:extLst>
              <a:ext uri="{FF2B5EF4-FFF2-40B4-BE49-F238E27FC236}">
                <a16:creationId xmlns:a16="http://schemas.microsoft.com/office/drawing/2014/main" id="{174FCC1C-C87D-46B7-BC05-4D075F0F190B}"/>
              </a:ext>
            </a:extLst>
          </p:cNvPr>
          <p:cNvSpPr/>
          <p:nvPr/>
        </p:nvSpPr>
        <p:spPr>
          <a:xfrm>
            <a:off x="4573050"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50</a:t>
            </a:r>
            <a:endParaRPr lang="zh-CN" altLang="en-US" sz="1200" dirty="0">
              <a:solidFill>
                <a:schemeClr val="tx1"/>
              </a:solidFill>
            </a:endParaRPr>
          </a:p>
        </p:txBody>
      </p:sp>
      <p:sp>
        <p:nvSpPr>
          <p:cNvPr id="90" name="椭圆 89">
            <a:extLst>
              <a:ext uri="{FF2B5EF4-FFF2-40B4-BE49-F238E27FC236}">
                <a16:creationId xmlns:a16="http://schemas.microsoft.com/office/drawing/2014/main" id="{98EC48E7-0069-498B-A8ED-87D3397C61FA}"/>
              </a:ext>
            </a:extLst>
          </p:cNvPr>
          <p:cNvSpPr/>
          <p:nvPr/>
        </p:nvSpPr>
        <p:spPr>
          <a:xfrm>
            <a:off x="5414840" y="611201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51</a:t>
            </a:r>
            <a:endParaRPr lang="zh-CN" altLang="en-US" sz="1200" dirty="0">
              <a:solidFill>
                <a:schemeClr val="tx1"/>
              </a:solidFill>
            </a:endParaRPr>
          </a:p>
        </p:txBody>
      </p:sp>
      <p:sp>
        <p:nvSpPr>
          <p:cNvPr id="91" name="椭圆 90">
            <a:extLst>
              <a:ext uri="{FF2B5EF4-FFF2-40B4-BE49-F238E27FC236}">
                <a16:creationId xmlns:a16="http://schemas.microsoft.com/office/drawing/2014/main" id="{D911B9EA-66B0-47ED-AB40-7F77A2A6A473}"/>
              </a:ext>
            </a:extLst>
          </p:cNvPr>
          <p:cNvSpPr/>
          <p:nvPr/>
        </p:nvSpPr>
        <p:spPr>
          <a:xfrm>
            <a:off x="625663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52</a:t>
            </a:r>
            <a:endParaRPr lang="zh-CN" altLang="en-US" sz="1200" dirty="0">
              <a:solidFill>
                <a:schemeClr val="tx1"/>
              </a:solidFill>
            </a:endParaRPr>
          </a:p>
        </p:txBody>
      </p:sp>
      <p:sp>
        <p:nvSpPr>
          <p:cNvPr id="93" name="椭圆 92">
            <a:extLst>
              <a:ext uri="{FF2B5EF4-FFF2-40B4-BE49-F238E27FC236}">
                <a16:creationId xmlns:a16="http://schemas.microsoft.com/office/drawing/2014/main" id="{14D9F382-20B2-409B-8CAE-1DF82C39DF86}"/>
              </a:ext>
            </a:extLst>
          </p:cNvPr>
          <p:cNvSpPr/>
          <p:nvPr/>
        </p:nvSpPr>
        <p:spPr>
          <a:xfrm>
            <a:off x="7141982"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53</a:t>
            </a:r>
            <a:endParaRPr lang="zh-CN" altLang="en-US" sz="1200" dirty="0">
              <a:solidFill>
                <a:schemeClr val="tx1"/>
              </a:solidFill>
            </a:endParaRPr>
          </a:p>
        </p:txBody>
      </p:sp>
      <p:cxnSp>
        <p:nvCxnSpPr>
          <p:cNvPr id="94" name="直接箭头连接符 93">
            <a:extLst>
              <a:ext uri="{FF2B5EF4-FFF2-40B4-BE49-F238E27FC236}">
                <a16:creationId xmlns:a16="http://schemas.microsoft.com/office/drawing/2014/main" id="{77A20B01-4058-4FDE-8DD4-31785CCD984F}"/>
              </a:ext>
            </a:extLst>
          </p:cNvPr>
          <p:cNvCxnSpPr>
            <a:cxnSpLocks/>
            <a:stCxn id="69" idx="6"/>
            <a:endCxn id="72" idx="3"/>
          </p:cNvCxnSpPr>
          <p:nvPr/>
        </p:nvCxnSpPr>
        <p:spPr>
          <a:xfrm>
            <a:off x="1724731" y="4372962"/>
            <a:ext cx="2094158" cy="210254"/>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FA37F94D-BF1B-4161-950D-BCE16038C484}"/>
              </a:ext>
            </a:extLst>
          </p:cNvPr>
          <p:cNvCxnSpPr>
            <a:cxnSpLocks/>
            <a:stCxn id="59" idx="1"/>
            <a:endCxn id="72" idx="5"/>
          </p:cNvCxnSpPr>
          <p:nvPr/>
        </p:nvCxnSpPr>
        <p:spPr>
          <a:xfrm flipH="1" flipV="1">
            <a:off x="4242001" y="4583216"/>
            <a:ext cx="418678" cy="598112"/>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4D13B43F-0786-4030-8A58-E95C98D9A937}"/>
              </a:ext>
            </a:extLst>
          </p:cNvPr>
          <p:cNvCxnSpPr>
            <a:cxnSpLocks/>
            <a:stCxn id="59" idx="6"/>
            <a:endCxn id="68" idx="1"/>
          </p:cNvCxnSpPr>
          <p:nvPr/>
        </p:nvCxnSpPr>
        <p:spPr>
          <a:xfrm flipV="1">
            <a:off x="5171420" y="5204626"/>
            <a:ext cx="2058191" cy="188258"/>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E7C80702-9D8C-46D2-A403-A096E1AEF1FC}"/>
              </a:ext>
            </a:extLst>
          </p:cNvPr>
          <p:cNvCxnSpPr>
            <a:cxnSpLocks/>
            <a:stCxn id="93" idx="0"/>
            <a:endCxn id="68" idx="4"/>
          </p:cNvCxnSpPr>
          <p:nvPr/>
        </p:nvCxnSpPr>
        <p:spPr>
          <a:xfrm flipV="1">
            <a:off x="7441167" y="5715367"/>
            <a:ext cx="0" cy="40360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57256734-FE28-432E-BE50-627C01580980}"/>
              </a:ext>
            </a:extLst>
          </p:cNvPr>
          <p:cNvCxnSpPr>
            <a:cxnSpLocks/>
            <a:stCxn id="89" idx="6"/>
            <a:endCxn id="93" idx="3"/>
          </p:cNvCxnSpPr>
          <p:nvPr/>
        </p:nvCxnSpPr>
        <p:spPr>
          <a:xfrm>
            <a:off x="5171420" y="6415232"/>
            <a:ext cx="2058191" cy="21447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E2E8699-A5BE-476F-A3D6-C281CA57B1B9}"/>
              </a:ext>
            </a:extLst>
          </p:cNvPr>
          <p:cNvCxnSpPr>
            <a:cxnSpLocks/>
            <a:stCxn id="89" idx="0"/>
            <a:endCxn id="55" idx="5"/>
          </p:cNvCxnSpPr>
          <p:nvPr/>
        </p:nvCxnSpPr>
        <p:spPr>
          <a:xfrm flipH="1" flipV="1">
            <a:off x="4242001" y="5611696"/>
            <a:ext cx="630234" cy="504351"/>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C83AB13B-B4F9-4AF9-9067-4ED7D6285E7C}"/>
              </a:ext>
            </a:extLst>
          </p:cNvPr>
          <p:cNvCxnSpPr>
            <a:cxnSpLocks/>
            <a:stCxn id="54" idx="6"/>
            <a:endCxn id="55" idx="1"/>
          </p:cNvCxnSpPr>
          <p:nvPr/>
        </p:nvCxnSpPr>
        <p:spPr>
          <a:xfrm flipV="1">
            <a:off x="1724731" y="5188584"/>
            <a:ext cx="2094158" cy="217488"/>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85B887FA-9F5D-4358-999E-AC6800150B7F}"/>
              </a:ext>
            </a:extLst>
          </p:cNvPr>
          <p:cNvCxnSpPr>
            <a:cxnSpLocks/>
            <a:stCxn id="72" idx="4"/>
            <a:endCxn id="55" idx="0"/>
          </p:cNvCxnSpPr>
          <p:nvPr/>
        </p:nvCxnSpPr>
        <p:spPr>
          <a:xfrm>
            <a:off x="4030445" y="4670845"/>
            <a:ext cx="0" cy="43011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078A055-57B4-4ACF-A0E6-FA3A81DE772A}"/>
              </a:ext>
            </a:extLst>
          </p:cNvPr>
          <p:cNvCxnSpPr>
            <a:cxnSpLocks/>
            <a:stCxn id="54" idx="5"/>
            <a:endCxn id="89" idx="2"/>
          </p:cNvCxnSpPr>
          <p:nvPr/>
        </p:nvCxnSpPr>
        <p:spPr>
          <a:xfrm>
            <a:off x="1637102" y="5617628"/>
            <a:ext cx="2935948" cy="7976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383199E-EE07-480C-81FA-5C9F5EAACB52}"/>
              </a:ext>
            </a:extLst>
          </p:cNvPr>
          <p:cNvCxnSpPr>
            <a:cxnSpLocks/>
            <a:stCxn id="54" idx="0"/>
            <a:endCxn id="71" idx="3"/>
          </p:cNvCxnSpPr>
          <p:nvPr/>
        </p:nvCxnSpPr>
        <p:spPr>
          <a:xfrm flipV="1">
            <a:off x="1425546" y="4580294"/>
            <a:ext cx="1514890" cy="526593"/>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AC05ABDB-B796-43F5-9FD7-E5154EC73E76}"/>
              </a:ext>
            </a:extLst>
          </p:cNvPr>
          <p:cNvCxnSpPr>
            <a:cxnSpLocks/>
            <a:stCxn id="91" idx="1"/>
            <a:endCxn id="71" idx="5"/>
          </p:cNvCxnSpPr>
          <p:nvPr/>
        </p:nvCxnSpPr>
        <p:spPr>
          <a:xfrm flipH="1" flipV="1">
            <a:off x="3363548" y="4580294"/>
            <a:ext cx="2980711" cy="1626304"/>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0A8635E6-57FB-4067-88A0-237FDC88D046}"/>
              </a:ext>
            </a:extLst>
          </p:cNvPr>
          <p:cNvCxnSpPr>
            <a:cxnSpLocks/>
            <a:stCxn id="69" idx="7"/>
            <a:endCxn id="71" idx="1"/>
          </p:cNvCxnSpPr>
          <p:nvPr/>
        </p:nvCxnSpPr>
        <p:spPr>
          <a:xfrm flipV="1">
            <a:off x="1637102" y="4157182"/>
            <a:ext cx="1303334" cy="422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2FBB829-7180-426D-AA14-B9A8F1715498}"/>
              </a:ext>
            </a:extLst>
          </p:cNvPr>
          <p:cNvCxnSpPr>
            <a:cxnSpLocks/>
            <a:stCxn id="72" idx="1"/>
            <a:endCxn id="71" idx="7"/>
          </p:cNvCxnSpPr>
          <p:nvPr/>
        </p:nvCxnSpPr>
        <p:spPr>
          <a:xfrm flipH="1" flipV="1">
            <a:off x="3363548" y="4157182"/>
            <a:ext cx="455341" cy="292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76628FD8-BB13-4582-BD57-5431D6ACCB82}"/>
              </a:ext>
            </a:extLst>
          </p:cNvPr>
          <p:cNvCxnSpPr>
            <a:cxnSpLocks/>
            <a:stCxn id="93" idx="1"/>
            <a:endCxn id="91" idx="7"/>
          </p:cNvCxnSpPr>
          <p:nvPr/>
        </p:nvCxnSpPr>
        <p:spPr>
          <a:xfrm flipH="1">
            <a:off x="6767371" y="6206598"/>
            <a:ext cx="462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30583788-8A33-4E77-B636-B4231C6A3B95}"/>
              </a:ext>
            </a:extLst>
          </p:cNvPr>
          <p:cNvCxnSpPr>
            <a:cxnSpLocks/>
            <a:stCxn id="89" idx="7"/>
            <a:endCxn id="91" idx="2"/>
          </p:cNvCxnSpPr>
          <p:nvPr/>
        </p:nvCxnSpPr>
        <p:spPr>
          <a:xfrm>
            <a:off x="5083791" y="6203676"/>
            <a:ext cx="1172839" cy="21447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CC387EFD-4E23-4FA1-99CE-3E50918E4A7C}"/>
              </a:ext>
            </a:extLst>
          </p:cNvPr>
          <p:cNvCxnSpPr>
            <a:cxnSpLocks/>
            <a:stCxn id="87" idx="5"/>
            <a:endCxn id="91" idx="4"/>
          </p:cNvCxnSpPr>
          <p:nvPr/>
        </p:nvCxnSpPr>
        <p:spPr>
          <a:xfrm>
            <a:off x="4242001" y="6629710"/>
            <a:ext cx="2313814" cy="87629"/>
          </a:xfrm>
          <a:prstGeom prst="straightConnector1">
            <a:avLst/>
          </a:prstGeom>
          <a:ln>
            <a:solidFill>
              <a:schemeClr val="tx1"/>
            </a:solidFill>
            <a:headEnd type="triangle" w="med" len="med"/>
            <a:tailEnd type="non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157654F6-054E-40E5-9540-E591F7144BEF}"/>
              </a:ext>
            </a:extLst>
          </p:cNvPr>
          <p:cNvCxnSpPr>
            <a:cxnSpLocks/>
            <a:stCxn id="87" idx="3"/>
            <a:endCxn id="83" idx="6"/>
          </p:cNvCxnSpPr>
          <p:nvPr/>
        </p:nvCxnSpPr>
        <p:spPr>
          <a:xfrm flipH="1" flipV="1">
            <a:off x="1724731" y="6419456"/>
            <a:ext cx="2094158" cy="210254"/>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D0A052EA-60A3-4139-B6AA-28DA7473F369}"/>
              </a:ext>
            </a:extLst>
          </p:cNvPr>
          <p:cNvCxnSpPr>
            <a:cxnSpLocks/>
            <a:stCxn id="79" idx="3"/>
            <a:endCxn id="83" idx="7"/>
          </p:cNvCxnSpPr>
          <p:nvPr/>
        </p:nvCxnSpPr>
        <p:spPr>
          <a:xfrm flipH="1">
            <a:off x="1637102" y="4583216"/>
            <a:ext cx="5592509" cy="1624684"/>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73A546D7-3090-4D56-B086-456B63BFD661}"/>
              </a:ext>
            </a:extLst>
          </p:cNvPr>
          <p:cNvCxnSpPr>
            <a:cxnSpLocks/>
            <a:endCxn id="74" idx="7"/>
          </p:cNvCxnSpPr>
          <p:nvPr/>
        </p:nvCxnSpPr>
        <p:spPr>
          <a:xfrm flipH="1" flipV="1">
            <a:off x="5083791" y="4157182"/>
            <a:ext cx="2058191" cy="215780"/>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D17DDE1A-82CE-44AC-A71B-353C45672623}"/>
              </a:ext>
            </a:extLst>
          </p:cNvPr>
          <p:cNvCxnSpPr>
            <a:cxnSpLocks/>
            <a:stCxn id="74" idx="1"/>
            <a:endCxn id="70" idx="6"/>
          </p:cNvCxnSpPr>
          <p:nvPr/>
        </p:nvCxnSpPr>
        <p:spPr>
          <a:xfrm flipH="1">
            <a:off x="2569625" y="4157182"/>
            <a:ext cx="2091054" cy="211556"/>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7EA8712C-637B-4D3E-AB2B-5DB05DD02EA6}"/>
              </a:ext>
            </a:extLst>
          </p:cNvPr>
          <p:cNvCxnSpPr>
            <a:cxnSpLocks/>
            <a:stCxn id="90" idx="1"/>
            <a:endCxn id="70" idx="5"/>
          </p:cNvCxnSpPr>
          <p:nvPr/>
        </p:nvCxnSpPr>
        <p:spPr>
          <a:xfrm flipH="1" flipV="1">
            <a:off x="2481996" y="4580294"/>
            <a:ext cx="3020473" cy="1619346"/>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26C204A9-444A-454F-8B1C-81B617880057}"/>
              </a:ext>
            </a:extLst>
          </p:cNvPr>
          <p:cNvCxnSpPr>
            <a:cxnSpLocks/>
            <a:stCxn id="90" idx="7"/>
            <a:endCxn id="68" idx="2"/>
          </p:cNvCxnSpPr>
          <p:nvPr/>
        </p:nvCxnSpPr>
        <p:spPr>
          <a:xfrm flipV="1">
            <a:off x="5925581" y="5416182"/>
            <a:ext cx="1216401" cy="783458"/>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276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67B8A178-3641-4717-9D45-B0B07EF9429C}" type="slidenum">
              <a:rPr lang="en-US" altLang="zh-CN"/>
              <a:pPr/>
              <a:t>7</a:t>
            </a:fld>
            <a:endParaRPr lang="en-US" altLang="zh-CN"/>
          </a:p>
        </p:txBody>
      </p:sp>
      <p:sp>
        <p:nvSpPr>
          <p:cNvPr id="352265" name="Rectangle 9"/>
          <p:cNvSpPr>
            <a:spLocks noChangeArrowheads="1"/>
          </p:cNvSpPr>
          <p:nvPr/>
        </p:nvSpPr>
        <p:spPr bwMode="auto">
          <a:xfrm>
            <a:off x="250825" y="1123306"/>
            <a:ext cx="52245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lang="zh-CN" altLang="en-US" dirty="0">
                <a:latin typeface="华文中宋" panose="02010600040101010101" pitchFamily="2" charset="-122"/>
                <a:ea typeface="华文中宋" panose="02010600040101010101" pitchFamily="2" charset="-122"/>
                <a:cs typeface="Times New Roman" panose="02020603050405020304" pitchFamily="18" charset="0"/>
              </a:rPr>
              <a:t>有向图的关联矩阵（无自环有向图）</a:t>
            </a:r>
            <a:endParaRPr lang="zh-CN" altLang="en-US" dirty="0">
              <a:ea typeface="华文中宋" panose="02010600040101010101" pitchFamily="2" charset="-122"/>
              <a:cs typeface="Times New Roman" panose="02020603050405020304" pitchFamily="18" charset="0"/>
            </a:endParaRPr>
          </a:p>
        </p:txBody>
      </p:sp>
      <p:sp>
        <p:nvSpPr>
          <p:cNvPr id="352266" name="Rectangle 10"/>
          <p:cNvSpPr>
            <a:spLocks noChangeArrowheads="1"/>
          </p:cNvSpPr>
          <p:nvPr/>
        </p:nvSpPr>
        <p:spPr bwMode="auto">
          <a:xfrm>
            <a:off x="323850" y="1557338"/>
            <a:ext cx="781208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spAutoFit/>
          </a:bodyPr>
          <a:lstStyle>
            <a:lvl1pPr indent="1143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dirty="0">
                <a:solidFill>
                  <a:srgbClr val="A50021"/>
                </a:solidFill>
                <a:latin typeface="Times New Roman" panose="02020603050405020304" pitchFamily="18" charset="0"/>
                <a:cs typeface="Times New Roman" panose="02020603050405020304" pitchFamily="18" charset="0"/>
              </a:rPr>
            </a:br>
            <a:r>
              <a:rPr lang="en-US" altLang="zh-CN" sz="1000"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solidFill>
                  <a:srgbClr val="A50021"/>
                </a:solidFill>
                <a:latin typeface="华文中宋" panose="02010600040101010101" pitchFamily="2" charset="-122"/>
                <a:ea typeface="华文中宋" panose="02010600040101010101" pitchFamily="2" charset="-122"/>
                <a:cs typeface="Times New Roman" panose="02020603050405020304" pitchFamily="18" charset="0"/>
              </a:rPr>
              <a:t>定义</a:t>
            </a:r>
            <a:r>
              <a:rPr lang="en-US" altLang="zh-CN" b="1"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14.4</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有向图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，令</a:t>
            </a: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endParaRPr>
          </a:p>
          <a:p>
            <a:pPr eaLnBrk="0" hangingPunct="0"/>
            <a:r>
              <a:rPr lang="zh-CN" altLang="en-US" b="1" dirty="0">
                <a:latin typeface="Times New Roman" panose="02020603050405020304" pitchFamily="18" charset="0"/>
              </a:rPr>
              <a:t>则称 </a:t>
            </a:r>
            <a:r>
              <a:rPr lang="en-US" altLang="zh-CN" b="1" dirty="0">
                <a:latin typeface="Times New Roman" panose="02020603050405020304" pitchFamily="18" charset="0"/>
              </a:rPr>
              <a:t>(</a:t>
            </a:r>
            <a:r>
              <a:rPr lang="en-US" altLang="zh-CN" b="1" i="1" dirty="0" err="1">
                <a:latin typeface="Times New Roman" panose="02020603050405020304" pitchFamily="18" charset="0"/>
              </a:rPr>
              <a:t>m</a:t>
            </a:r>
            <a:r>
              <a:rPr lang="en-US" altLang="zh-CN" b="1" i="1" baseline="-30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30000" dirty="0" err="1">
                <a:latin typeface="Times New Roman" panose="02020603050405020304" pitchFamily="18" charset="0"/>
              </a:rPr>
              <a:t>n</a:t>
            </a:r>
            <a:r>
              <a:rPr lang="en-US" altLang="zh-CN" b="1" baseline="-30000" dirty="0" err="1">
                <a:latin typeface="Times New Roman" panose="02020603050405020304" pitchFamily="18" charset="0"/>
                <a:sym typeface="Symbol" panose="05050102010706020507" pitchFamily="18" charset="2"/>
              </a:rPr>
              <a:t></a:t>
            </a:r>
            <a:r>
              <a:rPr lang="en-US" altLang="zh-CN" b="1" i="1" baseline="-30000" dirty="0" err="1">
                <a:latin typeface="Times New Roman" panose="02020603050405020304" pitchFamily="18" charset="0"/>
              </a:rPr>
              <a:t>m</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a:t>
            </a:r>
            <a:r>
              <a:rPr lang="zh-CN" altLang="en-US" b="1" dirty="0">
                <a:solidFill>
                  <a:srgbClr val="A50021"/>
                </a:solidFill>
                <a:latin typeface="Times New Roman" panose="02020603050405020304" pitchFamily="18" charset="0"/>
                <a:sym typeface="Symbol" panose="05050102010706020507" pitchFamily="18" charset="2"/>
              </a:rPr>
              <a:t>关联矩阵</a:t>
            </a:r>
            <a:r>
              <a:rPr lang="zh-CN" altLang="en-US" b="1" dirty="0">
                <a:latin typeface="Times New Roman" panose="02020603050405020304" pitchFamily="18" charset="0"/>
                <a:sym typeface="Symbol" panose="05050102010706020507" pitchFamily="18" charset="2"/>
              </a:rPr>
              <a:t>，记为</a:t>
            </a:r>
            <a:r>
              <a:rPr lang="en-US" altLang="zh-CN" b="1" i="1" dirty="0">
                <a:latin typeface="Times New Roman" panose="02020603050405020304" pitchFamily="18" charset="0"/>
                <a:sym typeface="Symbol" panose="05050102010706020507" pitchFamily="18" charset="2"/>
              </a:rPr>
              <a:t>M</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endParaRPr lang="en-US" altLang="zh-CN" b="1" dirty="0">
              <a:solidFill>
                <a:srgbClr val="A50021"/>
              </a:solidFill>
              <a:latin typeface="Times New Roman" panose="02020603050405020304" pitchFamily="18" charset="0"/>
              <a:sym typeface="Symbol" panose="05050102010706020507" pitchFamily="18" charset="2"/>
            </a:endParaRPr>
          </a:p>
          <a:p>
            <a:pPr eaLnBrk="0" hangingPunct="0"/>
            <a:r>
              <a:rPr lang="en-US" altLang="zh-CN" b="1" baseline="-30000" dirty="0">
                <a:latin typeface="Times New Roman" panose="02020603050405020304" pitchFamily="18" charset="0"/>
                <a:sym typeface="Symbol" panose="05050102010706020507" pitchFamily="18" charset="2"/>
              </a:rPr>
              <a:t>   </a:t>
            </a:r>
          </a:p>
        </p:txBody>
      </p:sp>
      <p:sp>
        <p:nvSpPr>
          <p:cNvPr id="352269" name="Rectangle 13"/>
          <p:cNvSpPr>
            <a:spLocks noChangeArrowheads="1"/>
          </p:cNvSpPr>
          <p:nvPr/>
        </p:nvSpPr>
        <p:spPr bwMode="auto">
          <a:xfrm>
            <a:off x="1908175" y="200025"/>
            <a:ext cx="5976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3200">
                <a:latin typeface="华文中宋" panose="02010600040101010101" pitchFamily="2" charset="-122"/>
                <a:ea typeface="华文中宋" panose="02010600040101010101" pitchFamily="2" charset="-122"/>
                <a:cs typeface="Times New Roman" panose="02020603050405020304" pitchFamily="18" charset="0"/>
              </a:rPr>
              <a:t>有向图的关联矩阵</a:t>
            </a:r>
            <a:endParaRPr lang="zh-CN" altLang="en-US" sz="3200">
              <a:ea typeface="华文中宋" panose="02010600040101010101" pitchFamily="2" charset="-122"/>
              <a:cs typeface="Times New Roman" panose="02020603050405020304" pitchFamily="18" charset="0"/>
            </a:endParaRPr>
          </a:p>
        </p:txBody>
      </p:sp>
      <p:graphicFrame>
        <p:nvGraphicFramePr>
          <p:cNvPr id="352264" name="Object 8"/>
          <p:cNvGraphicFramePr>
            <a:graphicFrameLocks noChangeAspect="1"/>
          </p:cNvGraphicFramePr>
          <p:nvPr>
            <p:extLst>
              <p:ext uri="{D42A27DB-BD31-4B8C-83A1-F6EECF244321}">
                <p14:modId xmlns:p14="http://schemas.microsoft.com/office/powerpoint/2010/main" val="4184699040"/>
              </p:ext>
            </p:extLst>
          </p:nvPr>
        </p:nvGraphicFramePr>
        <p:xfrm>
          <a:off x="2267744" y="2327069"/>
          <a:ext cx="3425701" cy="1461971"/>
        </p:xfrm>
        <a:graphic>
          <a:graphicData uri="http://schemas.openxmlformats.org/presentationml/2006/ole">
            <mc:AlternateContent xmlns:mc="http://schemas.openxmlformats.org/markup-compatibility/2006">
              <mc:Choice xmlns:v="urn:schemas-microsoft-com:vml" Requires="v">
                <p:oleObj spid="_x0000_s442489" name="公式" r:id="rId4" imgW="1688760" imgH="736560" progId="Equation.3">
                  <p:embed/>
                </p:oleObj>
              </mc:Choice>
              <mc:Fallback>
                <p:oleObj name="公式" r:id="rId4" imgW="1688760" imgH="736560" progId="Equation.3">
                  <p:embed/>
                  <p:pic>
                    <p:nvPicPr>
                      <p:cNvPr id="35226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327069"/>
                        <a:ext cx="3425701" cy="1461971"/>
                      </a:xfrm>
                      <a:prstGeom prst="rect">
                        <a:avLst/>
                      </a:prstGeom>
                      <a:noFill/>
                      <a:extLst/>
                    </p:spPr>
                  </p:pic>
                </p:oleObj>
              </mc:Fallback>
            </mc:AlternateContent>
          </a:graphicData>
        </a:graphic>
      </p:graphicFrame>
      <p:sp>
        <p:nvSpPr>
          <p:cNvPr id="14" name="文本框 13">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如果有自环，应该标</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还是−</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a:t>
            </a:r>
          </a:p>
        </p:txBody>
      </p:sp>
    </p:spTree>
    <p:extLst>
      <p:ext uri="{BB962C8B-B14F-4D97-AF65-F5344CB8AC3E}">
        <p14:creationId xmlns:p14="http://schemas.microsoft.com/office/powerpoint/2010/main" val="3786843549"/>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70</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最短路径算法</a:t>
            </a:r>
          </a:p>
        </p:txBody>
      </p:sp>
      <mc:AlternateContent xmlns:mc="http://schemas.openxmlformats.org/markup-compatibility/2006" xmlns:a14="http://schemas.microsoft.com/office/drawing/2010/main">
        <mc:Choice Requires="a14">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14.37  </a:t>
                </a:r>
                <a:r>
                  <a:rPr lang="zh-CN" altLang="en-US" dirty="0">
                    <a:latin typeface="Times New Roman" panose="02020603050405020304" pitchFamily="18" charset="0"/>
                  </a:rPr>
                  <a:t>计算图上给定两点间距离最短的基本路径的算法称为</a:t>
                </a:r>
                <a:r>
                  <a:rPr lang="zh-CN" altLang="en-US" dirty="0">
                    <a:solidFill>
                      <a:srgbClr val="A50021"/>
                    </a:solidFill>
                    <a:latin typeface="Times New Roman" panose="02020603050405020304" pitchFamily="18" charset="0"/>
                  </a:rPr>
                  <a:t>点到点最短路算法</a:t>
                </a:r>
                <a:endParaRPr lang="en-US" altLang="zh-CN" dirty="0">
                  <a:solidFill>
                    <a:srgbClr val="A50021"/>
                  </a:solidFill>
                  <a:latin typeface="Times New Roman" panose="02020603050405020304" pitchFamily="18" charset="0"/>
                </a:endParaRPr>
              </a:p>
              <a:p>
                <a:pPr marL="0" indent="0"/>
                <a:br>
                  <a:rPr lang="en-US" altLang="zh-CN" dirty="0">
                    <a:solidFill>
                      <a:srgbClr val="A50021"/>
                    </a:solidFill>
                    <a:latin typeface="Times New Roman" panose="02020603050405020304" pitchFamily="18" charset="0"/>
                  </a:rPr>
                </a:b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14.38  </a:t>
                </a:r>
                <a:r>
                  <a:rPr lang="zh-CN" altLang="en-US" dirty="0">
                    <a:latin typeface="Times New Roman" panose="02020603050405020304" pitchFamily="18" charset="0"/>
                  </a:rPr>
                  <a:t>计算图上从给定点出发到所有其它点距离最短的基本路径的算法称为</a:t>
                </a:r>
                <a:r>
                  <a:rPr lang="zh-CN" altLang="en-US" dirty="0">
                    <a:solidFill>
                      <a:srgbClr val="A50021"/>
                    </a:solidFill>
                    <a:latin typeface="Times New Roman" panose="02020603050405020304" pitchFamily="18" charset="0"/>
                  </a:rPr>
                  <a:t>单源最短路算法</a:t>
                </a:r>
                <a:endParaRPr lang="en-US" altLang="zh-CN" dirty="0">
                  <a:solidFill>
                    <a:srgbClr val="A50021"/>
                  </a:solidFill>
                  <a:latin typeface="Times New Roman" panose="02020603050405020304" pitchFamily="18" charset="0"/>
                </a:endParaRPr>
              </a:p>
              <a:p>
                <a:pPr marL="0" indent="0"/>
                <a:br>
                  <a:rPr lang="en-US" altLang="zh-CN" dirty="0">
                    <a:solidFill>
                      <a:srgbClr val="A50021"/>
                    </a:solidFill>
                    <a:latin typeface="Times New Roman" panose="02020603050405020304" pitchFamily="18" charset="0"/>
                  </a:rPr>
                </a:b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14.39  </a:t>
                </a:r>
                <a:r>
                  <a:rPr lang="zh-CN" altLang="en-US" dirty="0">
                    <a:latin typeface="Times New Roman" panose="02020603050405020304" pitchFamily="18" charset="0"/>
                  </a:rPr>
                  <a:t>计算图上从任意点出发到所有其它点距离最短的基本路径的算法称为</a:t>
                </a:r>
                <a:r>
                  <a:rPr lang="zh-CN" altLang="en-US" dirty="0">
                    <a:solidFill>
                      <a:srgbClr val="A50021"/>
                    </a:solidFill>
                    <a:latin typeface="Times New Roman" panose="02020603050405020304" pitchFamily="18" charset="0"/>
                  </a:rPr>
                  <a:t>全源最短路算法</a:t>
                </a:r>
                <a:endParaRPr lang="en-US" altLang="zh-CN" dirty="0">
                  <a:solidFill>
                    <a:srgbClr val="A50021"/>
                  </a:solidFill>
                  <a:latin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lim>
                          </m:limLow>
                        </m:fName>
                        <m:e>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𝒊𝒌</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𝒌𝒋</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e>
                      </m:func>
                    </m:oMath>
                  </m:oMathPara>
                </a14:m>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mc:Choice>
        <mc:Fallback xmlns="">
          <p:sp>
            <p:nvSpPr>
              <p:cNvPr id="344072" name="Rectangle 8"/>
              <p:cNvSpPr>
                <a:spLocks noGrp="1" noRot="1" noChangeAspect="1" noMove="1" noResize="1" noEditPoints="1" noAdjustHandles="1" noChangeArrowheads="1" noChangeShapeType="1" noTextEdit="1"/>
              </p:cNvSpPr>
              <p:nvPr>
                <p:ph type="body" idx="1"/>
              </p:nvPr>
            </p:nvSpPr>
            <p:spPr>
              <a:xfrm>
                <a:off x="539750" y="1125538"/>
                <a:ext cx="8229600" cy="5039766"/>
              </a:xfrm>
              <a:blipFill>
                <a:blip r:embed="rId3"/>
                <a:stretch>
                  <a:fillRect l="-1185" t="-1332"/>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B74D9DB0-68F7-495C-AB43-74D18BE2FF86}"/>
              </a:ext>
            </a:extLst>
          </p:cNvPr>
          <p:cNvSpPr txBox="1"/>
          <p:nvPr/>
        </p:nvSpPr>
        <p:spPr>
          <a:xfrm>
            <a:off x="6156176" y="2668850"/>
            <a:ext cx="1944837"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见附加</a:t>
            </a:r>
            <a:r>
              <a:rPr lang="en-US" altLang="zh-CN" sz="2000" dirty="0">
                <a:solidFill>
                  <a:srgbClr val="FF9900"/>
                </a:solidFill>
                <a:latin typeface="Times New Roman" panose="02020603050405020304" pitchFamily="18" charset="0"/>
              </a:rPr>
              <a:t>PPT</a:t>
            </a:r>
          </a:p>
        </p:txBody>
      </p:sp>
      <p:sp>
        <p:nvSpPr>
          <p:cNvPr id="58" name="文本框 57">
            <a:extLst>
              <a:ext uri="{FF2B5EF4-FFF2-40B4-BE49-F238E27FC236}">
                <a16:creationId xmlns:a16="http://schemas.microsoft.com/office/drawing/2014/main" id="{EACFCF3A-23D7-4465-B802-CA6018DEB518}"/>
              </a:ext>
            </a:extLst>
          </p:cNvPr>
          <p:cNvSpPr txBox="1"/>
          <p:nvPr/>
        </p:nvSpPr>
        <p:spPr>
          <a:xfrm>
            <a:off x="2428697" y="4869160"/>
            <a:ext cx="1800201"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回忆传递闭包对照矩阵乘法</a:t>
            </a:r>
            <a:endParaRPr lang="en-US" altLang="zh-CN" sz="2000" dirty="0">
              <a:solidFill>
                <a:srgbClr val="FF9900"/>
              </a:solidFill>
              <a:latin typeface="Times New Roman" panose="02020603050405020304" pitchFamily="18" charset="0"/>
            </a:endParaRPr>
          </a:p>
        </p:txBody>
      </p:sp>
      <p:sp>
        <p:nvSpPr>
          <p:cNvPr id="60" name="文本框 59">
            <a:extLst>
              <a:ext uri="{FF2B5EF4-FFF2-40B4-BE49-F238E27FC236}">
                <a16:creationId xmlns:a16="http://schemas.microsoft.com/office/drawing/2014/main" id="{51AF783A-14AC-485C-BD04-3BE5F0602AB2}"/>
              </a:ext>
            </a:extLst>
          </p:cNvPr>
          <p:cNvSpPr txBox="1"/>
          <p:nvPr/>
        </p:nvSpPr>
        <p:spPr>
          <a:xfrm>
            <a:off x="6444208" y="4325034"/>
            <a:ext cx="2699792"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k</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表示不经过中间点</a:t>
            </a:r>
            <a:endParaRPr lang="en-US" altLang="zh-CN" sz="2000" dirty="0">
              <a:solidFill>
                <a:srgbClr val="FF9900"/>
              </a:solidFill>
              <a:latin typeface="Times New Roman" panose="02020603050405020304" pitchFamily="18" charset="0"/>
            </a:endParaRPr>
          </a:p>
        </p:txBody>
      </p:sp>
      <p:pic>
        <p:nvPicPr>
          <p:cNvPr id="61" name="图片 2">
            <a:extLst>
              <a:ext uri="{FF2B5EF4-FFF2-40B4-BE49-F238E27FC236}">
                <a16:creationId xmlns:a16="http://schemas.microsoft.com/office/drawing/2014/main" id="{6ADA78EA-7F3F-4C1C-A9E2-4C5C554A91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7" y="5094423"/>
            <a:ext cx="2732107" cy="17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2">
            <a:extLst>
              <a:ext uri="{FF2B5EF4-FFF2-40B4-BE49-F238E27FC236}">
                <a16:creationId xmlns:a16="http://schemas.microsoft.com/office/drawing/2014/main" id="{09479DEF-2DB5-44A7-AE19-8E530393F8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094423"/>
            <a:ext cx="2442676" cy="17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文本框 64">
            <a:extLst>
              <a:ext uri="{FF2B5EF4-FFF2-40B4-BE49-F238E27FC236}">
                <a16:creationId xmlns:a16="http://schemas.microsoft.com/office/drawing/2014/main" id="{B54A46A4-9267-41DA-8992-05F6CCB295D7}"/>
              </a:ext>
            </a:extLst>
          </p:cNvPr>
          <p:cNvSpPr txBox="1"/>
          <p:nvPr/>
        </p:nvSpPr>
        <p:spPr>
          <a:xfrm>
            <a:off x="2638087" y="6067880"/>
            <a:ext cx="2592289" cy="707886"/>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调用</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次才能得到任意两点间最短路长度</a:t>
            </a:r>
            <a:endParaRPr lang="en-US" altLang="zh-CN" sz="2000" dirty="0">
              <a:solidFill>
                <a:srgbClr val="FF9900"/>
              </a:solidFill>
              <a:latin typeface="Times New Roman" panose="02020603050405020304" pitchFamily="18" charset="0"/>
            </a:endParaRPr>
          </a:p>
        </p:txBody>
      </p:sp>
      <p:cxnSp>
        <p:nvCxnSpPr>
          <p:cNvPr id="3" name="直接箭头连接符 2">
            <a:extLst>
              <a:ext uri="{FF2B5EF4-FFF2-40B4-BE49-F238E27FC236}">
                <a16:creationId xmlns:a16="http://schemas.microsoft.com/office/drawing/2014/main" id="{A49EDC08-8126-4F05-97D1-EB00B0BA6682}"/>
              </a:ext>
            </a:extLst>
          </p:cNvPr>
          <p:cNvCxnSpPr>
            <a:cxnSpLocks/>
            <a:stCxn id="65" idx="0"/>
          </p:cNvCxnSpPr>
          <p:nvPr/>
        </p:nvCxnSpPr>
        <p:spPr>
          <a:xfrm flipV="1">
            <a:off x="3934232" y="5229200"/>
            <a:ext cx="1429855" cy="83868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4E1E43C-99D6-49B1-8407-4DD911AF29C6}"/>
              </a:ext>
            </a:extLst>
          </p:cNvPr>
          <p:cNvCxnSpPr>
            <a:cxnSpLocks/>
          </p:cNvCxnSpPr>
          <p:nvPr/>
        </p:nvCxnSpPr>
        <p:spPr>
          <a:xfrm flipH="1">
            <a:off x="2534892" y="5514843"/>
            <a:ext cx="956988" cy="24144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1318754-2A9E-46F9-A7F7-A56A22514292}"/>
              </a:ext>
            </a:extLst>
          </p:cNvPr>
          <p:cNvSpPr txBox="1"/>
          <p:nvPr/>
        </p:nvSpPr>
        <p:spPr>
          <a:xfrm>
            <a:off x="9144000" y="0"/>
            <a:ext cx="1905000" cy="1631216"/>
          </a:xfrm>
          <a:prstGeom prst="rect">
            <a:avLst/>
          </a:prstGeom>
          <a:noFill/>
        </p:spPr>
        <p:txBody>
          <a:bodyPr wrap="square" rtlCol="0">
            <a:spAutoFit/>
          </a:bodyPr>
          <a:lstStyle/>
          <a:p>
            <a:r>
              <a:rPr lang="zh-CN" altLang="en-US" sz="2000" dirty="0">
                <a:solidFill>
                  <a:srgbClr val="FF9900"/>
                </a:solidFill>
              </a:rPr>
              <a:t>易考：</a:t>
            </a:r>
            <a:endParaRPr lang="en-US" altLang="zh-CN" sz="2000" dirty="0">
              <a:solidFill>
                <a:srgbClr val="FF9900"/>
              </a:solidFill>
            </a:endParaRPr>
          </a:p>
          <a:p>
            <a:r>
              <a:rPr lang="zh-CN" altLang="en-US" sz="2000" dirty="0">
                <a:solidFill>
                  <a:srgbClr val="FF9900"/>
                </a:solidFill>
              </a:rPr>
              <a:t>（结合图的表示）</a:t>
            </a:r>
            <a:endParaRPr lang="en-US" altLang="zh-CN" sz="2000" dirty="0">
              <a:solidFill>
                <a:srgbClr val="FF9900"/>
              </a:solidFill>
            </a:endParaRPr>
          </a:p>
          <a:p>
            <a:r>
              <a:rPr lang="zh-CN" altLang="en-US" sz="2000" dirty="0">
                <a:solidFill>
                  <a:srgbClr val="FF9900"/>
                </a:solidFill>
              </a:rPr>
              <a:t>最短路算法演算过程</a:t>
            </a:r>
            <a:endParaRPr lang="en-US" altLang="zh-CN" sz="2000" dirty="0">
              <a:solidFill>
                <a:srgbClr val="FF9900"/>
              </a:solidFill>
            </a:endParaRPr>
          </a:p>
        </p:txBody>
      </p:sp>
    </p:spTree>
    <p:extLst>
      <p:ext uri="{BB962C8B-B14F-4D97-AF65-F5344CB8AC3E}">
        <p14:creationId xmlns:p14="http://schemas.microsoft.com/office/powerpoint/2010/main" val="4249637214"/>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71</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2024-04-10</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1940150632"/>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72</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最短路径算法</a:t>
            </a:r>
          </a:p>
        </p:txBody>
      </p:sp>
      <mc:AlternateContent xmlns:mc="http://schemas.openxmlformats.org/markup-compatibility/2006" xmlns:a14="http://schemas.microsoft.com/office/drawing/2010/main">
        <mc:Choice Requires="a14">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14.39  </a:t>
                </a:r>
                <a:r>
                  <a:rPr lang="zh-CN" altLang="en-US" dirty="0">
                    <a:latin typeface="Times New Roman" panose="02020603050405020304" pitchFamily="18" charset="0"/>
                  </a:rPr>
                  <a:t>计算图上从任意点出发到所有其它点距离最短的基本路径的算法称为</a:t>
                </a:r>
                <a:r>
                  <a:rPr lang="zh-CN" altLang="en-US" dirty="0">
                    <a:solidFill>
                      <a:srgbClr val="A50021"/>
                    </a:solidFill>
                    <a:latin typeface="Times New Roman" panose="02020603050405020304" pitchFamily="18" charset="0"/>
                  </a:rPr>
                  <a:t>全源最短路算法</a:t>
                </a:r>
                <a:endParaRPr lang="en-US" altLang="zh-CN" dirty="0">
                  <a:solidFill>
                    <a:srgbClr val="A50021"/>
                  </a:solidFill>
                  <a:latin typeface="Times New Roman" panose="02020603050405020304" pitchFamily="18" charset="0"/>
                </a:endParaRPr>
              </a:p>
              <a:p>
                <a:pPr marL="0" indent="0"/>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lim>
                        </m:limLow>
                      </m:fName>
                      <m:e>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𝒊𝒌</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𝒌𝒋</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e>
                    </m:func>
                  </m:oMath>
                </a14:m>
                <a:r>
                  <a:rPr lang="en-US" altLang="zh-CN" dirty="0">
                    <a:latin typeface="Times New Roman" panose="02020603050405020304" pitchFamily="18" charset="0"/>
                  </a:rPr>
                  <a:t> </a:t>
                </a:r>
              </a:p>
              <a:p>
                <a:pPr marL="0" indent="0"/>
                <a:endParaRPr lang="en-US" altLang="zh-CN" dirty="0">
                  <a:latin typeface="Times New Roman" panose="02020603050405020304" pitchFamily="18" charset="0"/>
                </a:endParaRPr>
              </a:p>
              <a:p>
                <a:pPr marL="0" indent="0"/>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𝒊𝒋</m:t>
                        </m:r>
                      </m:sub>
                      <m:sup>
                        <m:r>
                          <a:rPr lang="en-US" altLang="zh-CN" i="1">
                            <a:latin typeface="Cambria Math" panose="02040503050406030204" pitchFamily="18" charset="0"/>
                          </a:rPr>
                          <m:t>(</m:t>
                        </m:r>
                        <m:r>
                          <a:rPr lang="en-US" altLang="zh-CN" b="1" i="1" smtClean="0">
                            <a:latin typeface="Cambria Math" panose="02040503050406030204" pitchFamily="18" charset="0"/>
                          </a:rPr>
                          <m:t>𝒌</m:t>
                        </m:r>
                        <m:r>
                          <a:rPr lang="en-US" altLang="zh-CN" i="1">
                            <a:latin typeface="Cambria Math" panose="02040503050406030204" pitchFamily="18" charset="0"/>
                          </a:rPr>
                          <m:t>)</m:t>
                        </m:r>
                      </m:sup>
                    </m:sSub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a:latin typeface="Cambria Math" panose="02040503050406030204" pitchFamily="18" charset="0"/>
                              </a:rPr>
                              <m:t>min</m:t>
                            </m:r>
                          </m:e>
                          <m:lim>
                            <m:r>
                              <a:rPr lang="en-US" altLang="zh-CN" b="1" i="1" smtClean="0">
                                <a:latin typeface="Cambria Math" panose="02040503050406030204" pitchFamily="18" charset="0"/>
                              </a:rPr>
                              <m:t> </m:t>
                            </m:r>
                          </m:lim>
                        </m:limLow>
                      </m:fNa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m:t>
                            </m:r>
                            <m:r>
                              <a:rPr lang="en-US" altLang="zh-CN" b="1" i="1" smtClean="0">
                                <a:latin typeface="Cambria Math" panose="02040503050406030204" pitchFamily="18" charset="0"/>
                              </a:rPr>
                              <m:t>𝒋</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𝒊𝒌</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𝒌𝒋</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i="1">
                                    <a:latin typeface="Cambria Math" panose="02040503050406030204" pitchFamily="18" charset="0"/>
                                  </a:rPr>
                                  <m:t>𝟏</m:t>
                                </m:r>
                              </m:e>
                            </m:d>
                          </m:sup>
                        </m:sSubSup>
                        <m:r>
                          <a:rPr lang="en-US" altLang="zh-CN" i="1">
                            <a:latin typeface="Cambria Math" panose="02040503050406030204" pitchFamily="18" charset="0"/>
                          </a:rPr>
                          <m:t>}</m:t>
                        </m:r>
                      </m:e>
                    </m:func>
                  </m:oMath>
                </a14:m>
                <a:r>
                  <a:rPr lang="en-US" altLang="zh-CN" dirty="0">
                    <a:latin typeface="Times New Roman" panose="02020603050405020304" pitchFamily="18" charset="0"/>
                  </a:rPr>
                  <a:t> </a:t>
                </a:r>
              </a:p>
              <a:p>
                <a:pPr marL="0" indent="0"/>
                <a:endParaRPr lang="en-US" altLang="zh-CN" dirty="0">
                  <a:latin typeface="Times New Roman" panose="02020603050405020304" pitchFamily="18" charset="0"/>
                </a:endParaRPr>
              </a:p>
            </p:txBody>
          </p:sp>
        </mc:Choice>
        <mc:Fallback xmlns="">
          <p:sp>
            <p:nvSpPr>
              <p:cNvPr id="344072" name="Rectangle 8"/>
              <p:cNvSpPr>
                <a:spLocks noGrp="1" noRot="1" noChangeAspect="1" noMove="1" noResize="1" noEditPoints="1" noAdjustHandles="1" noChangeArrowheads="1" noChangeShapeType="1" noTextEdit="1"/>
              </p:cNvSpPr>
              <p:nvPr>
                <p:ph type="body" idx="1"/>
              </p:nvPr>
            </p:nvSpPr>
            <p:spPr>
              <a:xfrm>
                <a:off x="539750" y="1125538"/>
                <a:ext cx="8229600" cy="5039766"/>
              </a:xfrm>
              <a:blipFill>
                <a:blip r:embed="rId3"/>
                <a:stretch>
                  <a:fillRect l="-1185" t="-1332"/>
                </a:stretch>
              </a:blipFill>
            </p:spPr>
            <p:txBody>
              <a:bodyPr/>
              <a:lstStyle/>
              <a:p>
                <a:r>
                  <a:rPr lang="zh-CN" altLang="en-US">
                    <a:noFill/>
                  </a:rPr>
                  <a:t> </a:t>
                </a:r>
              </a:p>
            </p:txBody>
          </p:sp>
        </mc:Fallback>
      </mc:AlternateContent>
      <p:pic>
        <p:nvPicPr>
          <p:cNvPr id="64" name="图片 2">
            <a:extLst>
              <a:ext uri="{FF2B5EF4-FFF2-40B4-BE49-F238E27FC236}">
                <a16:creationId xmlns:a16="http://schemas.microsoft.com/office/drawing/2014/main" id="{4CE2416B-7D1F-44FA-8388-F2F4DCB06A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789040"/>
            <a:ext cx="5493871"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FEFCF92F-8433-4E88-8F7D-EFAAD14DC2DD}"/>
              </a:ext>
            </a:extLst>
          </p:cNvPr>
          <p:cNvSpPr txBox="1"/>
          <p:nvPr/>
        </p:nvSpPr>
        <p:spPr>
          <a:xfrm>
            <a:off x="3635896" y="3525976"/>
            <a:ext cx="5436097" cy="163121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如何取出最短路径？</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方案一：记录中间点，然后递归取前半段和后半段子路径</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方案二：记录</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的子路径上</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的下一跳节点（经过</a:t>
            </a:r>
            <a:r>
              <a:rPr lang="en-US" altLang="zh-CN" sz="2000"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时，等于</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的子路径上</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的下一跳节点）</a:t>
            </a:r>
            <a:endParaRPr lang="en-US" altLang="zh-CN"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F5B7D2F7-DFEC-4EAF-A20D-FAA4E3EBCFFF}"/>
              </a:ext>
            </a:extLst>
          </p:cNvPr>
          <p:cNvSpPr txBox="1"/>
          <p:nvPr/>
        </p:nvSpPr>
        <p:spPr>
          <a:xfrm>
            <a:off x="0" y="6457890"/>
            <a:ext cx="914400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引理：若</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的最短路</a:t>
            </a:r>
            <a:r>
              <a:rPr lang="en-US" altLang="zh-CN" sz="2000" i="1" dirty="0">
                <a:solidFill>
                  <a:srgbClr val="FF9900"/>
                </a:solidFill>
                <a:latin typeface="Times New Roman" panose="02020603050405020304" pitchFamily="18" charset="0"/>
              </a:rPr>
              <a:t>P</a:t>
            </a:r>
            <a:r>
              <a:rPr lang="zh-CN" altLang="en-US" sz="2000" dirty="0">
                <a:solidFill>
                  <a:srgbClr val="FF9900"/>
                </a:solidFill>
                <a:latin typeface="Times New Roman" panose="02020603050405020304" pitchFamily="18" charset="0"/>
              </a:rPr>
              <a:t>经过</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，则</a:t>
            </a:r>
            <a:r>
              <a:rPr lang="en-US" altLang="zh-CN" sz="2000" i="1" dirty="0">
                <a:solidFill>
                  <a:srgbClr val="FF9900"/>
                </a:solidFill>
                <a:latin typeface="Times New Roman" panose="02020603050405020304" pitchFamily="18" charset="0"/>
              </a:rPr>
              <a:t>P</a:t>
            </a:r>
            <a:r>
              <a:rPr lang="zh-CN" altLang="en-US" sz="2000" dirty="0">
                <a:solidFill>
                  <a:srgbClr val="FF9900"/>
                </a:solidFill>
                <a:latin typeface="Times New Roman" panose="02020603050405020304" pitchFamily="18" charset="0"/>
              </a:rPr>
              <a:t>上</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段子路径也是</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的最短路</a:t>
            </a:r>
          </a:p>
        </p:txBody>
      </p:sp>
      <p:pic>
        <p:nvPicPr>
          <p:cNvPr id="3" name="图片 2">
            <a:extLst>
              <a:ext uri="{FF2B5EF4-FFF2-40B4-BE49-F238E27FC236}">
                <a16:creationId xmlns:a16="http://schemas.microsoft.com/office/drawing/2014/main" id="{88692D7C-512B-47E2-8B75-EB6D7592D0C3}"/>
              </a:ext>
            </a:extLst>
          </p:cNvPr>
          <p:cNvPicPr>
            <a:picLocks noChangeAspect="1"/>
          </p:cNvPicPr>
          <p:nvPr/>
        </p:nvPicPr>
        <p:blipFill>
          <a:blip r:embed="rId5"/>
          <a:stretch>
            <a:fillRect/>
          </a:stretch>
        </p:blipFill>
        <p:spPr>
          <a:xfrm>
            <a:off x="5673383" y="1599301"/>
            <a:ext cx="3365364" cy="1948072"/>
          </a:xfrm>
          <a:prstGeom prst="rect">
            <a:avLst/>
          </a:prstGeom>
        </p:spPr>
      </p:pic>
    </p:spTree>
    <p:extLst>
      <p:ext uri="{BB962C8B-B14F-4D97-AF65-F5344CB8AC3E}">
        <p14:creationId xmlns:p14="http://schemas.microsoft.com/office/powerpoint/2010/main" val="1320926490"/>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52281-B687-4FAE-8AE6-C4F9F69698DF}" type="slidenum">
              <a:rPr lang="en-US" altLang="zh-CN"/>
              <a:pPr/>
              <a:t>73</a:t>
            </a:fld>
            <a:endParaRPr lang="en-US" altLang="zh-CN"/>
          </a:p>
        </p:txBody>
      </p:sp>
      <p:sp>
        <p:nvSpPr>
          <p:cNvPr id="364547"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第十四章</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习题课</a:t>
            </a:r>
          </a:p>
        </p:txBody>
      </p:sp>
      <p:sp>
        <p:nvSpPr>
          <p:cNvPr id="364558" name="Rectangle 14"/>
          <p:cNvSpPr>
            <a:spLocks noGrp="1" noChangeArrowheads="1"/>
          </p:cNvSpPr>
          <p:nvPr>
            <p:ph type="body" idx="1"/>
          </p:nvPr>
        </p:nvSpPr>
        <p:spPr>
          <a:xfrm>
            <a:off x="395288" y="1341438"/>
            <a:ext cx="8229600" cy="4525962"/>
          </a:xfrm>
        </p:spPr>
        <p:txBody>
          <a:bodyPr/>
          <a:lstStyle/>
          <a:p>
            <a:r>
              <a:rPr lang="zh-CN" altLang="en-US"/>
              <a:t>主要内容</a:t>
            </a:r>
          </a:p>
          <a:p>
            <a:pPr>
              <a:buClr>
                <a:srgbClr val="FF9900"/>
              </a:buClr>
              <a:buFont typeface="Wingdings" panose="05000000000000000000" pitchFamily="2" charset="2"/>
              <a:buChar char="l"/>
            </a:pPr>
            <a:r>
              <a:rPr lang="zh-CN" altLang="en-US"/>
              <a:t>无向图、有向图、关联与相邻、简单图、完全图、正则图、子图、补图；握手定理与推论；图的同构</a:t>
            </a:r>
          </a:p>
          <a:p>
            <a:pPr>
              <a:buClr>
                <a:srgbClr val="FF9900"/>
              </a:buClr>
              <a:buFont typeface="Wingdings" panose="05000000000000000000" pitchFamily="2" charset="2"/>
              <a:buChar char="l"/>
            </a:pPr>
            <a:r>
              <a:rPr lang="zh-CN" altLang="en-US"/>
              <a:t>通路与回路及其分类</a:t>
            </a:r>
          </a:p>
          <a:p>
            <a:pPr>
              <a:buClr>
                <a:srgbClr val="FF9900"/>
              </a:buClr>
              <a:buFont typeface="Wingdings" panose="05000000000000000000" pitchFamily="2" charset="2"/>
              <a:buChar char="l"/>
            </a:pPr>
            <a:r>
              <a:rPr lang="zh-CN" altLang="en-US"/>
              <a:t>无向图的连通性与连通度</a:t>
            </a:r>
          </a:p>
          <a:p>
            <a:pPr>
              <a:buClr>
                <a:srgbClr val="FF9900"/>
              </a:buClr>
              <a:buFont typeface="Wingdings" panose="05000000000000000000" pitchFamily="2" charset="2"/>
              <a:buChar char="l"/>
            </a:pPr>
            <a:r>
              <a:rPr lang="zh-CN" altLang="en-US"/>
              <a:t>有向图的连通性及其分类</a:t>
            </a:r>
          </a:p>
          <a:p>
            <a:pPr>
              <a:buClr>
                <a:srgbClr val="FF9900"/>
              </a:buClr>
              <a:buFont typeface="Wingdings" panose="05000000000000000000" pitchFamily="2" charset="2"/>
              <a:buChar char="l"/>
            </a:pPr>
            <a:r>
              <a:rPr lang="zh-CN" altLang="en-US"/>
              <a:t>图的矩阵表示</a:t>
            </a:r>
          </a:p>
          <a:p>
            <a:pPr>
              <a:buClr>
                <a:srgbClr val="FF9900"/>
              </a:buClr>
            </a:pPr>
            <a:endParaRPr lang="en-US" altLang="zh-CN"/>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4547"/>
                                        </p:tgtEl>
                                        <p:attrNameLst>
                                          <p:attrName>style.visibility</p:attrName>
                                        </p:attrNameLst>
                                      </p:cBhvr>
                                      <p:to>
                                        <p:strVal val="visible"/>
                                      </p:to>
                                    </p:set>
                                    <p:anim calcmode="lin" valueType="num">
                                      <p:cBhvr additive="base">
                                        <p:cTn id="7" dur="1000" fill="hold"/>
                                        <p:tgtEl>
                                          <p:spTgt spid="364547"/>
                                        </p:tgtEl>
                                        <p:attrNameLst>
                                          <p:attrName>ppt_x</p:attrName>
                                        </p:attrNameLst>
                                      </p:cBhvr>
                                      <p:tavLst>
                                        <p:tav tm="0">
                                          <p:val>
                                            <p:strVal val="0-#ppt_w/2"/>
                                          </p:val>
                                        </p:tav>
                                        <p:tav tm="100000">
                                          <p:val>
                                            <p:strVal val="#ppt_x"/>
                                          </p:val>
                                        </p:tav>
                                      </p:tavLst>
                                    </p:anim>
                                    <p:anim calcmode="lin" valueType="num">
                                      <p:cBhvr additive="base">
                                        <p:cTn id="8" dur="1000" fill="hold"/>
                                        <p:tgtEl>
                                          <p:spTgt spid="3645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DEBC168-ADEF-4B90-B261-EF0D049D5FC0}" type="slidenum">
              <a:rPr lang="en-US" altLang="zh-CN"/>
              <a:pPr/>
              <a:t>74</a:t>
            </a:fld>
            <a:endParaRPr lang="en-US" altLang="zh-CN"/>
          </a:p>
        </p:txBody>
      </p:sp>
      <p:sp>
        <p:nvSpPr>
          <p:cNvPr id="437250" name="Rectangle 2"/>
          <p:cNvSpPr>
            <a:spLocks noGrp="1" noChangeArrowheads="1"/>
          </p:cNvSpPr>
          <p:nvPr>
            <p:ph type="title"/>
          </p:nvPr>
        </p:nvSpPr>
        <p:spPr/>
        <p:txBody>
          <a:bodyPr/>
          <a:lstStyle/>
          <a:p>
            <a:pPr algn="ctr"/>
            <a:r>
              <a:rPr lang="zh-CN" altLang="en-US"/>
              <a:t>基本要求</a:t>
            </a:r>
          </a:p>
        </p:txBody>
      </p:sp>
      <p:sp>
        <p:nvSpPr>
          <p:cNvPr id="437251" name="Rectangle 3"/>
          <p:cNvSpPr>
            <a:spLocks noGrp="1" noChangeArrowheads="1"/>
          </p:cNvSpPr>
          <p:nvPr>
            <p:ph type="body" idx="1"/>
          </p:nvPr>
        </p:nvSpPr>
        <p:spPr>
          <a:xfrm>
            <a:off x="395288" y="1341438"/>
            <a:ext cx="8229600" cy="4525962"/>
          </a:xfrm>
        </p:spPr>
        <p:txBody>
          <a:bodyPr/>
          <a:lstStyle/>
          <a:p>
            <a:pPr>
              <a:buClr>
                <a:srgbClr val="FF9900"/>
              </a:buClr>
              <a:buFont typeface="Wingdings" panose="05000000000000000000" pitchFamily="2" charset="2"/>
              <a:buChar char="l"/>
            </a:pPr>
            <a:r>
              <a:rPr lang="zh-CN" altLang="en-US" dirty="0"/>
              <a:t>深刻理解握手定理及推论的内容并能灵活地应用它们</a:t>
            </a:r>
          </a:p>
          <a:p>
            <a:pPr>
              <a:buClr>
                <a:srgbClr val="FF9900"/>
              </a:buClr>
              <a:buFont typeface="Wingdings" panose="05000000000000000000" pitchFamily="2" charset="2"/>
              <a:buChar char="l"/>
            </a:pPr>
            <a:r>
              <a:rPr lang="zh-CN" altLang="en-US" dirty="0"/>
              <a:t>深刻理解图同构、简单图、完全图、正则图、子图、补图、二部图的概念以及它们的性质及相互之间的关系</a:t>
            </a:r>
          </a:p>
          <a:p>
            <a:pPr>
              <a:buClr>
                <a:srgbClr val="FF9900"/>
              </a:buClr>
              <a:buFont typeface="Wingdings" panose="05000000000000000000" pitchFamily="2" charset="2"/>
              <a:buChar char="l"/>
            </a:pPr>
            <a:r>
              <a:rPr lang="zh-CN" altLang="en-US" dirty="0"/>
              <a:t>记住通路与回路的定义、分类及表示法</a:t>
            </a:r>
          </a:p>
          <a:p>
            <a:pPr>
              <a:buClr>
                <a:srgbClr val="FF9900"/>
              </a:buClr>
              <a:buFont typeface="Wingdings" panose="05000000000000000000" pitchFamily="2" charset="2"/>
              <a:buChar char="l"/>
            </a:pPr>
            <a:r>
              <a:rPr lang="zh-CN" altLang="en-US" dirty="0"/>
              <a:t>深刻理解与无向图连通性、连通度有关的诸多概念</a:t>
            </a:r>
          </a:p>
          <a:p>
            <a:pPr>
              <a:buClr>
                <a:srgbClr val="FF9900"/>
              </a:buClr>
              <a:buFont typeface="Wingdings" panose="05000000000000000000" pitchFamily="2" charset="2"/>
              <a:buChar char="l"/>
            </a:pPr>
            <a:r>
              <a:rPr lang="zh-CN" altLang="en-US" dirty="0"/>
              <a:t>会判别有向图连通性的类型</a:t>
            </a:r>
          </a:p>
          <a:p>
            <a:pPr>
              <a:buClr>
                <a:srgbClr val="FF9900"/>
              </a:buClr>
              <a:buFont typeface="Wingdings" panose="05000000000000000000" pitchFamily="2" charset="2"/>
              <a:buChar char="l"/>
            </a:pPr>
            <a:r>
              <a:rPr lang="zh-CN" altLang="en-US" dirty="0"/>
              <a:t>熟练掌握用邻接矩阵及其幂求有向图中通路与回路数的方法，会求可达矩阵 </a:t>
            </a: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2B24BAAC-A4DC-45DD-87FB-5BF5DBF8085A}" type="slidenum">
              <a:rPr lang="en-US" altLang="zh-CN"/>
              <a:pPr/>
              <a:t>75</a:t>
            </a:fld>
            <a:endParaRPr lang="en-US" altLang="zh-CN"/>
          </a:p>
        </p:txBody>
      </p:sp>
      <p:sp>
        <p:nvSpPr>
          <p:cNvPr id="370697" name="Rectangle 9"/>
          <p:cNvSpPr>
            <a:spLocks noChangeArrowheads="1"/>
          </p:cNvSpPr>
          <p:nvPr/>
        </p:nvSpPr>
        <p:spPr bwMode="auto">
          <a:xfrm>
            <a:off x="468313" y="1123950"/>
            <a:ext cx="756126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en-US" altLang="zh-CN" b="1">
                <a:latin typeface="Times New Roman" panose="02020603050405020304" pitchFamily="18" charset="0"/>
              </a:rPr>
              <a:t>1</a:t>
            </a:r>
            <a:r>
              <a:rPr lang="zh-CN" altLang="en-US" b="1">
                <a:latin typeface="Times New Roman" panose="02020603050405020304" pitchFamily="18" charset="0"/>
              </a:rPr>
              <a:t>．</a:t>
            </a:r>
            <a:r>
              <a:rPr lang="en-US" altLang="zh-CN" b="1">
                <a:latin typeface="Times New Roman" panose="02020603050405020304" pitchFamily="18" charset="0"/>
              </a:rPr>
              <a:t>9</a:t>
            </a:r>
            <a:r>
              <a:rPr lang="zh-CN" altLang="en-US" b="1">
                <a:latin typeface="Times New Roman" panose="02020603050405020304" pitchFamily="18" charset="0"/>
              </a:rPr>
              <a:t>阶无向图</a:t>
            </a:r>
            <a:r>
              <a:rPr lang="en-US" altLang="zh-CN" b="1" i="1">
                <a:latin typeface="Times New Roman" panose="02020603050405020304" pitchFamily="18" charset="0"/>
              </a:rPr>
              <a:t>G</a:t>
            </a:r>
            <a:r>
              <a:rPr lang="zh-CN" altLang="en-US" b="1">
                <a:latin typeface="Times New Roman" panose="02020603050405020304" pitchFamily="18" charset="0"/>
              </a:rPr>
              <a:t>中，每个顶点的度数不是</a:t>
            </a:r>
            <a:r>
              <a:rPr lang="en-US" altLang="zh-CN" b="1">
                <a:latin typeface="Times New Roman" panose="02020603050405020304" pitchFamily="18" charset="0"/>
              </a:rPr>
              <a:t>5</a:t>
            </a:r>
            <a:r>
              <a:rPr lang="zh-CN" altLang="en-US" b="1">
                <a:latin typeface="Times New Roman" panose="02020603050405020304" pitchFamily="18" charset="0"/>
              </a:rPr>
              <a:t>就是</a:t>
            </a:r>
            <a:r>
              <a:rPr lang="en-US" altLang="zh-CN" b="1">
                <a:latin typeface="Times New Roman" panose="02020603050405020304" pitchFamily="18" charset="0"/>
              </a:rPr>
              <a:t>6. </a:t>
            </a:r>
            <a:r>
              <a:rPr lang="zh-CN" altLang="en-US" b="1">
                <a:latin typeface="Times New Roman" panose="02020603050405020304" pitchFamily="18" charset="0"/>
              </a:rPr>
              <a:t>证明</a:t>
            </a:r>
            <a:r>
              <a:rPr lang="en-US" altLang="zh-CN" b="1" i="1">
                <a:latin typeface="Times New Roman" panose="02020603050405020304" pitchFamily="18" charset="0"/>
              </a:rPr>
              <a:t>G</a:t>
            </a:r>
            <a:r>
              <a:rPr lang="zh-CN" altLang="en-US" b="1">
                <a:latin typeface="Times New Roman" panose="02020603050405020304" pitchFamily="18" charset="0"/>
              </a:rPr>
              <a:t>中至少有</a:t>
            </a:r>
            <a:r>
              <a:rPr lang="en-US" altLang="zh-CN" b="1">
                <a:latin typeface="Times New Roman" panose="02020603050405020304" pitchFamily="18" charset="0"/>
              </a:rPr>
              <a:t>5</a:t>
            </a:r>
            <a:r>
              <a:rPr lang="zh-CN" altLang="en-US" b="1">
                <a:latin typeface="Times New Roman" panose="02020603050405020304" pitchFamily="18" charset="0"/>
              </a:rPr>
              <a:t>个</a:t>
            </a:r>
            <a:r>
              <a:rPr lang="en-US" altLang="zh-CN" b="1">
                <a:latin typeface="Times New Roman" panose="02020603050405020304" pitchFamily="18" charset="0"/>
              </a:rPr>
              <a:t>6</a:t>
            </a:r>
            <a:r>
              <a:rPr lang="zh-CN" altLang="en-US" b="1">
                <a:latin typeface="Times New Roman" panose="02020603050405020304" pitchFamily="18" charset="0"/>
              </a:rPr>
              <a:t>度顶点或至少有</a:t>
            </a:r>
            <a:r>
              <a:rPr lang="en-US" altLang="zh-CN" b="1">
                <a:latin typeface="Times New Roman" panose="02020603050405020304" pitchFamily="18" charset="0"/>
              </a:rPr>
              <a:t>6</a:t>
            </a:r>
            <a:r>
              <a:rPr lang="zh-CN" altLang="en-US" b="1">
                <a:latin typeface="Times New Roman" panose="02020603050405020304" pitchFamily="18" charset="0"/>
              </a:rPr>
              <a:t>个</a:t>
            </a:r>
            <a:r>
              <a:rPr lang="en-US" altLang="zh-CN" b="1">
                <a:latin typeface="Times New Roman" panose="02020603050405020304" pitchFamily="18" charset="0"/>
              </a:rPr>
              <a:t>5</a:t>
            </a:r>
            <a:r>
              <a:rPr lang="zh-CN" altLang="en-US" b="1">
                <a:latin typeface="Times New Roman" panose="02020603050405020304" pitchFamily="18" charset="0"/>
              </a:rPr>
              <a:t>度顶点</a:t>
            </a:r>
            <a:r>
              <a:rPr lang="en-US" altLang="zh-CN" b="1">
                <a:latin typeface="Times New Roman" panose="02020603050405020304" pitchFamily="18" charset="0"/>
              </a:rPr>
              <a:t>. </a:t>
            </a:r>
          </a:p>
        </p:txBody>
      </p:sp>
      <p:sp>
        <p:nvSpPr>
          <p:cNvPr id="370699"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1</a:t>
            </a:r>
          </a:p>
        </p:txBody>
      </p:sp>
      <p:sp>
        <p:nvSpPr>
          <p:cNvPr id="370700" name="Rectangle 12"/>
          <p:cNvSpPr>
            <a:spLocks noChangeArrowheads="1"/>
          </p:cNvSpPr>
          <p:nvPr/>
        </p:nvSpPr>
        <p:spPr bwMode="auto">
          <a:xfrm>
            <a:off x="468313" y="2205038"/>
            <a:ext cx="78486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Times New Roman" panose="02020603050405020304" pitchFamily="18" charset="0"/>
              </a:rPr>
              <a:t>证   关键是利用握手定理的推论</a:t>
            </a:r>
            <a:r>
              <a:rPr lang="en-US" altLang="zh-CN" b="1">
                <a:latin typeface="Times New Roman" panose="02020603050405020304" pitchFamily="18" charset="0"/>
              </a:rPr>
              <a:t>. </a:t>
            </a:r>
          </a:p>
          <a:p>
            <a:pPr>
              <a:lnSpc>
                <a:spcPct val="120000"/>
              </a:lnSpc>
              <a:spcBef>
                <a:spcPct val="50000"/>
              </a:spcBef>
            </a:pPr>
            <a:r>
              <a:rPr lang="zh-CN" altLang="en-US" b="1">
                <a:latin typeface="Times New Roman" panose="02020603050405020304" pitchFamily="18" charset="0"/>
              </a:rPr>
              <a:t>方法一：穷举法</a:t>
            </a:r>
          </a:p>
          <a:p>
            <a:pPr>
              <a:lnSpc>
                <a:spcPct val="120000"/>
              </a:lnSpc>
            </a:pPr>
            <a:r>
              <a:rPr lang="zh-CN" altLang="en-US" b="1">
                <a:latin typeface="Times New Roman" panose="02020603050405020304" pitchFamily="18" charset="0"/>
              </a:rPr>
              <a:t>设</a:t>
            </a:r>
            <a:r>
              <a:rPr lang="en-US" altLang="zh-CN" b="1" i="1">
                <a:latin typeface="Times New Roman" panose="02020603050405020304" pitchFamily="18" charset="0"/>
              </a:rPr>
              <a:t>G</a:t>
            </a:r>
            <a:r>
              <a:rPr lang="zh-CN" altLang="en-US" b="1">
                <a:latin typeface="Times New Roman" panose="02020603050405020304" pitchFamily="18" charset="0"/>
              </a:rPr>
              <a:t>中有</a:t>
            </a:r>
            <a:r>
              <a:rPr lang="en-US" altLang="zh-CN" b="1" i="1">
                <a:latin typeface="Times New Roman" panose="02020603050405020304" pitchFamily="18" charset="0"/>
              </a:rPr>
              <a:t>x</a:t>
            </a:r>
            <a:r>
              <a:rPr lang="zh-CN" altLang="en-US" b="1">
                <a:latin typeface="Times New Roman" panose="02020603050405020304" pitchFamily="18" charset="0"/>
              </a:rPr>
              <a:t>个</a:t>
            </a:r>
            <a:r>
              <a:rPr lang="en-US" altLang="zh-CN" b="1">
                <a:latin typeface="Times New Roman" panose="02020603050405020304" pitchFamily="18" charset="0"/>
              </a:rPr>
              <a:t>5</a:t>
            </a:r>
            <a:r>
              <a:rPr lang="zh-CN" altLang="en-US" b="1">
                <a:latin typeface="Times New Roman" panose="02020603050405020304" pitchFamily="18" charset="0"/>
              </a:rPr>
              <a:t>度顶点，则必有</a:t>
            </a:r>
            <a:r>
              <a:rPr lang="en-US" altLang="zh-CN" b="1">
                <a:latin typeface="Times New Roman" panose="02020603050405020304" pitchFamily="18" charset="0"/>
              </a:rPr>
              <a:t>(9</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x</a:t>
            </a:r>
            <a:r>
              <a:rPr lang="en-US" altLang="zh-CN"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6</a:t>
            </a:r>
            <a:r>
              <a:rPr lang="zh-CN" altLang="en-US" b="1">
                <a:latin typeface="Times New Roman" panose="02020603050405020304" pitchFamily="18" charset="0"/>
                <a:sym typeface="Symbol" panose="05050102010706020507" pitchFamily="18" charset="2"/>
              </a:rPr>
              <a:t>度顶点，由握手定理推论可知，</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x</a:t>
            </a:r>
            <a:r>
              <a:rPr lang="en-US" altLang="zh-CN" b="1">
                <a:latin typeface="Times New Roman" panose="02020603050405020304" pitchFamily="18" charset="0"/>
                <a:sym typeface="Symbol" panose="05050102010706020507" pitchFamily="18" charset="2"/>
              </a:rPr>
              <a:t>,9</a:t>
            </a:r>
            <a:r>
              <a:rPr lang="en-US" altLang="zh-CN" b="1" i="1">
                <a:latin typeface="Times New Roman" panose="02020603050405020304" pitchFamily="18" charset="0"/>
              </a:rPr>
              <a:t>x</a:t>
            </a:r>
            <a:r>
              <a:rPr lang="en-US" altLang="zh-CN"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sym typeface="Symbol" panose="05050102010706020507" pitchFamily="18" charset="2"/>
              </a:rPr>
              <a:t>只有</a:t>
            </a:r>
            <a:r>
              <a:rPr lang="en-US" altLang="zh-CN" b="1">
                <a:latin typeface="Times New Roman" panose="02020603050405020304" pitchFamily="18" charset="0"/>
                <a:sym typeface="Symbol" panose="05050102010706020507" pitchFamily="18" charset="2"/>
              </a:rPr>
              <a:t>5</a:t>
            </a:r>
            <a:r>
              <a:rPr lang="zh-CN" altLang="en-US" b="1">
                <a:latin typeface="Times New Roman" panose="02020603050405020304" pitchFamily="18" charset="0"/>
                <a:sym typeface="Symbol" panose="05050102010706020507" pitchFamily="18" charset="2"/>
              </a:rPr>
              <a:t>种可能：</a:t>
            </a:r>
            <a:r>
              <a:rPr lang="en-US" altLang="zh-CN" b="1">
                <a:latin typeface="Times New Roman" panose="02020603050405020304" pitchFamily="18" charset="0"/>
                <a:sym typeface="Symbol" panose="05050102010706020507" pitchFamily="18" charset="2"/>
              </a:rPr>
              <a:t>(0,9), (2,7), (4,5), (6,3), (8,1</a:t>
            </a:r>
            <a:r>
              <a:rPr lang="zh-CN" altLang="en-US" b="1">
                <a:latin typeface="Times New Roman" panose="02020603050405020304" pitchFamily="18" charset="0"/>
                <a:sym typeface="Symbol" panose="05050102010706020507" pitchFamily="18" charset="2"/>
              </a:rPr>
              <a:t>）它们都满足要求</a:t>
            </a:r>
            <a:r>
              <a:rPr lang="en-US" altLang="zh-CN" b="1">
                <a:latin typeface="Times New Roman" panose="02020603050405020304" pitchFamily="18" charset="0"/>
                <a:sym typeface="Symbol" panose="05050102010706020507" pitchFamily="18" charset="2"/>
              </a:rPr>
              <a:t>. </a:t>
            </a:r>
          </a:p>
          <a:p>
            <a:pPr>
              <a:lnSpc>
                <a:spcPct val="120000"/>
              </a:lnSpc>
              <a:spcBef>
                <a:spcPct val="50000"/>
              </a:spcBef>
            </a:pPr>
            <a:r>
              <a:rPr lang="zh-CN" altLang="en-US" b="1">
                <a:latin typeface="Times New Roman" panose="02020603050405020304" pitchFamily="18" charset="0"/>
                <a:sym typeface="Symbol" panose="05050102010706020507" pitchFamily="18" charset="2"/>
              </a:rPr>
              <a:t>方法二：反证法</a:t>
            </a:r>
          </a:p>
          <a:p>
            <a:pPr>
              <a:lnSpc>
                <a:spcPct val="120000"/>
              </a:lnSpc>
            </a:pPr>
            <a:r>
              <a:rPr lang="zh-CN" altLang="en-US" b="1">
                <a:latin typeface="Times New Roman" panose="02020603050405020304" pitchFamily="18" charset="0"/>
                <a:sym typeface="Symbol" panose="05050102010706020507" pitchFamily="18" charset="2"/>
              </a:rPr>
              <a:t>否则，由握手定理推论可知，“</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至多有</a:t>
            </a:r>
            <a:r>
              <a:rPr lang="en-US" altLang="zh-CN" b="1">
                <a:latin typeface="Times New Roman" panose="02020603050405020304" pitchFamily="18" charset="0"/>
                <a:sym typeface="Symbol" panose="05050102010706020507" pitchFamily="18" charset="2"/>
              </a:rPr>
              <a:t>4</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5</a:t>
            </a:r>
            <a:r>
              <a:rPr lang="zh-CN" altLang="en-US" b="1">
                <a:latin typeface="Times New Roman" panose="02020603050405020304" pitchFamily="18" charset="0"/>
                <a:sym typeface="Symbol" panose="05050102010706020507" pitchFamily="18" charset="2"/>
              </a:rPr>
              <a:t>度顶点并且至多有</a:t>
            </a:r>
            <a:r>
              <a:rPr lang="en-US" altLang="zh-CN" b="1">
                <a:latin typeface="Times New Roman" panose="02020603050405020304" pitchFamily="18" charset="0"/>
                <a:sym typeface="Symbol" panose="05050102010706020507" pitchFamily="18" charset="2"/>
              </a:rPr>
              <a:t>4</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6</a:t>
            </a:r>
            <a:r>
              <a:rPr lang="zh-CN" altLang="en-US" b="1">
                <a:latin typeface="Times New Roman" panose="02020603050405020304" pitchFamily="18" charset="0"/>
                <a:sym typeface="Symbol" panose="05050102010706020507" pitchFamily="18" charset="2"/>
              </a:rPr>
              <a:t>度顶点”，这与</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是 </a:t>
            </a:r>
            <a:r>
              <a:rPr lang="en-US" altLang="zh-CN" b="1">
                <a:latin typeface="Times New Roman" panose="02020603050405020304" pitchFamily="18" charset="0"/>
                <a:sym typeface="Symbol" panose="05050102010706020507" pitchFamily="18" charset="2"/>
              </a:rPr>
              <a:t>9 </a:t>
            </a:r>
            <a:r>
              <a:rPr lang="zh-CN" altLang="en-US" b="1">
                <a:latin typeface="Times New Roman" panose="02020603050405020304" pitchFamily="18" charset="0"/>
                <a:sym typeface="Symbol" panose="05050102010706020507" pitchFamily="18" charset="2"/>
              </a:rPr>
              <a:t>阶图矛盾</a:t>
            </a:r>
            <a:r>
              <a:rPr lang="en-US" altLang="zh-CN" b="1">
                <a:latin typeface="Times New Roman" panose="02020603050405020304" pitchFamily="18" charset="0"/>
                <a:sym typeface="Symbol" panose="05050102010706020507" pitchFamily="18" charset="2"/>
              </a:rPr>
              <a:t>. </a:t>
            </a: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2706613-46AD-4D3D-80B7-37D53E052233}" type="slidenum">
              <a:rPr lang="en-US" altLang="zh-CN"/>
              <a:pPr/>
              <a:t>76</a:t>
            </a:fld>
            <a:endParaRPr lang="en-US" altLang="zh-CN"/>
          </a:p>
        </p:txBody>
      </p:sp>
      <p:sp>
        <p:nvSpPr>
          <p:cNvPr id="372746" name="Rectangle 10"/>
          <p:cNvSpPr>
            <a:spLocks noChangeArrowheads="1"/>
          </p:cNvSpPr>
          <p:nvPr/>
        </p:nvSpPr>
        <p:spPr bwMode="auto">
          <a:xfrm>
            <a:off x="539750" y="1123950"/>
            <a:ext cx="82089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en-US" altLang="zh-CN" b="1">
                <a:latin typeface="Times New Roman" panose="02020603050405020304" pitchFamily="18" charset="0"/>
              </a:rPr>
              <a:t>2</a:t>
            </a:r>
            <a:r>
              <a:rPr lang="zh-CN" altLang="en-US" b="1">
                <a:latin typeface="Times New Roman" panose="02020603050405020304" pitchFamily="18" charset="0"/>
              </a:rPr>
              <a:t>．数组</a:t>
            </a:r>
            <a:r>
              <a:rPr lang="en-US" altLang="zh-CN" b="1">
                <a:latin typeface="Times New Roman" panose="02020603050405020304" pitchFamily="18" charset="0"/>
              </a:rPr>
              <a:t>2, 2, 2, 2, 3, 3</a:t>
            </a:r>
            <a:r>
              <a:rPr lang="zh-CN" altLang="en-US" b="1">
                <a:latin typeface="Times New Roman" panose="02020603050405020304" pitchFamily="18" charset="0"/>
              </a:rPr>
              <a:t>能简单图化吗？若能，画出尽可能多的非同构的图来</a:t>
            </a:r>
            <a:r>
              <a:rPr lang="en-US" altLang="zh-CN" b="1">
                <a:latin typeface="Times New Roman" panose="02020603050405020304" pitchFamily="18" charset="0"/>
              </a:rPr>
              <a:t>. </a:t>
            </a:r>
          </a:p>
        </p:txBody>
      </p:sp>
      <p:sp>
        <p:nvSpPr>
          <p:cNvPr id="372748" name="Rectangle 1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2</a:t>
            </a:r>
          </a:p>
        </p:txBody>
      </p:sp>
      <p:pic>
        <p:nvPicPr>
          <p:cNvPr id="372749" name="Picture 13" descr="14-11"/>
          <p:cNvPicPr>
            <a:picLocks noChangeAspect="1" noChangeArrowheads="1"/>
          </p:cNvPicPr>
          <p:nvPr/>
        </p:nvPicPr>
        <p:blipFill>
          <a:blip r:embed="rId3">
            <a:extLst>
              <a:ext uri="{28A0092B-C50C-407E-A947-70E740481C1C}">
                <a14:useLocalDpi xmlns:a14="http://schemas.microsoft.com/office/drawing/2010/main" val="0"/>
              </a:ext>
            </a:extLst>
          </a:blip>
          <a:srcRect b="9364"/>
          <a:stretch>
            <a:fillRect/>
          </a:stretch>
        </p:blipFill>
        <p:spPr bwMode="auto">
          <a:xfrm>
            <a:off x="827088" y="3500438"/>
            <a:ext cx="73453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50" name="Rectangle 14"/>
          <p:cNvSpPr>
            <a:spLocks noChangeArrowheads="1"/>
          </p:cNvSpPr>
          <p:nvPr/>
        </p:nvSpPr>
        <p:spPr bwMode="auto">
          <a:xfrm>
            <a:off x="468313" y="2276475"/>
            <a:ext cx="820737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b="1">
                <a:latin typeface="Times New Roman" panose="02020603050405020304" pitchFamily="18" charset="0"/>
              </a:rPr>
              <a:t>只要能画出</a:t>
            </a:r>
            <a:r>
              <a:rPr lang="en-US" altLang="zh-CN" b="1">
                <a:latin typeface="Times New Roman" panose="02020603050405020304" pitchFamily="18" charset="0"/>
              </a:rPr>
              <a:t>6 </a:t>
            </a:r>
            <a:r>
              <a:rPr lang="zh-CN" altLang="en-US" b="1">
                <a:latin typeface="Times New Roman" panose="02020603050405020304" pitchFamily="18" charset="0"/>
              </a:rPr>
              <a:t>阶无向简单图，就说明它可简单图化</a:t>
            </a:r>
            <a:r>
              <a:rPr lang="en-US" altLang="zh-CN" b="1">
                <a:latin typeface="Times New Roman" panose="02020603050405020304" pitchFamily="18" charset="0"/>
              </a:rPr>
              <a:t>. </a:t>
            </a:r>
            <a:r>
              <a:rPr lang="zh-CN" altLang="en-US" b="1">
                <a:latin typeface="Times New Roman" panose="02020603050405020304" pitchFamily="18" charset="0"/>
              </a:rPr>
              <a:t>下图的</a:t>
            </a:r>
            <a:r>
              <a:rPr lang="en-US" altLang="zh-CN" b="1">
                <a:latin typeface="Times New Roman" panose="02020603050405020304" pitchFamily="18" charset="0"/>
              </a:rPr>
              <a:t>4</a:t>
            </a:r>
            <a:r>
              <a:rPr lang="zh-CN" altLang="en-US" b="1">
                <a:latin typeface="Times New Roman" panose="02020603050405020304" pitchFamily="18" charset="0"/>
              </a:rPr>
              <a:t>个图都以此数列为度数列，请证明它们彼此不同构，都是</a:t>
            </a:r>
            <a:r>
              <a:rPr lang="en-US" altLang="zh-CN" b="1" i="1">
                <a:latin typeface="Times New Roman" panose="02020603050405020304" pitchFamily="18" charset="0"/>
              </a:rPr>
              <a:t>K</a:t>
            </a:r>
            <a:r>
              <a:rPr lang="en-US" altLang="zh-CN" b="1" baseline="-25000">
                <a:latin typeface="Times New Roman" panose="02020603050405020304" pitchFamily="18" charset="0"/>
              </a:rPr>
              <a:t>6</a:t>
            </a:r>
            <a:r>
              <a:rPr lang="zh-CN" altLang="en-US" b="1">
                <a:latin typeface="Times New Roman" panose="02020603050405020304" pitchFamily="18" charset="0"/>
              </a:rPr>
              <a:t>的子图</a:t>
            </a:r>
            <a:r>
              <a:rPr lang="en-US" altLang="zh-CN" b="1">
                <a:latin typeface="Times New Roman" panose="02020603050405020304" pitchFamily="18" charset="0"/>
              </a:rPr>
              <a:t>.</a:t>
            </a: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3"/>
          <p:cNvSpPr>
            <a:spLocks noGrp="1"/>
          </p:cNvSpPr>
          <p:nvPr>
            <p:ph type="sldNum" sz="quarter" idx="12"/>
          </p:nvPr>
        </p:nvSpPr>
        <p:spPr/>
        <p:txBody>
          <a:bodyPr/>
          <a:lstStyle/>
          <a:p>
            <a:fld id="{1FAFED95-8DD1-4EBF-A4DA-A4960B673667}" type="slidenum">
              <a:rPr lang="en-US" altLang="zh-CN"/>
              <a:pPr/>
              <a:t>77</a:t>
            </a:fld>
            <a:endParaRPr lang="en-US" altLang="zh-CN"/>
          </a:p>
        </p:txBody>
      </p:sp>
      <p:sp>
        <p:nvSpPr>
          <p:cNvPr id="374833" name="Rectangle 49"/>
          <p:cNvSpPr>
            <a:spLocks noChangeArrowheads="1"/>
          </p:cNvSpPr>
          <p:nvPr/>
        </p:nvSpPr>
        <p:spPr bwMode="auto">
          <a:xfrm>
            <a:off x="395288" y="2163763"/>
            <a:ext cx="84978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latin typeface="Times New Roman" panose="02020603050405020304" pitchFamily="18" charset="0"/>
              </a:rPr>
              <a:t>用扩大路径法证明</a:t>
            </a:r>
            <a:r>
              <a:rPr lang="en-US" altLang="zh-CN" b="1" dirty="0">
                <a:latin typeface="Times New Roman" panose="02020603050405020304" pitchFamily="18" charset="0"/>
              </a:rPr>
              <a:t>.</a:t>
            </a:r>
          </a:p>
          <a:p>
            <a:r>
              <a:rPr lang="zh-CN" altLang="en-US" b="1" dirty="0">
                <a:latin typeface="Times New Roman" panose="02020603050405020304" pitchFamily="18" charset="0"/>
              </a:rPr>
              <a:t>情况一：</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sym typeface="Symbol" panose="05050102010706020507" pitchFamily="18" charset="2"/>
              </a:rPr>
              <a:t>证明</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中存在长度 </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sym typeface="Symbol" panose="05050102010706020507" pitchFamily="18" charset="2"/>
              </a:rPr>
              <a:t>的圈</a:t>
            </a:r>
            <a:r>
              <a:rPr lang="en-US" altLang="zh-CN" b="1" dirty="0">
                <a:latin typeface="Times New Roman" panose="02020603050405020304" pitchFamily="18" charset="0"/>
                <a:sym typeface="Symbol" panose="05050102010706020507" pitchFamily="18" charset="2"/>
              </a:rPr>
              <a:t>. </a:t>
            </a:r>
          </a:p>
          <a:p>
            <a:r>
              <a:rPr lang="zh-CN" altLang="en-US" b="1" dirty="0">
                <a:latin typeface="Times New Roman" panose="02020603050405020304" pitchFamily="18" charset="0"/>
                <a:sym typeface="Symbol" panose="05050102010706020507" pitchFamily="18" charset="2"/>
              </a:rPr>
              <a:t>设 </a:t>
            </a:r>
            <a:r>
              <a:rPr lang="zh-CN" altLang="en-US" b="1" i="1" dirty="0">
                <a:latin typeface="Times New Roman" panose="02020603050405020304" pitchFamily="18" charset="0"/>
                <a:sym typeface="Symbol" panose="05050102010706020507" pitchFamily="18" charset="2"/>
              </a:rPr>
              <a:t></a:t>
            </a:r>
            <a:r>
              <a:rPr lang="zh-CN" altLang="en-US" b="1" i="1" dirty="0">
                <a:latin typeface="Times New Roman" panose="02020603050405020304" pitchFamily="18" charset="0"/>
              </a:rPr>
              <a:t> </a:t>
            </a:r>
            <a:r>
              <a:rPr lang="en-US" altLang="zh-CN" b="1" dirty="0">
                <a:latin typeface="Times New Roman" panose="02020603050405020304" pitchFamily="18" charset="0"/>
              </a:rPr>
              <a:t>= </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0</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1</a:t>
            </a:r>
            <a:r>
              <a:rPr lang="en-US" altLang="zh-CN" b="1" dirty="0">
                <a:latin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sym typeface="Symbol" panose="05050102010706020507" pitchFamily="18" charset="2"/>
              </a:rPr>
              <a:t>v</a:t>
            </a:r>
            <a:r>
              <a:rPr lang="en-US" altLang="zh-CN" b="1" i="1" baseline="-25000" dirty="0" err="1">
                <a:latin typeface="Times New Roman" panose="02020603050405020304" pitchFamily="18" charset="0"/>
                <a:sym typeface="Symbol" panose="05050102010706020507" pitchFamily="18" charset="2"/>
              </a:rPr>
              <a:t>l</a:t>
            </a:r>
            <a:r>
              <a:rPr lang="zh-CN" altLang="en-US" b="1" dirty="0">
                <a:latin typeface="Times New Roman" panose="02020603050405020304" pitchFamily="18" charset="0"/>
                <a:sym typeface="Symbol" panose="05050102010706020507" pitchFamily="18" charset="2"/>
              </a:rPr>
              <a:t>为极大路径，则</a:t>
            </a:r>
            <a:r>
              <a:rPr lang="en-US" altLang="zh-CN" b="1" i="1" dirty="0">
                <a:latin typeface="Times New Roman" panose="02020603050405020304" pitchFamily="18" charset="0"/>
                <a:sym typeface="Symbol" panose="05050102010706020507" pitchFamily="18" charset="2"/>
              </a:rPr>
              <a:t>l </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zh-CN" altLang="en-US" b="1" dirty="0">
                <a:latin typeface="Times New Roman" panose="02020603050405020304" pitchFamily="18" charset="0"/>
              </a:rPr>
              <a:t>为什么</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由于</a:t>
            </a:r>
            <a:r>
              <a:rPr lang="en-US" altLang="zh-CN" b="1" i="1" dirty="0">
                <a:latin typeface="Times New Roman" panose="02020603050405020304" pitchFamily="18" charset="0"/>
                <a:sym typeface="Symbol" panose="05050102010706020507" pitchFamily="18" charset="2"/>
              </a:rPr>
              <a:t>d</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0</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，所以在 </a:t>
            </a:r>
            <a:r>
              <a:rPr lang="zh-CN" altLang="en-US" b="1" i="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rPr>
              <a:t>上存在</a:t>
            </a:r>
          </a:p>
        </p:txBody>
      </p:sp>
      <p:pic>
        <p:nvPicPr>
          <p:cNvPr id="374835" name="Picture 51" descr="14-12"/>
          <p:cNvPicPr>
            <a:picLocks noChangeAspect="1" noChangeArrowheads="1"/>
          </p:cNvPicPr>
          <p:nvPr/>
        </p:nvPicPr>
        <p:blipFill>
          <a:blip r:embed="rId5">
            <a:extLst>
              <a:ext uri="{28A0092B-C50C-407E-A947-70E740481C1C}">
                <a14:useLocalDpi xmlns:a14="http://schemas.microsoft.com/office/drawing/2010/main" val="0"/>
              </a:ext>
            </a:extLst>
          </a:blip>
          <a:srcRect t="55682"/>
          <a:stretch>
            <a:fillRect/>
          </a:stretch>
        </p:blipFill>
        <p:spPr bwMode="auto">
          <a:xfrm>
            <a:off x="1474788" y="4289425"/>
            <a:ext cx="64103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4793" name="Group 9"/>
          <p:cNvGrpSpPr>
            <a:grpSpLocks/>
          </p:cNvGrpSpPr>
          <p:nvPr/>
        </p:nvGrpSpPr>
        <p:grpSpPr bwMode="auto">
          <a:xfrm>
            <a:off x="1633538" y="5392738"/>
            <a:ext cx="288925" cy="0"/>
            <a:chOff x="1066" y="4110"/>
            <a:chExt cx="182" cy="0"/>
          </a:xfrm>
        </p:grpSpPr>
        <p:sp>
          <p:nvSpPr>
            <p:cNvPr id="374794" name="Line 10"/>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5" name="Line 11"/>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796" name="Group 12"/>
          <p:cNvGrpSpPr>
            <a:grpSpLocks/>
          </p:cNvGrpSpPr>
          <p:nvPr/>
        </p:nvGrpSpPr>
        <p:grpSpPr bwMode="auto">
          <a:xfrm>
            <a:off x="2068513" y="5392738"/>
            <a:ext cx="360362" cy="69850"/>
            <a:chOff x="1066" y="4110"/>
            <a:chExt cx="182" cy="0"/>
          </a:xfrm>
        </p:grpSpPr>
        <p:sp>
          <p:nvSpPr>
            <p:cNvPr id="374797" name="Line 13"/>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8" name="Line 14"/>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799" name="Group 15"/>
          <p:cNvGrpSpPr>
            <a:grpSpLocks/>
          </p:cNvGrpSpPr>
          <p:nvPr/>
        </p:nvGrpSpPr>
        <p:grpSpPr bwMode="auto">
          <a:xfrm>
            <a:off x="3059113" y="5384800"/>
            <a:ext cx="288925" cy="0"/>
            <a:chOff x="1066" y="4110"/>
            <a:chExt cx="182" cy="0"/>
          </a:xfrm>
        </p:grpSpPr>
        <p:sp>
          <p:nvSpPr>
            <p:cNvPr id="374800" name="Line 16"/>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1" name="Line 17"/>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2" name="Group 18"/>
          <p:cNvGrpSpPr>
            <a:grpSpLocks/>
          </p:cNvGrpSpPr>
          <p:nvPr/>
        </p:nvGrpSpPr>
        <p:grpSpPr bwMode="auto">
          <a:xfrm>
            <a:off x="3505200" y="5381625"/>
            <a:ext cx="288925" cy="84138"/>
            <a:chOff x="1066" y="4110"/>
            <a:chExt cx="182" cy="0"/>
          </a:xfrm>
        </p:grpSpPr>
        <p:sp>
          <p:nvSpPr>
            <p:cNvPr id="374803" name="Line 19"/>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4" name="Line 20"/>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5" name="Group 21"/>
          <p:cNvGrpSpPr>
            <a:grpSpLocks/>
          </p:cNvGrpSpPr>
          <p:nvPr/>
        </p:nvGrpSpPr>
        <p:grpSpPr bwMode="auto">
          <a:xfrm>
            <a:off x="3943350" y="5381625"/>
            <a:ext cx="323850" cy="87313"/>
            <a:chOff x="1066" y="4110"/>
            <a:chExt cx="182" cy="0"/>
          </a:xfrm>
        </p:grpSpPr>
        <p:sp>
          <p:nvSpPr>
            <p:cNvPr id="374806" name="Line 22"/>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7" name="Line 23"/>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8" name="Group 24"/>
          <p:cNvGrpSpPr>
            <a:grpSpLocks/>
          </p:cNvGrpSpPr>
          <p:nvPr/>
        </p:nvGrpSpPr>
        <p:grpSpPr bwMode="auto">
          <a:xfrm>
            <a:off x="4394200" y="5381625"/>
            <a:ext cx="352425" cy="77788"/>
            <a:chOff x="1066" y="4110"/>
            <a:chExt cx="182" cy="0"/>
          </a:xfrm>
        </p:grpSpPr>
        <p:sp>
          <p:nvSpPr>
            <p:cNvPr id="374809" name="Line 25"/>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0" name="Line 26"/>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11" name="Group 27"/>
          <p:cNvGrpSpPr>
            <a:grpSpLocks/>
          </p:cNvGrpSpPr>
          <p:nvPr/>
        </p:nvGrpSpPr>
        <p:grpSpPr bwMode="auto">
          <a:xfrm>
            <a:off x="5386388" y="5381625"/>
            <a:ext cx="395287" cy="73025"/>
            <a:chOff x="1066" y="4110"/>
            <a:chExt cx="182" cy="0"/>
          </a:xfrm>
        </p:grpSpPr>
        <p:sp>
          <p:nvSpPr>
            <p:cNvPr id="374812" name="Line 28"/>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3" name="Line 29"/>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14" name="Group 30"/>
          <p:cNvGrpSpPr>
            <a:grpSpLocks/>
          </p:cNvGrpSpPr>
          <p:nvPr/>
        </p:nvGrpSpPr>
        <p:grpSpPr bwMode="auto">
          <a:xfrm>
            <a:off x="5959475" y="5381625"/>
            <a:ext cx="323850" cy="77788"/>
            <a:chOff x="1066" y="4110"/>
            <a:chExt cx="182" cy="0"/>
          </a:xfrm>
        </p:grpSpPr>
        <p:sp>
          <p:nvSpPr>
            <p:cNvPr id="374815" name="Line 31"/>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6" name="Line 32"/>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4817" name="Line 33"/>
          <p:cNvSpPr>
            <a:spLocks noChangeShapeType="1"/>
          </p:cNvSpPr>
          <p:nvPr/>
        </p:nvSpPr>
        <p:spPr bwMode="auto">
          <a:xfrm flipV="1">
            <a:off x="2576513" y="5381625"/>
            <a:ext cx="34290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8" name="Line 34"/>
          <p:cNvSpPr>
            <a:spLocks noChangeShapeType="1"/>
          </p:cNvSpPr>
          <p:nvPr/>
        </p:nvSpPr>
        <p:spPr bwMode="auto">
          <a:xfrm>
            <a:off x="4918075" y="5381625"/>
            <a:ext cx="37465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9" name="Freeform 35"/>
          <p:cNvSpPr>
            <a:spLocks/>
          </p:cNvSpPr>
          <p:nvPr/>
        </p:nvSpPr>
        <p:spPr bwMode="auto">
          <a:xfrm>
            <a:off x="3841750" y="4470400"/>
            <a:ext cx="2482850" cy="825500"/>
          </a:xfrm>
          <a:custGeom>
            <a:avLst/>
            <a:gdLst>
              <a:gd name="T0" fmla="*/ 1564 w 1564"/>
              <a:gd name="T1" fmla="*/ 520 h 520"/>
              <a:gd name="T2" fmla="*/ 1543 w 1564"/>
              <a:gd name="T3" fmla="*/ 484 h 520"/>
              <a:gd name="T4" fmla="*/ 1504 w 1564"/>
              <a:gd name="T5" fmla="*/ 418 h 520"/>
              <a:gd name="T6" fmla="*/ 1429 w 1564"/>
              <a:gd name="T7" fmla="*/ 349 h 520"/>
              <a:gd name="T8" fmla="*/ 1297 w 1564"/>
              <a:gd name="T9" fmla="*/ 259 h 520"/>
              <a:gd name="T10" fmla="*/ 1186 w 1564"/>
              <a:gd name="T11" fmla="*/ 207 h 520"/>
              <a:gd name="T12" fmla="*/ 972 w 1564"/>
              <a:gd name="T13" fmla="*/ 128 h 520"/>
              <a:gd name="T14" fmla="*/ 764 w 1564"/>
              <a:gd name="T15" fmla="*/ 76 h 520"/>
              <a:gd name="T16" fmla="*/ 622 w 1564"/>
              <a:gd name="T17" fmla="*/ 49 h 520"/>
              <a:gd name="T18" fmla="*/ 463 w 1564"/>
              <a:gd name="T19" fmla="*/ 25 h 520"/>
              <a:gd name="T20" fmla="*/ 262 w 1564"/>
              <a:gd name="T21" fmla="*/ 7 h 520"/>
              <a:gd name="T22" fmla="*/ 0 w 1564"/>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4" h="520">
                <a:moveTo>
                  <a:pt x="1564" y="520"/>
                </a:moveTo>
                <a:cubicBezTo>
                  <a:pt x="1561" y="514"/>
                  <a:pt x="1553" y="501"/>
                  <a:pt x="1543" y="484"/>
                </a:cubicBezTo>
                <a:cubicBezTo>
                  <a:pt x="1533" y="467"/>
                  <a:pt x="1523" y="440"/>
                  <a:pt x="1504" y="418"/>
                </a:cubicBezTo>
                <a:cubicBezTo>
                  <a:pt x="1485" y="396"/>
                  <a:pt x="1463" y="375"/>
                  <a:pt x="1429" y="349"/>
                </a:cubicBezTo>
                <a:cubicBezTo>
                  <a:pt x="1395" y="323"/>
                  <a:pt x="1337" y="283"/>
                  <a:pt x="1297" y="259"/>
                </a:cubicBezTo>
                <a:cubicBezTo>
                  <a:pt x="1257" y="235"/>
                  <a:pt x="1240" y="229"/>
                  <a:pt x="1186" y="207"/>
                </a:cubicBezTo>
                <a:cubicBezTo>
                  <a:pt x="1132" y="185"/>
                  <a:pt x="1042" y="150"/>
                  <a:pt x="972" y="128"/>
                </a:cubicBezTo>
                <a:cubicBezTo>
                  <a:pt x="902" y="106"/>
                  <a:pt x="822" y="89"/>
                  <a:pt x="764" y="76"/>
                </a:cubicBezTo>
                <a:cubicBezTo>
                  <a:pt x="706" y="63"/>
                  <a:pt x="672" y="57"/>
                  <a:pt x="622" y="49"/>
                </a:cubicBezTo>
                <a:cubicBezTo>
                  <a:pt x="572" y="41"/>
                  <a:pt x="523" y="32"/>
                  <a:pt x="463" y="25"/>
                </a:cubicBezTo>
                <a:cubicBezTo>
                  <a:pt x="403" y="18"/>
                  <a:pt x="339" y="11"/>
                  <a:pt x="262" y="7"/>
                </a:cubicBezTo>
                <a:cubicBezTo>
                  <a:pt x="185" y="3"/>
                  <a:pt x="55" y="2"/>
                  <a:pt x="0" y="0"/>
                </a:cubicBezTo>
              </a:path>
            </a:pathLst>
          </a:custGeom>
          <a:noFill/>
          <a:ln w="44450" cmpd="sng">
            <a:solidFill>
              <a:srgbClr val="FF0066"/>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74820" name="AutoShape 36"/>
          <p:cNvCxnSpPr>
            <a:cxnSpLocks noChangeShapeType="1"/>
          </p:cNvCxnSpPr>
          <p:nvPr/>
        </p:nvCxnSpPr>
        <p:spPr bwMode="auto">
          <a:xfrm>
            <a:off x="4498975" y="2428875"/>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4821" name="Freeform 37"/>
          <p:cNvSpPr>
            <a:spLocks/>
          </p:cNvSpPr>
          <p:nvPr/>
        </p:nvSpPr>
        <p:spPr bwMode="auto">
          <a:xfrm>
            <a:off x="1598613" y="4476750"/>
            <a:ext cx="2325687" cy="827088"/>
          </a:xfrm>
          <a:custGeom>
            <a:avLst/>
            <a:gdLst>
              <a:gd name="T0" fmla="*/ 1465 w 1465"/>
              <a:gd name="T1" fmla="*/ 0 h 521"/>
              <a:gd name="T2" fmla="*/ 1044 w 1465"/>
              <a:gd name="T3" fmla="*/ 27 h 521"/>
              <a:gd name="T4" fmla="*/ 804 w 1465"/>
              <a:gd name="T5" fmla="*/ 69 h 521"/>
              <a:gd name="T6" fmla="*/ 696 w 1465"/>
              <a:gd name="T7" fmla="*/ 96 h 521"/>
              <a:gd name="T8" fmla="*/ 609 w 1465"/>
              <a:gd name="T9" fmla="*/ 120 h 521"/>
              <a:gd name="T10" fmla="*/ 558 w 1465"/>
              <a:gd name="T11" fmla="*/ 135 h 521"/>
              <a:gd name="T12" fmla="*/ 498 w 1465"/>
              <a:gd name="T13" fmla="*/ 159 h 521"/>
              <a:gd name="T14" fmla="*/ 414 w 1465"/>
              <a:gd name="T15" fmla="*/ 192 h 521"/>
              <a:gd name="T16" fmla="*/ 240 w 1465"/>
              <a:gd name="T17" fmla="*/ 279 h 521"/>
              <a:gd name="T18" fmla="*/ 87 w 1465"/>
              <a:gd name="T19" fmla="*/ 393 h 521"/>
              <a:gd name="T20" fmla="*/ 0 w 1465"/>
              <a:gd name="T2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5" h="521">
                <a:moveTo>
                  <a:pt x="1465" y="0"/>
                </a:moveTo>
                <a:cubicBezTo>
                  <a:pt x="1395" y="4"/>
                  <a:pt x="1154" y="16"/>
                  <a:pt x="1044" y="27"/>
                </a:cubicBezTo>
                <a:cubicBezTo>
                  <a:pt x="934" y="38"/>
                  <a:pt x="862" y="58"/>
                  <a:pt x="804" y="69"/>
                </a:cubicBezTo>
                <a:cubicBezTo>
                  <a:pt x="746" y="80"/>
                  <a:pt x="728" y="88"/>
                  <a:pt x="696" y="96"/>
                </a:cubicBezTo>
                <a:cubicBezTo>
                  <a:pt x="664" y="104"/>
                  <a:pt x="632" y="114"/>
                  <a:pt x="609" y="120"/>
                </a:cubicBezTo>
                <a:cubicBezTo>
                  <a:pt x="586" y="126"/>
                  <a:pt x="576" y="129"/>
                  <a:pt x="558" y="135"/>
                </a:cubicBezTo>
                <a:cubicBezTo>
                  <a:pt x="540" y="141"/>
                  <a:pt x="522" y="150"/>
                  <a:pt x="498" y="159"/>
                </a:cubicBezTo>
                <a:cubicBezTo>
                  <a:pt x="474" y="168"/>
                  <a:pt x="457" y="172"/>
                  <a:pt x="414" y="192"/>
                </a:cubicBezTo>
                <a:cubicBezTo>
                  <a:pt x="371" y="212"/>
                  <a:pt x="295" y="245"/>
                  <a:pt x="240" y="279"/>
                </a:cubicBezTo>
                <a:cubicBezTo>
                  <a:pt x="185" y="313"/>
                  <a:pt x="127" y="353"/>
                  <a:pt x="87" y="393"/>
                </a:cubicBezTo>
                <a:cubicBezTo>
                  <a:pt x="47" y="433"/>
                  <a:pt x="18" y="494"/>
                  <a:pt x="0" y="521"/>
                </a:cubicBezTo>
              </a:path>
            </a:pathLst>
          </a:custGeom>
          <a:noFill/>
          <a:ln w="44450" cmpd="sng">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74822" name="Picture 38" descr="小猫"/>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450" y="4941888"/>
            <a:ext cx="576263" cy="576262"/>
          </a:xfrm>
          <a:prstGeom prst="rect">
            <a:avLst/>
          </a:prstGeom>
          <a:noFill/>
          <a:extLst>
            <a:ext uri="{909E8E84-426E-40DD-AFC4-6F175D3DCCD1}">
              <a14:hiddenFill xmlns:a14="http://schemas.microsoft.com/office/drawing/2010/main">
                <a:solidFill>
                  <a:srgbClr val="FFFFFF"/>
                </a:solidFill>
              </a14:hiddenFill>
            </a:ext>
          </a:extLst>
        </p:spPr>
      </p:pic>
      <p:pic>
        <p:nvPicPr>
          <p:cNvPr id="374824" name="Picture 40" descr="Ellip07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488" y="5929313"/>
            <a:ext cx="1008062" cy="379412"/>
          </a:xfrm>
          <a:prstGeom prst="rect">
            <a:avLst/>
          </a:prstGeom>
          <a:noFill/>
          <a:extLst>
            <a:ext uri="{909E8E84-426E-40DD-AFC4-6F175D3DCCD1}">
              <a14:hiddenFill xmlns:a14="http://schemas.microsoft.com/office/drawing/2010/main">
                <a:solidFill>
                  <a:srgbClr val="FFFFFF"/>
                </a:solidFill>
              </a14:hiddenFill>
            </a:ext>
          </a:extLst>
        </p:spPr>
      </p:pic>
      <p:sp>
        <p:nvSpPr>
          <p:cNvPr id="374825" name="Text Box 41"/>
          <p:cNvSpPr txBox="1">
            <a:spLocks noChangeArrowheads="1"/>
          </p:cNvSpPr>
          <p:nvPr/>
        </p:nvSpPr>
        <p:spPr bwMode="auto">
          <a:xfrm>
            <a:off x="7043738" y="5900738"/>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solidFill>
                  <a:srgbClr val="CC0066"/>
                </a:solidFill>
                <a:latin typeface="BankGothic Md BT" panose="020B0807020203060204" pitchFamily="34" charset="0"/>
                <a:ea typeface="黑体" panose="02010609060101010101" pitchFamily="49" charset="-122"/>
              </a:rPr>
              <a:t>PLAY</a:t>
            </a:r>
          </a:p>
        </p:txBody>
      </p:sp>
      <p:graphicFrame>
        <p:nvGraphicFramePr>
          <p:cNvPr id="374828" name="Object 44"/>
          <p:cNvGraphicFramePr>
            <a:graphicFrameLocks noChangeAspect="1"/>
          </p:cNvGraphicFramePr>
          <p:nvPr/>
        </p:nvGraphicFramePr>
        <p:xfrm>
          <a:off x="2752725" y="3248025"/>
          <a:ext cx="1603375" cy="541338"/>
        </p:xfrm>
        <a:graphic>
          <a:graphicData uri="http://schemas.openxmlformats.org/presentationml/2006/ole">
            <mc:AlternateContent xmlns:mc="http://schemas.openxmlformats.org/markup-compatibility/2006">
              <mc:Choice xmlns:v="urn:schemas-microsoft-com:vml" Requires="v">
                <p:oleObj spid="_x0000_s375045" name="Microsoft 公式 3.0" r:id="rId8" imgW="787058" imgH="266584" progId="Equation.3">
                  <p:embed/>
                </p:oleObj>
              </mc:Choice>
              <mc:Fallback>
                <p:oleObj name="Microsoft 公式 3.0" r:id="rId8" imgW="787058" imgH="266584" progId="Equation.3">
                  <p:embed/>
                  <p:pic>
                    <p:nvPicPr>
                      <p:cNvPr id="0"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725" y="3248025"/>
                        <a:ext cx="16033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827" name="Object 43"/>
          <p:cNvGraphicFramePr>
            <a:graphicFrameLocks noChangeAspect="1"/>
          </p:cNvGraphicFramePr>
          <p:nvPr/>
        </p:nvGraphicFramePr>
        <p:xfrm>
          <a:off x="6443663" y="3281363"/>
          <a:ext cx="2303462" cy="434975"/>
        </p:xfrm>
        <a:graphic>
          <a:graphicData uri="http://schemas.openxmlformats.org/presentationml/2006/ole">
            <mc:AlternateContent xmlns:mc="http://schemas.openxmlformats.org/markup-compatibility/2006">
              <mc:Choice xmlns:v="urn:schemas-microsoft-com:vml" Requires="v">
                <p:oleObj spid="_x0000_s375046" name="Microsoft 公式 3.0" r:id="rId10" imgW="1206500" imgH="228600" progId="Equation.3">
                  <p:embed/>
                </p:oleObj>
              </mc:Choice>
              <mc:Fallback>
                <p:oleObj name="Microsoft 公式 3.0" r:id="rId10" imgW="1206500" imgH="228600" progId="Equation.3">
                  <p:embed/>
                  <p:pic>
                    <p:nvPicPr>
                      <p:cNvPr id="0"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3663" y="3281363"/>
                        <a:ext cx="230346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4830" name="Rectangle 46"/>
          <p:cNvSpPr>
            <a:spLocks noChangeArrowheads="1"/>
          </p:cNvSpPr>
          <p:nvPr/>
        </p:nvSpPr>
        <p:spPr bwMode="auto">
          <a:xfrm>
            <a:off x="4284663" y="3259138"/>
            <a:ext cx="224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邻接到</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baseline="-30000">
                <a:latin typeface="Times New Roman" panose="02020603050405020304" pitchFamily="18" charset="0"/>
                <a:ea typeface="华文中宋" panose="02010600040101010101" pitchFamily="2" charset="-122"/>
                <a:cs typeface="Times New Roman" panose="02020603050405020304" pitchFamily="18" charset="0"/>
              </a:rPr>
              <a:t>0</a:t>
            </a:r>
            <a:r>
              <a:rPr lang="zh-CN" altLang="en-US">
                <a:latin typeface="华文中宋" panose="02010600040101010101" pitchFamily="2" charset="-122"/>
                <a:ea typeface="华文中宋" panose="02010600040101010101" pitchFamily="2" charset="-122"/>
                <a:cs typeface="Times New Roman" panose="02020603050405020304" pitchFamily="18" charset="0"/>
              </a:rPr>
              <a:t>，于是</a:t>
            </a:r>
            <a:endParaRPr lang="zh-CN" altLang="en-US">
              <a:ea typeface="华文中宋" panose="02010600040101010101" pitchFamily="2" charset="-122"/>
              <a:cs typeface="Times New Roman" panose="02020603050405020304" pitchFamily="18" charset="0"/>
            </a:endParaRPr>
          </a:p>
        </p:txBody>
      </p:sp>
      <p:sp>
        <p:nvSpPr>
          <p:cNvPr id="374831" name="Rectangle 47"/>
          <p:cNvSpPr>
            <a:spLocks noChangeArrowheads="1"/>
          </p:cNvSpPr>
          <p:nvPr/>
        </p:nvSpPr>
        <p:spPr bwMode="auto">
          <a:xfrm>
            <a:off x="395288" y="5843588"/>
            <a:ext cx="806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a:latin typeface="Times New Roman" panose="02020603050405020304" pitchFamily="18" charset="0"/>
                <a:sym typeface="Symbol" panose="05050102010706020507" pitchFamily="18" charset="2"/>
              </a:rPr>
              <a:t>情况二：</a:t>
            </a:r>
            <a:r>
              <a:rPr lang="en-US" altLang="zh-CN" b="1" baseline="30000">
                <a:latin typeface="Times New Roman" panose="02020603050405020304" pitchFamily="18" charset="0"/>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baseline="30000">
                <a:latin typeface="Times New Roman" panose="02020603050405020304" pitchFamily="18" charset="0"/>
                <a:sym typeface="Symbol" panose="05050102010706020507" pitchFamily="18" charset="2"/>
              </a:rPr>
              <a:t></a:t>
            </a:r>
            <a:r>
              <a:rPr lang="zh-CN" altLang="en-US" b="1">
                <a:latin typeface="Times New Roman" panose="02020603050405020304" pitchFamily="18" charset="0"/>
              </a:rPr>
              <a:t>，只需注意</a:t>
            </a:r>
            <a:r>
              <a:rPr lang="en-US" altLang="zh-CN" b="1" i="1">
                <a:latin typeface="Times New Roman" panose="02020603050405020304" pitchFamily="18" charset="0"/>
                <a:sym typeface="Symbol" panose="05050102010706020507" pitchFamily="18" charset="2"/>
              </a:rPr>
              <a:t>d</a:t>
            </a:r>
            <a:r>
              <a:rPr lang="en-US" altLang="zh-CN" b="1" baseline="30000">
                <a:latin typeface="Times New Roman" panose="02020603050405020304" pitchFamily="18" charset="0"/>
                <a:sym typeface="Symbol" panose="05050102010706020507" pitchFamily="18" charset="2"/>
              </a:rPr>
              <a:t>+</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v</a:t>
            </a:r>
            <a:r>
              <a:rPr lang="en-US" altLang="zh-CN" b="1" i="1" baseline="-25000">
                <a:latin typeface="Times New Roman" panose="02020603050405020304" pitchFamily="18" charset="0"/>
                <a:sym typeface="Symbol" panose="05050102010706020507" pitchFamily="18" charset="2"/>
              </a:rPr>
              <a:t>l</a:t>
            </a:r>
            <a:r>
              <a:rPr lang="en-US" altLang="zh-CN"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a:t>
            </a:r>
            <a:r>
              <a:rPr lang="en-US" altLang="zh-CN" b="1" baseline="30000">
                <a:latin typeface="Times New Roman" panose="02020603050405020304" pitchFamily="18" charset="0"/>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p>
        </p:txBody>
      </p:sp>
      <p:sp>
        <p:nvSpPr>
          <p:cNvPr id="374832" name="Rectangle 48"/>
          <p:cNvSpPr>
            <a:spLocks noChangeArrowheads="1"/>
          </p:cNvSpPr>
          <p:nvPr/>
        </p:nvSpPr>
        <p:spPr bwMode="auto">
          <a:xfrm>
            <a:off x="395288" y="981075"/>
            <a:ext cx="79216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dirty="0">
                <a:latin typeface="Times New Roman" panose="02020603050405020304" pitchFamily="18" charset="0"/>
              </a:rPr>
              <a:t>3</a:t>
            </a:r>
            <a:r>
              <a:rPr lang="zh-CN" altLang="en-US" b="1" dirty="0">
                <a:latin typeface="Times New Roman" panose="02020603050405020304" pitchFamily="18" charset="0"/>
              </a:rPr>
              <a:t>．设</a:t>
            </a:r>
            <a:r>
              <a:rPr lang="en-US" altLang="zh-CN" b="1" i="1" dirty="0">
                <a:latin typeface="Times New Roman" panose="02020603050405020304" pitchFamily="18" charset="0"/>
              </a:rPr>
              <a:t>D</a:t>
            </a:r>
            <a:r>
              <a:rPr lang="en-US" altLang="zh-CN" b="1" dirty="0">
                <a:latin typeface="Times New Roman" panose="02020603050405020304" pitchFamily="18" charset="0"/>
              </a:rPr>
              <a:t>=&lt;</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E</a:t>
            </a:r>
            <a:r>
              <a:rPr lang="en-US" altLang="zh-CN" b="1" dirty="0">
                <a:latin typeface="Times New Roman" panose="02020603050405020304" pitchFamily="18" charset="0"/>
              </a:rPr>
              <a:t>&gt;</a:t>
            </a:r>
            <a:r>
              <a:rPr lang="zh-CN" altLang="en-US" b="1" dirty="0">
                <a:latin typeface="Times New Roman" panose="02020603050405020304" pitchFamily="18" charset="0"/>
              </a:rPr>
              <a:t>为有向简单图，已知 </a:t>
            </a:r>
            <a:r>
              <a:rPr lang="zh-CN" altLang="en-US"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rPr>
              <a:t> 2</a:t>
            </a:r>
            <a:r>
              <a:rPr lang="zh-CN" altLang="en-US"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)&gt;0</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)&gt;0</a:t>
            </a:r>
            <a:r>
              <a:rPr lang="zh-CN" altLang="en-US" b="1" dirty="0">
                <a:latin typeface="Times New Roman" panose="02020603050405020304" pitchFamily="18" charset="0"/>
                <a:sym typeface="Symbol" panose="05050102010706020507" pitchFamily="18" charset="2"/>
              </a:rPr>
              <a:t>，证明</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中存在长度 </a:t>
            </a:r>
            <a:r>
              <a:rPr lang="zh-CN" altLang="en-US" b="1" dirty="0">
                <a:latin typeface="Times New Roman" panose="02020603050405020304" pitchFamily="18" charset="0"/>
              </a:rPr>
              <a:t> </a:t>
            </a:r>
            <a:r>
              <a:rPr lang="en-US" altLang="zh-CN" b="1" dirty="0">
                <a:latin typeface="Times New Roman" panose="02020603050405020304" pitchFamily="18" charset="0"/>
              </a:rPr>
              <a:t>max{</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sym typeface="Symbol" panose="05050102010706020507" pitchFamily="18" charset="2"/>
              </a:rPr>
              <a:t>的圈</a:t>
            </a:r>
            <a:r>
              <a:rPr lang="en-US" altLang="zh-CN" b="1" dirty="0">
                <a:latin typeface="Times New Roman" panose="02020603050405020304" pitchFamily="18" charset="0"/>
                <a:sym typeface="Symbol" panose="05050102010706020507" pitchFamily="18" charset="2"/>
              </a:rPr>
              <a:t>.</a:t>
            </a:r>
            <a:endParaRPr lang="en-US" altLang="zh-CN" b="1" baseline="300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374834" name="Rectangle 50"/>
          <p:cNvSpPr>
            <a:spLocks noChangeArrowheads="1"/>
          </p:cNvSpPr>
          <p:nvPr/>
        </p:nvSpPr>
        <p:spPr bwMode="auto">
          <a:xfrm>
            <a:off x="395288" y="3763963"/>
            <a:ext cx="376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为</a:t>
            </a:r>
            <a:r>
              <a:rPr lang="en-US" altLang="zh-CN" b="1" i="1">
                <a:latin typeface="Times New Roman" panose="02020603050405020304" pitchFamily="18" charset="0"/>
              </a:rPr>
              <a:t>D</a:t>
            </a:r>
            <a:r>
              <a:rPr lang="zh-CN" altLang="en-US" b="1">
                <a:latin typeface="Times New Roman" panose="02020603050405020304" pitchFamily="18" charset="0"/>
              </a:rPr>
              <a:t>中长度 </a:t>
            </a:r>
            <a:r>
              <a:rPr lang="zh-CN" altLang="en-US"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rPr>
              <a:t> </a:t>
            </a:r>
            <a:r>
              <a:rPr lang="zh-CN" altLang="en-US" b="1">
                <a:latin typeface="Times New Roman" panose="02020603050405020304" pitchFamily="18" charset="0"/>
                <a:sym typeface="Symbol" panose="05050102010706020507" pitchFamily="18" charset="2"/>
              </a:rPr>
              <a:t></a:t>
            </a:r>
            <a:r>
              <a:rPr lang="zh-CN" altLang="en-US" b="1" baseline="30000">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+1</a:t>
            </a:r>
            <a:r>
              <a:rPr lang="zh-CN" altLang="en-US" b="1">
                <a:latin typeface="Times New Roman" panose="02020603050405020304" pitchFamily="18" charset="0"/>
                <a:sym typeface="Symbol" panose="05050102010706020507" pitchFamily="18" charset="2"/>
              </a:rPr>
              <a:t>的有向圈</a:t>
            </a:r>
          </a:p>
        </p:txBody>
      </p:sp>
      <p:sp>
        <p:nvSpPr>
          <p:cNvPr id="374836" name="Rectangle 5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3</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repeatCount="indefinite" nodeType="afterEffect">
                                  <p:stCondLst>
                                    <p:cond delay="0"/>
                                  </p:stCondLst>
                                  <p:childTnLst>
                                    <p:set>
                                      <p:cBhvr>
                                        <p:cTn id="6" dur="1" fill="hold">
                                          <p:stCondLst>
                                            <p:cond delay="0"/>
                                          </p:stCondLst>
                                        </p:cTn>
                                        <p:tgtEl>
                                          <p:spTgt spid="374824"/>
                                        </p:tgtEl>
                                        <p:attrNameLst>
                                          <p:attrName>style.visibility</p:attrName>
                                        </p:attrNameLst>
                                      </p:cBhvr>
                                      <p:to>
                                        <p:strVal val="visible"/>
                                      </p:to>
                                    </p:set>
                                    <p:anim calcmode="lin" valueType="num">
                                      <p:cBhvr>
                                        <p:cTn id="7" dur="3000" fill="hold"/>
                                        <p:tgtEl>
                                          <p:spTgt spid="374824"/>
                                        </p:tgtEl>
                                        <p:attrNameLst>
                                          <p:attrName>ppt_w</p:attrName>
                                        </p:attrNameLst>
                                      </p:cBhvr>
                                      <p:tavLst>
                                        <p:tav tm="0" fmla="#ppt_w*sin(2.5*pi*$)">
                                          <p:val>
                                            <p:fltVal val="0"/>
                                          </p:val>
                                        </p:tav>
                                        <p:tav tm="100000">
                                          <p:val>
                                            <p:fltVal val="1"/>
                                          </p:val>
                                        </p:tav>
                                      </p:tavLst>
                                    </p:anim>
                                    <p:anim calcmode="lin" valueType="num">
                                      <p:cBhvr>
                                        <p:cTn id="8" dur="3000" fill="hold"/>
                                        <p:tgtEl>
                                          <p:spTgt spid="374824"/>
                                        </p:tgtEl>
                                        <p:attrNameLst>
                                          <p:attrName>ppt_h</p:attrName>
                                        </p:attrNameLst>
                                      </p:cBhvr>
                                      <p:tavLst>
                                        <p:tav tm="0">
                                          <p:val>
                                            <p:strVal val="#ppt_h"/>
                                          </p:val>
                                        </p:tav>
                                        <p:tav tm="100000">
                                          <p:val>
                                            <p:strVal val="#ppt_h"/>
                                          </p:val>
                                        </p:tav>
                                      </p:tavLst>
                                    </p:anim>
                                  </p:childTnLst>
                                </p:cTn>
                              </p:par>
                              <p:par>
                                <p:cTn id="9" presetID="31" presetClass="entr" presetSubtype="0" fill="hold" grpId="1" nodeType="withEffect">
                                  <p:stCondLst>
                                    <p:cond delay="0"/>
                                  </p:stCondLst>
                                  <p:iterate type="lt">
                                    <p:tmPct val="5000"/>
                                  </p:iterate>
                                  <p:childTnLst>
                                    <p:set>
                                      <p:cBhvr>
                                        <p:cTn id="10" dur="1" fill="hold">
                                          <p:stCondLst>
                                            <p:cond delay="0"/>
                                          </p:stCondLst>
                                        </p:cTn>
                                        <p:tgtEl>
                                          <p:spTgt spid="374825"/>
                                        </p:tgtEl>
                                        <p:attrNameLst>
                                          <p:attrName>style.visibility</p:attrName>
                                        </p:attrNameLst>
                                      </p:cBhvr>
                                      <p:to>
                                        <p:strVal val="visible"/>
                                      </p:to>
                                    </p:set>
                                    <p:anim calcmode="lin" valueType="num">
                                      <p:cBhvr>
                                        <p:cTn id="11" dur="1000" fill="hold"/>
                                        <p:tgtEl>
                                          <p:spTgt spid="374825"/>
                                        </p:tgtEl>
                                        <p:attrNameLst>
                                          <p:attrName>ppt_w</p:attrName>
                                        </p:attrNameLst>
                                      </p:cBhvr>
                                      <p:tavLst>
                                        <p:tav tm="0">
                                          <p:val>
                                            <p:fltVal val="0"/>
                                          </p:val>
                                        </p:tav>
                                        <p:tav tm="100000">
                                          <p:val>
                                            <p:strVal val="#ppt_w"/>
                                          </p:val>
                                        </p:tav>
                                      </p:tavLst>
                                    </p:anim>
                                    <p:anim calcmode="lin" valueType="num">
                                      <p:cBhvr>
                                        <p:cTn id="12" dur="1000" fill="hold"/>
                                        <p:tgtEl>
                                          <p:spTgt spid="374825"/>
                                        </p:tgtEl>
                                        <p:attrNameLst>
                                          <p:attrName>ppt_h</p:attrName>
                                        </p:attrNameLst>
                                      </p:cBhvr>
                                      <p:tavLst>
                                        <p:tav tm="0">
                                          <p:val>
                                            <p:fltVal val="0"/>
                                          </p:val>
                                        </p:tav>
                                        <p:tav tm="100000">
                                          <p:val>
                                            <p:strVal val="#ppt_h"/>
                                          </p:val>
                                        </p:tav>
                                      </p:tavLst>
                                    </p:anim>
                                    <p:anim calcmode="lin" valueType="num">
                                      <p:cBhvr>
                                        <p:cTn id="13" dur="1000" fill="hold"/>
                                        <p:tgtEl>
                                          <p:spTgt spid="374825"/>
                                        </p:tgtEl>
                                        <p:attrNameLst>
                                          <p:attrName>style.rotation</p:attrName>
                                        </p:attrNameLst>
                                      </p:cBhvr>
                                      <p:tavLst>
                                        <p:tav tm="0">
                                          <p:val>
                                            <p:fltVal val="90"/>
                                          </p:val>
                                        </p:tav>
                                        <p:tav tm="100000">
                                          <p:val>
                                            <p:fltVal val="0"/>
                                          </p:val>
                                        </p:tav>
                                      </p:tavLst>
                                    </p:anim>
                                    <p:animEffect transition="in" filter="fade">
                                      <p:cBhvr>
                                        <p:cTn id="14" dur="1000"/>
                                        <p:tgtEl>
                                          <p:spTgt spid="37482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xit" presetSubtype="0" fill="hold" grpId="0" nodeType="clickEffect">
                                  <p:stCondLst>
                                    <p:cond delay="0"/>
                                  </p:stCondLst>
                                  <p:iterate type="lt">
                                    <p:tmPct val="0"/>
                                  </p:iterate>
                                  <p:childTnLst>
                                    <p:animEffect transition="out" filter="dissolve">
                                      <p:cBhvr>
                                        <p:cTn id="18" dur="500"/>
                                        <p:tgtEl>
                                          <p:spTgt spid="374825"/>
                                        </p:tgtEl>
                                      </p:cBhvr>
                                    </p:animEffect>
                                    <p:set>
                                      <p:cBhvr>
                                        <p:cTn id="19" dur="1" fill="hold">
                                          <p:stCondLst>
                                            <p:cond delay="499"/>
                                          </p:stCondLst>
                                        </p:cTn>
                                        <p:tgtEl>
                                          <p:spTgt spid="37482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374824"/>
                                        </p:tgtEl>
                                      </p:cBhvr>
                                    </p:animEffect>
                                    <p:set>
                                      <p:cBhvr>
                                        <p:cTn id="22" dur="1" fill="hold">
                                          <p:stCondLst>
                                            <p:cond delay="499"/>
                                          </p:stCondLst>
                                        </p:cTn>
                                        <p:tgtEl>
                                          <p:spTgt spid="374824"/>
                                        </p:tgtEl>
                                        <p:attrNameLst>
                                          <p:attrName>style.visibility</p:attrName>
                                        </p:attrNameLst>
                                      </p:cBhvr>
                                      <p:to>
                                        <p:strVal val="hidden"/>
                                      </p:to>
                                    </p:set>
                                  </p:childTnLst>
                                </p:cTn>
                              </p:par>
                            </p:childTnLst>
                          </p:cTn>
                        </p:par>
                        <p:par>
                          <p:cTn id="23" fill="hold" nodeType="afterGroup">
                            <p:stCondLst>
                              <p:cond delay="500"/>
                            </p:stCondLst>
                            <p:childTnLst>
                              <p:par>
                                <p:cTn id="24" presetID="9" presetClass="entr" presetSubtype="0" fill="hold" nodeType="afterEffect">
                                  <p:stCondLst>
                                    <p:cond delay="500"/>
                                  </p:stCondLst>
                                  <p:childTnLst>
                                    <p:set>
                                      <p:cBhvr>
                                        <p:cTn id="25" dur="1" fill="hold">
                                          <p:stCondLst>
                                            <p:cond delay="0"/>
                                          </p:stCondLst>
                                        </p:cTn>
                                        <p:tgtEl>
                                          <p:spTgt spid="374822"/>
                                        </p:tgtEl>
                                        <p:attrNameLst>
                                          <p:attrName>style.visibility</p:attrName>
                                        </p:attrNameLst>
                                      </p:cBhvr>
                                      <p:to>
                                        <p:strVal val="visible"/>
                                      </p:to>
                                    </p:set>
                                    <p:animEffect transition="in" filter="dissolve">
                                      <p:cBhvr>
                                        <p:cTn id="26" dur="500"/>
                                        <p:tgtEl>
                                          <p:spTgt spid="374822"/>
                                        </p:tgtEl>
                                      </p:cBhvr>
                                    </p:animEffect>
                                  </p:childTnLst>
                                  <p:subTnLst>
                                    <p:audio>
                                      <p:cMediaNode>
                                        <p:cTn display="0" masterRel="sameClick">
                                          <p:stCondLst>
                                            <p:cond evt="begin" delay="0">
                                              <p:tn val="24"/>
                                            </p:cond>
                                          </p:stCondLst>
                                          <p:endCondLst>
                                            <p:cond evt="onStopAudio" delay="0">
                                              <p:tgtEl>
                                                <p:sldTgt/>
                                              </p:tgtEl>
                                            </p:cond>
                                          </p:endCondLst>
                                        </p:cTn>
                                        <p:tgtEl>
                                          <p:sndTgt r:embed="rId4" name="py3.wav"/>
                                        </p:tgtEl>
                                      </p:cMediaNode>
                                    </p:audio>
                                  </p:subTnLst>
                                </p:cTn>
                              </p:par>
                            </p:childTnLst>
                          </p:cTn>
                        </p:par>
                        <p:par>
                          <p:cTn id="27" fill="hold" nodeType="afterGroup">
                            <p:stCondLst>
                              <p:cond delay="1500"/>
                            </p:stCondLst>
                            <p:childTnLst>
                              <p:par>
                                <p:cTn id="28" presetID="0" presetClass="path" presetSubtype="0" accel="50000" decel="50000" fill="hold" nodeType="afterEffect">
                                  <p:stCondLst>
                                    <p:cond delay="0"/>
                                  </p:stCondLst>
                                  <p:childTnLst>
                                    <p:animMotion origin="layout" path="M -0.00781 -2.22222E-6 L 0.05521 0.00023 " pathEditMode="relative" rAng="0" ptsTypes="AA">
                                      <p:cBhvr>
                                        <p:cTn id="29" dur="1000" fill="hold"/>
                                        <p:tgtEl>
                                          <p:spTgt spid="374822"/>
                                        </p:tgtEl>
                                        <p:attrNameLst>
                                          <p:attrName>ppt_x</p:attrName>
                                          <p:attrName>ppt_y</p:attrName>
                                        </p:attrNameLst>
                                      </p:cBhvr>
                                      <p:rCtr x="3142" y="0"/>
                                    </p:animMotion>
                                  </p:childTnLst>
                                </p:cTn>
                              </p:par>
                            </p:childTnLst>
                          </p:cTn>
                        </p:par>
                        <p:par>
                          <p:cTn id="30" fill="hold" nodeType="afterGroup">
                            <p:stCondLst>
                              <p:cond delay="2500"/>
                            </p:stCondLst>
                            <p:childTnLst>
                              <p:par>
                                <p:cTn id="31" presetID="22" presetClass="entr" presetSubtype="8" fill="hold" nodeType="afterEffect">
                                  <p:stCondLst>
                                    <p:cond delay="0"/>
                                  </p:stCondLst>
                                  <p:childTnLst>
                                    <p:set>
                                      <p:cBhvr>
                                        <p:cTn id="32" dur="1" fill="hold">
                                          <p:stCondLst>
                                            <p:cond delay="0"/>
                                          </p:stCondLst>
                                        </p:cTn>
                                        <p:tgtEl>
                                          <p:spTgt spid="374793"/>
                                        </p:tgtEl>
                                        <p:attrNameLst>
                                          <p:attrName>style.visibility</p:attrName>
                                        </p:attrNameLst>
                                      </p:cBhvr>
                                      <p:to>
                                        <p:strVal val="visible"/>
                                      </p:to>
                                    </p:set>
                                    <p:animEffect transition="in" filter="wipe(left)">
                                      <p:cBhvr>
                                        <p:cTn id="33" dur="500"/>
                                        <p:tgtEl>
                                          <p:spTgt spid="374793"/>
                                        </p:tgtEl>
                                      </p:cBhvr>
                                    </p:animEffect>
                                  </p:childTnLst>
                                </p:cTn>
                              </p:par>
                            </p:childTnLst>
                          </p:cTn>
                        </p:par>
                        <p:par>
                          <p:cTn id="34" fill="hold" nodeType="afterGroup">
                            <p:stCondLst>
                              <p:cond delay="3000"/>
                            </p:stCondLst>
                            <p:childTnLst>
                              <p:par>
                                <p:cTn id="35" presetID="0" presetClass="path" presetSubtype="0" accel="50000" decel="50000" fill="hold" nodeType="afterEffect">
                                  <p:stCondLst>
                                    <p:cond delay="0"/>
                                  </p:stCondLst>
                                  <p:childTnLst>
                                    <p:animMotion origin="layout" path="M 0.05521 0.00023 L 0.11823 0.00023 " pathEditMode="relative" rAng="0" ptsTypes="AA">
                                      <p:cBhvr>
                                        <p:cTn id="36" dur="1000" fill="hold"/>
                                        <p:tgtEl>
                                          <p:spTgt spid="374822"/>
                                        </p:tgtEl>
                                        <p:attrNameLst>
                                          <p:attrName>ppt_x</p:attrName>
                                          <p:attrName>ppt_y</p:attrName>
                                        </p:attrNameLst>
                                      </p:cBhvr>
                                      <p:rCtr x="3142" y="0"/>
                                    </p:animMotion>
                                  </p:childTnLst>
                                </p:cTn>
                              </p:par>
                            </p:childTnLst>
                          </p:cTn>
                        </p:par>
                        <p:par>
                          <p:cTn id="37" fill="hold" nodeType="afterGroup">
                            <p:stCondLst>
                              <p:cond delay="4000"/>
                            </p:stCondLst>
                            <p:childTnLst>
                              <p:par>
                                <p:cTn id="38" presetID="22" presetClass="entr" presetSubtype="8" fill="hold" nodeType="afterEffect">
                                  <p:stCondLst>
                                    <p:cond delay="0"/>
                                  </p:stCondLst>
                                  <p:childTnLst>
                                    <p:set>
                                      <p:cBhvr>
                                        <p:cTn id="39" dur="1" fill="hold">
                                          <p:stCondLst>
                                            <p:cond delay="0"/>
                                          </p:stCondLst>
                                        </p:cTn>
                                        <p:tgtEl>
                                          <p:spTgt spid="374796"/>
                                        </p:tgtEl>
                                        <p:attrNameLst>
                                          <p:attrName>style.visibility</p:attrName>
                                        </p:attrNameLst>
                                      </p:cBhvr>
                                      <p:to>
                                        <p:strVal val="visible"/>
                                      </p:to>
                                    </p:set>
                                    <p:animEffect transition="in" filter="wipe(left)">
                                      <p:cBhvr>
                                        <p:cTn id="40" dur="500"/>
                                        <p:tgtEl>
                                          <p:spTgt spid="374796"/>
                                        </p:tgtEl>
                                      </p:cBhvr>
                                    </p:animEffect>
                                  </p:childTnLst>
                                </p:cTn>
                              </p:par>
                            </p:childTnLst>
                          </p:cTn>
                        </p:par>
                        <p:par>
                          <p:cTn id="41" fill="hold" nodeType="afterGroup">
                            <p:stCondLst>
                              <p:cond delay="4500"/>
                            </p:stCondLst>
                            <p:childTnLst>
                              <p:par>
                                <p:cTn id="42" presetID="0" presetClass="path" presetSubtype="0" accel="50000" decel="50000" fill="hold" nodeType="afterEffect">
                                  <p:stCondLst>
                                    <p:cond delay="0"/>
                                  </p:stCondLst>
                                  <p:childTnLst>
                                    <p:animMotion origin="layout" path="M 0.11823 0.00023 L 0.17327 0.00023 " pathEditMode="relative" rAng="0" ptsTypes="AA">
                                      <p:cBhvr>
                                        <p:cTn id="43" dur="1000" fill="hold"/>
                                        <p:tgtEl>
                                          <p:spTgt spid="374822"/>
                                        </p:tgtEl>
                                        <p:attrNameLst>
                                          <p:attrName>ppt_x</p:attrName>
                                          <p:attrName>ppt_y</p:attrName>
                                        </p:attrNameLst>
                                      </p:cBhvr>
                                      <p:rCtr x="2743" y="0"/>
                                    </p:animMotion>
                                  </p:childTnLst>
                                </p:cTn>
                              </p:par>
                            </p:childTnLst>
                          </p:cTn>
                        </p:par>
                        <p:par>
                          <p:cTn id="44" fill="hold" nodeType="afterGroup">
                            <p:stCondLst>
                              <p:cond delay="5500"/>
                            </p:stCondLst>
                            <p:childTnLst>
                              <p:par>
                                <p:cTn id="45" presetID="22" presetClass="entr" presetSubtype="8" fill="hold" nodeType="afterEffect">
                                  <p:stCondLst>
                                    <p:cond delay="0"/>
                                  </p:stCondLst>
                                  <p:childTnLst>
                                    <p:set>
                                      <p:cBhvr>
                                        <p:cTn id="46" dur="1" fill="hold">
                                          <p:stCondLst>
                                            <p:cond delay="0"/>
                                          </p:stCondLst>
                                        </p:cTn>
                                        <p:tgtEl>
                                          <p:spTgt spid="374817"/>
                                        </p:tgtEl>
                                        <p:attrNameLst>
                                          <p:attrName>style.visibility</p:attrName>
                                        </p:attrNameLst>
                                      </p:cBhvr>
                                      <p:to>
                                        <p:strVal val="visible"/>
                                      </p:to>
                                    </p:set>
                                    <p:animEffect transition="in" filter="wipe(left)">
                                      <p:cBhvr>
                                        <p:cTn id="47" dur="500"/>
                                        <p:tgtEl>
                                          <p:spTgt spid="374817"/>
                                        </p:tgtEl>
                                      </p:cBhvr>
                                    </p:animEffect>
                                  </p:childTnLst>
                                </p:cTn>
                              </p:par>
                            </p:childTnLst>
                          </p:cTn>
                        </p:par>
                        <p:par>
                          <p:cTn id="48" fill="hold" nodeType="afterGroup">
                            <p:stCondLst>
                              <p:cond delay="6000"/>
                            </p:stCondLst>
                            <p:childTnLst>
                              <p:par>
                                <p:cTn id="49" presetID="0" presetClass="path" presetSubtype="0" accel="50000" decel="50000" fill="hold" nodeType="afterEffect">
                                  <p:stCondLst>
                                    <p:cond delay="0"/>
                                  </p:stCondLst>
                                  <p:childTnLst>
                                    <p:animMotion origin="layout" path="M 0.17327 0.00024 L 0.22049 0.00024 " pathEditMode="relative" ptsTypes="AA">
                                      <p:cBhvr>
                                        <p:cTn id="50" dur="1000" fill="hold"/>
                                        <p:tgtEl>
                                          <p:spTgt spid="374822"/>
                                        </p:tgtEl>
                                        <p:attrNameLst>
                                          <p:attrName>ppt_x</p:attrName>
                                          <p:attrName>ppt_y</p:attrName>
                                        </p:attrNameLst>
                                      </p:cBhvr>
                                    </p:animMotion>
                                  </p:childTnLst>
                                </p:cTn>
                              </p:par>
                            </p:childTnLst>
                          </p:cTn>
                        </p:par>
                        <p:par>
                          <p:cTn id="51" fill="hold" nodeType="afterGroup">
                            <p:stCondLst>
                              <p:cond delay="7000"/>
                            </p:stCondLst>
                            <p:childTnLst>
                              <p:par>
                                <p:cTn id="52" presetID="22" presetClass="entr" presetSubtype="8" fill="hold" nodeType="afterEffect">
                                  <p:stCondLst>
                                    <p:cond delay="0"/>
                                  </p:stCondLst>
                                  <p:childTnLst>
                                    <p:set>
                                      <p:cBhvr>
                                        <p:cTn id="53" dur="1" fill="hold">
                                          <p:stCondLst>
                                            <p:cond delay="0"/>
                                          </p:stCondLst>
                                        </p:cTn>
                                        <p:tgtEl>
                                          <p:spTgt spid="374799"/>
                                        </p:tgtEl>
                                        <p:attrNameLst>
                                          <p:attrName>style.visibility</p:attrName>
                                        </p:attrNameLst>
                                      </p:cBhvr>
                                      <p:to>
                                        <p:strVal val="visible"/>
                                      </p:to>
                                    </p:set>
                                    <p:animEffect transition="in" filter="wipe(left)">
                                      <p:cBhvr>
                                        <p:cTn id="54" dur="500"/>
                                        <p:tgtEl>
                                          <p:spTgt spid="374799"/>
                                        </p:tgtEl>
                                      </p:cBhvr>
                                    </p:animEffect>
                                  </p:childTnLst>
                                </p:cTn>
                              </p:par>
                            </p:childTnLst>
                          </p:cTn>
                        </p:par>
                        <p:par>
                          <p:cTn id="55" fill="hold" nodeType="afterGroup">
                            <p:stCondLst>
                              <p:cond delay="7500"/>
                            </p:stCondLst>
                            <p:childTnLst>
                              <p:par>
                                <p:cTn id="56" presetID="0" presetClass="path" presetSubtype="0" accel="50000" decel="50000" fill="hold" nodeType="afterEffect">
                                  <p:stCondLst>
                                    <p:cond delay="0"/>
                                  </p:stCondLst>
                                  <p:childTnLst>
                                    <p:animMotion origin="layout" path="M 0.22049 0.00024 L 0.2757 0.00024 " pathEditMode="relative" ptsTypes="AA">
                                      <p:cBhvr>
                                        <p:cTn id="57" dur="1000" fill="hold"/>
                                        <p:tgtEl>
                                          <p:spTgt spid="374822"/>
                                        </p:tgtEl>
                                        <p:attrNameLst>
                                          <p:attrName>ppt_x</p:attrName>
                                          <p:attrName>ppt_y</p:attrName>
                                        </p:attrNameLst>
                                      </p:cBhvr>
                                    </p:animMotion>
                                  </p:childTnLst>
                                </p:cTn>
                              </p:par>
                            </p:childTnLst>
                          </p:cTn>
                        </p:par>
                        <p:par>
                          <p:cTn id="58" fill="hold" nodeType="afterGroup">
                            <p:stCondLst>
                              <p:cond delay="8500"/>
                            </p:stCondLst>
                            <p:childTnLst>
                              <p:par>
                                <p:cTn id="59" presetID="22" presetClass="entr" presetSubtype="8" fill="hold" nodeType="afterEffect">
                                  <p:stCondLst>
                                    <p:cond delay="0"/>
                                  </p:stCondLst>
                                  <p:childTnLst>
                                    <p:set>
                                      <p:cBhvr>
                                        <p:cTn id="60" dur="1" fill="hold">
                                          <p:stCondLst>
                                            <p:cond delay="0"/>
                                          </p:stCondLst>
                                        </p:cTn>
                                        <p:tgtEl>
                                          <p:spTgt spid="374802"/>
                                        </p:tgtEl>
                                        <p:attrNameLst>
                                          <p:attrName>style.visibility</p:attrName>
                                        </p:attrNameLst>
                                      </p:cBhvr>
                                      <p:to>
                                        <p:strVal val="visible"/>
                                      </p:to>
                                    </p:set>
                                    <p:animEffect transition="in" filter="wipe(left)">
                                      <p:cBhvr>
                                        <p:cTn id="61" dur="500"/>
                                        <p:tgtEl>
                                          <p:spTgt spid="374802"/>
                                        </p:tgtEl>
                                      </p:cBhvr>
                                    </p:animEffect>
                                  </p:childTnLst>
                                </p:cTn>
                              </p:par>
                            </p:childTnLst>
                          </p:cTn>
                        </p:par>
                        <p:par>
                          <p:cTn id="62" fill="hold" nodeType="afterGroup">
                            <p:stCondLst>
                              <p:cond delay="9000"/>
                            </p:stCondLst>
                            <p:childTnLst>
                              <p:par>
                                <p:cTn id="63" presetID="0" presetClass="path" presetSubtype="0" accel="50000" decel="50000" fill="hold" nodeType="afterEffect">
                                  <p:stCondLst>
                                    <p:cond delay="0"/>
                                  </p:stCondLst>
                                  <p:childTnLst>
                                    <p:animMotion origin="layout" path="M 0.2757 0.00024 L 0.32292 0.00024 " pathEditMode="relative" ptsTypes="AA">
                                      <p:cBhvr>
                                        <p:cTn id="64" dur="1000" fill="hold"/>
                                        <p:tgtEl>
                                          <p:spTgt spid="374822"/>
                                        </p:tgtEl>
                                        <p:attrNameLst>
                                          <p:attrName>ppt_x</p:attrName>
                                          <p:attrName>ppt_y</p:attrName>
                                        </p:attrNameLst>
                                      </p:cBhvr>
                                    </p:animMotion>
                                  </p:childTnLst>
                                </p:cTn>
                              </p:par>
                            </p:childTnLst>
                          </p:cTn>
                        </p:par>
                        <p:par>
                          <p:cTn id="65" fill="hold" nodeType="afterGroup">
                            <p:stCondLst>
                              <p:cond delay="10000"/>
                            </p:stCondLst>
                            <p:childTnLst>
                              <p:par>
                                <p:cTn id="66" presetID="22" presetClass="entr" presetSubtype="8" fill="hold" nodeType="afterEffect">
                                  <p:stCondLst>
                                    <p:cond delay="0"/>
                                  </p:stCondLst>
                                  <p:childTnLst>
                                    <p:set>
                                      <p:cBhvr>
                                        <p:cTn id="67" dur="1" fill="hold">
                                          <p:stCondLst>
                                            <p:cond delay="0"/>
                                          </p:stCondLst>
                                        </p:cTn>
                                        <p:tgtEl>
                                          <p:spTgt spid="374805"/>
                                        </p:tgtEl>
                                        <p:attrNameLst>
                                          <p:attrName>style.visibility</p:attrName>
                                        </p:attrNameLst>
                                      </p:cBhvr>
                                      <p:to>
                                        <p:strVal val="visible"/>
                                      </p:to>
                                    </p:set>
                                    <p:animEffect transition="in" filter="wipe(left)">
                                      <p:cBhvr>
                                        <p:cTn id="68" dur="500"/>
                                        <p:tgtEl>
                                          <p:spTgt spid="374805"/>
                                        </p:tgtEl>
                                      </p:cBhvr>
                                    </p:animEffect>
                                  </p:childTnLst>
                                </p:cTn>
                              </p:par>
                            </p:childTnLst>
                          </p:cTn>
                        </p:par>
                        <p:par>
                          <p:cTn id="69" fill="hold" nodeType="afterGroup">
                            <p:stCondLst>
                              <p:cond delay="10500"/>
                            </p:stCondLst>
                            <p:childTnLst>
                              <p:par>
                                <p:cTn id="70" presetID="0" presetClass="path" presetSubtype="0" accel="50000" decel="50000" fill="hold" nodeType="afterEffect">
                                  <p:stCondLst>
                                    <p:cond delay="0"/>
                                  </p:stCondLst>
                                  <p:childTnLst>
                                    <p:animMotion origin="layout" path="M 0.32292 0.00024 L 0.37795 0.00024 " pathEditMode="relative" ptsTypes="AA">
                                      <p:cBhvr>
                                        <p:cTn id="71" dur="1000" fill="hold"/>
                                        <p:tgtEl>
                                          <p:spTgt spid="374822"/>
                                        </p:tgtEl>
                                        <p:attrNameLst>
                                          <p:attrName>ppt_x</p:attrName>
                                          <p:attrName>ppt_y</p:attrName>
                                        </p:attrNameLst>
                                      </p:cBhvr>
                                    </p:animMotion>
                                  </p:childTnLst>
                                </p:cTn>
                              </p:par>
                            </p:childTnLst>
                          </p:cTn>
                        </p:par>
                        <p:par>
                          <p:cTn id="72" fill="hold" nodeType="afterGroup">
                            <p:stCondLst>
                              <p:cond delay="11500"/>
                            </p:stCondLst>
                            <p:childTnLst>
                              <p:par>
                                <p:cTn id="73" presetID="22" presetClass="entr" presetSubtype="8" fill="hold" nodeType="afterEffect">
                                  <p:stCondLst>
                                    <p:cond delay="0"/>
                                  </p:stCondLst>
                                  <p:childTnLst>
                                    <p:set>
                                      <p:cBhvr>
                                        <p:cTn id="74" dur="1" fill="hold">
                                          <p:stCondLst>
                                            <p:cond delay="0"/>
                                          </p:stCondLst>
                                        </p:cTn>
                                        <p:tgtEl>
                                          <p:spTgt spid="374808"/>
                                        </p:tgtEl>
                                        <p:attrNameLst>
                                          <p:attrName>style.visibility</p:attrName>
                                        </p:attrNameLst>
                                      </p:cBhvr>
                                      <p:to>
                                        <p:strVal val="visible"/>
                                      </p:to>
                                    </p:set>
                                    <p:animEffect transition="in" filter="wipe(left)">
                                      <p:cBhvr>
                                        <p:cTn id="75" dur="500"/>
                                        <p:tgtEl>
                                          <p:spTgt spid="374808"/>
                                        </p:tgtEl>
                                      </p:cBhvr>
                                    </p:animEffect>
                                  </p:childTnLst>
                                </p:cTn>
                              </p:par>
                            </p:childTnLst>
                          </p:cTn>
                        </p:par>
                        <p:par>
                          <p:cTn id="76" fill="hold" nodeType="afterGroup">
                            <p:stCondLst>
                              <p:cond delay="12000"/>
                            </p:stCondLst>
                            <p:childTnLst>
                              <p:par>
                                <p:cTn id="77" presetID="0" presetClass="path" presetSubtype="0" accel="50000" decel="50000" fill="hold" nodeType="afterEffect">
                                  <p:stCondLst>
                                    <p:cond delay="0"/>
                                  </p:stCondLst>
                                  <p:childTnLst>
                                    <p:animMotion origin="layout" path="M 0.37795 0.00024 L 0.42535 0.00024 " pathEditMode="relative" ptsTypes="AA">
                                      <p:cBhvr>
                                        <p:cTn id="78" dur="1000" fill="hold"/>
                                        <p:tgtEl>
                                          <p:spTgt spid="374822"/>
                                        </p:tgtEl>
                                        <p:attrNameLst>
                                          <p:attrName>ppt_x</p:attrName>
                                          <p:attrName>ppt_y</p:attrName>
                                        </p:attrNameLst>
                                      </p:cBhvr>
                                    </p:animMotion>
                                  </p:childTnLst>
                                </p:cTn>
                              </p:par>
                            </p:childTnLst>
                          </p:cTn>
                        </p:par>
                        <p:par>
                          <p:cTn id="79" fill="hold" nodeType="afterGroup">
                            <p:stCondLst>
                              <p:cond delay="13000"/>
                            </p:stCondLst>
                            <p:childTnLst>
                              <p:par>
                                <p:cTn id="80" presetID="22" presetClass="entr" presetSubtype="8" fill="hold" nodeType="afterEffect">
                                  <p:stCondLst>
                                    <p:cond delay="0"/>
                                  </p:stCondLst>
                                  <p:childTnLst>
                                    <p:set>
                                      <p:cBhvr>
                                        <p:cTn id="81" dur="1" fill="hold">
                                          <p:stCondLst>
                                            <p:cond delay="0"/>
                                          </p:stCondLst>
                                        </p:cTn>
                                        <p:tgtEl>
                                          <p:spTgt spid="374818"/>
                                        </p:tgtEl>
                                        <p:attrNameLst>
                                          <p:attrName>style.visibility</p:attrName>
                                        </p:attrNameLst>
                                      </p:cBhvr>
                                      <p:to>
                                        <p:strVal val="visible"/>
                                      </p:to>
                                    </p:set>
                                    <p:animEffect transition="in" filter="wipe(left)">
                                      <p:cBhvr>
                                        <p:cTn id="82" dur="500"/>
                                        <p:tgtEl>
                                          <p:spTgt spid="374818"/>
                                        </p:tgtEl>
                                      </p:cBhvr>
                                    </p:animEffect>
                                  </p:childTnLst>
                                </p:cTn>
                              </p:par>
                            </p:childTnLst>
                          </p:cTn>
                        </p:par>
                        <p:par>
                          <p:cTn id="83" fill="hold" nodeType="afterGroup">
                            <p:stCondLst>
                              <p:cond delay="13500"/>
                            </p:stCondLst>
                            <p:childTnLst>
                              <p:par>
                                <p:cTn id="84" presetID="0" presetClass="path" presetSubtype="0" accel="50000" decel="50000" fill="hold" nodeType="afterEffect">
                                  <p:stCondLst>
                                    <p:cond delay="0"/>
                                  </p:stCondLst>
                                  <p:childTnLst>
                                    <p:animMotion origin="layout" path="M 0.42535 0.00023 L 0.4882 0.00023 " pathEditMode="relative" ptsTypes="AA">
                                      <p:cBhvr>
                                        <p:cTn id="85" dur="1000" fill="hold"/>
                                        <p:tgtEl>
                                          <p:spTgt spid="374822"/>
                                        </p:tgtEl>
                                        <p:attrNameLst>
                                          <p:attrName>ppt_x</p:attrName>
                                          <p:attrName>ppt_y</p:attrName>
                                        </p:attrNameLst>
                                      </p:cBhvr>
                                    </p:animMotion>
                                  </p:childTnLst>
                                </p:cTn>
                              </p:par>
                            </p:childTnLst>
                          </p:cTn>
                        </p:par>
                        <p:par>
                          <p:cTn id="86" fill="hold" nodeType="afterGroup">
                            <p:stCondLst>
                              <p:cond delay="14500"/>
                            </p:stCondLst>
                            <p:childTnLst>
                              <p:par>
                                <p:cTn id="87" presetID="22" presetClass="entr" presetSubtype="8" fill="hold" nodeType="afterEffect">
                                  <p:stCondLst>
                                    <p:cond delay="0"/>
                                  </p:stCondLst>
                                  <p:childTnLst>
                                    <p:set>
                                      <p:cBhvr>
                                        <p:cTn id="88" dur="1" fill="hold">
                                          <p:stCondLst>
                                            <p:cond delay="0"/>
                                          </p:stCondLst>
                                        </p:cTn>
                                        <p:tgtEl>
                                          <p:spTgt spid="374811"/>
                                        </p:tgtEl>
                                        <p:attrNameLst>
                                          <p:attrName>style.visibility</p:attrName>
                                        </p:attrNameLst>
                                      </p:cBhvr>
                                      <p:to>
                                        <p:strVal val="visible"/>
                                      </p:to>
                                    </p:set>
                                    <p:animEffect transition="in" filter="wipe(left)">
                                      <p:cBhvr>
                                        <p:cTn id="89" dur="500"/>
                                        <p:tgtEl>
                                          <p:spTgt spid="374811"/>
                                        </p:tgtEl>
                                      </p:cBhvr>
                                    </p:animEffect>
                                  </p:childTnLst>
                                </p:cTn>
                              </p:par>
                            </p:childTnLst>
                          </p:cTn>
                        </p:par>
                        <p:par>
                          <p:cTn id="90" fill="hold" nodeType="afterGroup">
                            <p:stCondLst>
                              <p:cond delay="15000"/>
                            </p:stCondLst>
                            <p:childTnLst>
                              <p:par>
                                <p:cTn id="91" presetID="0" presetClass="path" presetSubtype="0" accel="50000" decel="50000" fill="hold" nodeType="afterEffect">
                                  <p:stCondLst>
                                    <p:cond delay="0"/>
                                  </p:stCondLst>
                                  <p:childTnLst>
                                    <p:animMotion origin="layout" path="M 0.4882 0.00023 L 0.54341 0.00023 " pathEditMode="relative" ptsTypes="AA">
                                      <p:cBhvr>
                                        <p:cTn id="92" dur="1000" fill="hold"/>
                                        <p:tgtEl>
                                          <p:spTgt spid="374822"/>
                                        </p:tgtEl>
                                        <p:attrNameLst>
                                          <p:attrName>ppt_x</p:attrName>
                                          <p:attrName>ppt_y</p:attrName>
                                        </p:attrNameLst>
                                      </p:cBhvr>
                                    </p:animMotion>
                                  </p:childTnLst>
                                </p:cTn>
                              </p:par>
                            </p:childTnLst>
                          </p:cTn>
                        </p:par>
                        <p:par>
                          <p:cTn id="93" fill="hold" nodeType="afterGroup">
                            <p:stCondLst>
                              <p:cond delay="16000"/>
                            </p:stCondLst>
                            <p:childTnLst>
                              <p:par>
                                <p:cTn id="94" presetID="22" presetClass="entr" presetSubtype="8" fill="hold" nodeType="afterEffect">
                                  <p:stCondLst>
                                    <p:cond delay="0"/>
                                  </p:stCondLst>
                                  <p:childTnLst>
                                    <p:set>
                                      <p:cBhvr>
                                        <p:cTn id="95" dur="1" fill="hold">
                                          <p:stCondLst>
                                            <p:cond delay="0"/>
                                          </p:stCondLst>
                                        </p:cTn>
                                        <p:tgtEl>
                                          <p:spTgt spid="374814"/>
                                        </p:tgtEl>
                                        <p:attrNameLst>
                                          <p:attrName>style.visibility</p:attrName>
                                        </p:attrNameLst>
                                      </p:cBhvr>
                                      <p:to>
                                        <p:strVal val="visible"/>
                                      </p:to>
                                    </p:set>
                                    <p:animEffect transition="in" filter="wipe(left)">
                                      <p:cBhvr>
                                        <p:cTn id="96" dur="500"/>
                                        <p:tgtEl>
                                          <p:spTgt spid="374814"/>
                                        </p:tgtEl>
                                      </p:cBhvr>
                                    </p:animEffect>
                                  </p:childTnLst>
                                </p:cTn>
                              </p:par>
                            </p:childTnLst>
                          </p:cTn>
                        </p:par>
                        <p:par>
                          <p:cTn id="97" fill="hold" nodeType="afterGroup">
                            <p:stCondLst>
                              <p:cond delay="16500"/>
                            </p:stCondLst>
                            <p:childTnLst>
                              <p:par>
                                <p:cTn id="98" presetID="0" presetClass="path" presetSubtype="0" accel="50000" decel="50000" fill="hold" nodeType="afterEffect">
                                  <p:stCondLst>
                                    <p:cond delay="0"/>
                                  </p:stCondLst>
                                  <p:childTnLst>
                                    <p:animMotion origin="layout" path="M 0.54341 0.00023 C 0.54063 -0.00602 0.53507 -0.02546 0.52639 -0.0375 C 0.51771 -0.04953 0.50677 -0.06088 0.49097 -0.07176 C 0.47518 -0.08264 0.45209 -0.09375 0.43125 -0.10231 C 0.41042 -0.11088 0.3908 -0.11921 0.36597 -0.12361 C 0.34115 -0.12801 0.31129 -0.1294 0.28195 -0.12916 C 0.25261 -0.12893 0.21511 -0.12569 0.19028 -0.12176 C 0.16545 -0.11782 0.14879 -0.11088 0.13264 -0.10509 C 0.1165 -0.0993 0.1092 -0.09653 0.09306 -0.08657 C 0.07691 -0.07662 0.04879 -0.06273 0.03542 -0.04583 C 0.02205 -0.02893 0.01719 0.00255 0.0125 0.01528 " pathEditMode="relative" rAng="0" ptsTypes="aaaaaaaaaaa">
                                      <p:cBhvr>
                                        <p:cTn id="99" dur="2000" fill="hold"/>
                                        <p:tgtEl>
                                          <p:spTgt spid="374822"/>
                                        </p:tgtEl>
                                        <p:attrNameLst>
                                          <p:attrName>ppt_x</p:attrName>
                                          <p:attrName>ppt_y</p:attrName>
                                        </p:attrNameLst>
                                      </p:cBhvr>
                                      <p:rCtr x="-26545" y="-5741"/>
                                    </p:animMotion>
                                  </p:childTnLst>
                                </p:cTn>
                              </p:par>
                            </p:childTnLst>
                          </p:cTn>
                        </p:par>
                        <p:par>
                          <p:cTn id="100" fill="hold" nodeType="afterGroup">
                            <p:stCondLst>
                              <p:cond delay="18500"/>
                            </p:stCondLst>
                            <p:childTnLst>
                              <p:par>
                                <p:cTn id="101" presetID="22" presetClass="entr" presetSubtype="2" fill="hold" nodeType="afterEffect">
                                  <p:stCondLst>
                                    <p:cond delay="0"/>
                                  </p:stCondLst>
                                  <p:childTnLst>
                                    <p:set>
                                      <p:cBhvr>
                                        <p:cTn id="102" dur="1" fill="hold">
                                          <p:stCondLst>
                                            <p:cond delay="0"/>
                                          </p:stCondLst>
                                        </p:cTn>
                                        <p:tgtEl>
                                          <p:spTgt spid="374819"/>
                                        </p:tgtEl>
                                        <p:attrNameLst>
                                          <p:attrName>style.visibility</p:attrName>
                                        </p:attrNameLst>
                                      </p:cBhvr>
                                      <p:to>
                                        <p:strVal val="visible"/>
                                      </p:to>
                                    </p:set>
                                    <p:animEffect transition="in" filter="wipe(right)">
                                      <p:cBhvr>
                                        <p:cTn id="103" dur="500"/>
                                        <p:tgtEl>
                                          <p:spTgt spid="374819"/>
                                        </p:tgtEl>
                                      </p:cBhvr>
                                    </p:animEffect>
                                  </p:childTnLst>
                                </p:cTn>
                              </p:par>
                            </p:childTnLst>
                          </p:cTn>
                        </p:par>
                        <p:par>
                          <p:cTn id="104" fill="hold" nodeType="afterGroup">
                            <p:stCondLst>
                              <p:cond delay="19000"/>
                            </p:stCondLst>
                            <p:childTnLst>
                              <p:par>
                                <p:cTn id="105" presetID="22" presetClass="entr" presetSubtype="2" fill="hold" nodeType="afterEffect">
                                  <p:stCondLst>
                                    <p:cond delay="0"/>
                                  </p:stCondLst>
                                  <p:childTnLst>
                                    <p:set>
                                      <p:cBhvr>
                                        <p:cTn id="106" dur="1" fill="hold">
                                          <p:stCondLst>
                                            <p:cond delay="0"/>
                                          </p:stCondLst>
                                        </p:cTn>
                                        <p:tgtEl>
                                          <p:spTgt spid="374821"/>
                                        </p:tgtEl>
                                        <p:attrNameLst>
                                          <p:attrName>style.visibility</p:attrName>
                                        </p:attrNameLst>
                                      </p:cBhvr>
                                      <p:to>
                                        <p:strVal val="visible"/>
                                      </p:to>
                                    </p:set>
                                    <p:animEffect transition="in" filter="wipe(right)">
                                      <p:cBhvr>
                                        <p:cTn id="107" dur="1000"/>
                                        <p:tgtEl>
                                          <p:spTgt spid="374821"/>
                                        </p:tgtEl>
                                      </p:cBhvr>
                                    </p:animEffect>
                                  </p:childTnLst>
                                </p:cTn>
                              </p:par>
                            </p:childTnLst>
                          </p:cTn>
                        </p:par>
                        <p:par>
                          <p:cTn id="108" fill="hold" nodeType="afterGroup">
                            <p:stCondLst>
                              <p:cond delay="20000"/>
                            </p:stCondLst>
                            <p:childTnLst>
                              <p:par>
                                <p:cTn id="109" presetID="35" presetClass="emph" presetSubtype="0" repeatCount="3000" fill="hold" nodeType="afterEffect">
                                  <p:stCondLst>
                                    <p:cond delay="0"/>
                                  </p:stCondLst>
                                  <p:childTnLst>
                                    <p:anim calcmode="discrete" valueType="str">
                                      <p:cBhvr>
                                        <p:cTn id="110" dur="1000" fill="hold"/>
                                        <p:tgtEl>
                                          <p:spTgt spid="374793"/>
                                        </p:tgtEl>
                                        <p:attrNameLst>
                                          <p:attrName>style.visibility</p:attrName>
                                        </p:attrNameLst>
                                      </p:cBhvr>
                                      <p:tavLst>
                                        <p:tav tm="0">
                                          <p:val>
                                            <p:strVal val="hidden"/>
                                          </p:val>
                                        </p:tav>
                                        <p:tav tm="50000">
                                          <p:val>
                                            <p:strVal val="visible"/>
                                          </p:val>
                                        </p:tav>
                                      </p:tavLst>
                                    </p:anim>
                                  </p:childTnLst>
                                </p:cTn>
                              </p:par>
                              <p:par>
                                <p:cTn id="111" presetID="35" presetClass="emph" presetSubtype="0" repeatCount="3000" fill="hold" nodeType="withEffect">
                                  <p:stCondLst>
                                    <p:cond delay="0"/>
                                  </p:stCondLst>
                                  <p:childTnLst>
                                    <p:anim calcmode="discrete" valueType="str">
                                      <p:cBhvr>
                                        <p:cTn id="112" dur="1000" fill="hold"/>
                                        <p:tgtEl>
                                          <p:spTgt spid="374796"/>
                                        </p:tgtEl>
                                        <p:attrNameLst>
                                          <p:attrName>style.visibility</p:attrName>
                                        </p:attrNameLst>
                                      </p:cBhvr>
                                      <p:tavLst>
                                        <p:tav tm="0">
                                          <p:val>
                                            <p:strVal val="hidden"/>
                                          </p:val>
                                        </p:tav>
                                        <p:tav tm="50000">
                                          <p:val>
                                            <p:strVal val="visible"/>
                                          </p:val>
                                        </p:tav>
                                      </p:tavLst>
                                    </p:anim>
                                  </p:childTnLst>
                                </p:cTn>
                              </p:par>
                              <p:par>
                                <p:cTn id="113" presetID="35" presetClass="emph" presetSubtype="0" repeatCount="3000" fill="hold" nodeType="withEffect">
                                  <p:stCondLst>
                                    <p:cond delay="0"/>
                                  </p:stCondLst>
                                  <p:childTnLst>
                                    <p:anim calcmode="discrete" valueType="str">
                                      <p:cBhvr>
                                        <p:cTn id="114" dur="1000" fill="hold"/>
                                        <p:tgtEl>
                                          <p:spTgt spid="374817"/>
                                        </p:tgtEl>
                                        <p:attrNameLst>
                                          <p:attrName>style.visibility</p:attrName>
                                        </p:attrNameLst>
                                      </p:cBhvr>
                                      <p:tavLst>
                                        <p:tav tm="0">
                                          <p:val>
                                            <p:strVal val="hidden"/>
                                          </p:val>
                                        </p:tav>
                                        <p:tav tm="50000">
                                          <p:val>
                                            <p:strVal val="visible"/>
                                          </p:val>
                                        </p:tav>
                                      </p:tavLst>
                                    </p:anim>
                                  </p:childTnLst>
                                </p:cTn>
                              </p:par>
                              <p:par>
                                <p:cTn id="115" presetID="35" presetClass="emph" presetSubtype="0" repeatCount="3000" fill="hold" nodeType="withEffect">
                                  <p:stCondLst>
                                    <p:cond delay="0"/>
                                  </p:stCondLst>
                                  <p:childTnLst>
                                    <p:anim calcmode="discrete" valueType="str">
                                      <p:cBhvr>
                                        <p:cTn id="116" dur="1000" fill="hold"/>
                                        <p:tgtEl>
                                          <p:spTgt spid="374799"/>
                                        </p:tgtEl>
                                        <p:attrNameLst>
                                          <p:attrName>style.visibility</p:attrName>
                                        </p:attrNameLst>
                                      </p:cBhvr>
                                      <p:tavLst>
                                        <p:tav tm="0">
                                          <p:val>
                                            <p:strVal val="hidden"/>
                                          </p:val>
                                        </p:tav>
                                        <p:tav tm="50000">
                                          <p:val>
                                            <p:strVal val="visible"/>
                                          </p:val>
                                        </p:tav>
                                      </p:tavLst>
                                    </p:anim>
                                  </p:childTnLst>
                                </p:cTn>
                              </p:par>
                              <p:par>
                                <p:cTn id="117" presetID="35" presetClass="emph" presetSubtype="0" repeatCount="3000" fill="hold" nodeType="withEffect">
                                  <p:stCondLst>
                                    <p:cond delay="0"/>
                                  </p:stCondLst>
                                  <p:childTnLst>
                                    <p:anim calcmode="discrete" valueType="str">
                                      <p:cBhvr>
                                        <p:cTn id="118" dur="1000" fill="hold"/>
                                        <p:tgtEl>
                                          <p:spTgt spid="374802"/>
                                        </p:tgtEl>
                                        <p:attrNameLst>
                                          <p:attrName>style.visibility</p:attrName>
                                        </p:attrNameLst>
                                      </p:cBhvr>
                                      <p:tavLst>
                                        <p:tav tm="0">
                                          <p:val>
                                            <p:strVal val="hidden"/>
                                          </p:val>
                                        </p:tav>
                                        <p:tav tm="50000">
                                          <p:val>
                                            <p:strVal val="visible"/>
                                          </p:val>
                                        </p:tav>
                                      </p:tavLst>
                                    </p:anim>
                                  </p:childTnLst>
                                </p:cTn>
                              </p:par>
                              <p:par>
                                <p:cTn id="119" presetID="35" presetClass="emph" presetSubtype="0" repeatCount="3000" fill="hold" nodeType="withEffect">
                                  <p:stCondLst>
                                    <p:cond delay="0"/>
                                  </p:stCondLst>
                                  <p:childTnLst>
                                    <p:anim calcmode="discrete" valueType="str">
                                      <p:cBhvr>
                                        <p:cTn id="120" dur="1000" fill="hold"/>
                                        <p:tgtEl>
                                          <p:spTgt spid="374805"/>
                                        </p:tgtEl>
                                        <p:attrNameLst>
                                          <p:attrName>style.visibility</p:attrName>
                                        </p:attrNameLst>
                                      </p:cBhvr>
                                      <p:tavLst>
                                        <p:tav tm="0">
                                          <p:val>
                                            <p:strVal val="hidden"/>
                                          </p:val>
                                        </p:tav>
                                        <p:tav tm="50000">
                                          <p:val>
                                            <p:strVal val="visible"/>
                                          </p:val>
                                        </p:tav>
                                      </p:tavLst>
                                    </p:anim>
                                  </p:childTnLst>
                                </p:cTn>
                              </p:par>
                              <p:par>
                                <p:cTn id="121" presetID="35" presetClass="emph" presetSubtype="0" repeatCount="3000" fill="hold" nodeType="withEffect">
                                  <p:stCondLst>
                                    <p:cond delay="0"/>
                                  </p:stCondLst>
                                  <p:childTnLst>
                                    <p:anim calcmode="discrete" valueType="str">
                                      <p:cBhvr>
                                        <p:cTn id="122" dur="1000" fill="hold"/>
                                        <p:tgtEl>
                                          <p:spTgt spid="374808"/>
                                        </p:tgtEl>
                                        <p:attrNameLst>
                                          <p:attrName>style.visibility</p:attrName>
                                        </p:attrNameLst>
                                      </p:cBhvr>
                                      <p:tavLst>
                                        <p:tav tm="0">
                                          <p:val>
                                            <p:strVal val="hidden"/>
                                          </p:val>
                                        </p:tav>
                                        <p:tav tm="50000">
                                          <p:val>
                                            <p:strVal val="visible"/>
                                          </p:val>
                                        </p:tav>
                                      </p:tavLst>
                                    </p:anim>
                                  </p:childTnLst>
                                </p:cTn>
                              </p:par>
                              <p:par>
                                <p:cTn id="123" presetID="35" presetClass="emph" presetSubtype="0" repeatCount="3000" fill="hold" nodeType="withEffect">
                                  <p:stCondLst>
                                    <p:cond delay="0"/>
                                  </p:stCondLst>
                                  <p:childTnLst>
                                    <p:anim calcmode="discrete" valueType="str">
                                      <p:cBhvr>
                                        <p:cTn id="124" dur="1000" fill="hold"/>
                                        <p:tgtEl>
                                          <p:spTgt spid="374818"/>
                                        </p:tgtEl>
                                        <p:attrNameLst>
                                          <p:attrName>style.visibility</p:attrName>
                                        </p:attrNameLst>
                                      </p:cBhvr>
                                      <p:tavLst>
                                        <p:tav tm="0">
                                          <p:val>
                                            <p:strVal val="hidden"/>
                                          </p:val>
                                        </p:tav>
                                        <p:tav tm="50000">
                                          <p:val>
                                            <p:strVal val="visible"/>
                                          </p:val>
                                        </p:tav>
                                      </p:tavLst>
                                    </p:anim>
                                  </p:childTnLst>
                                </p:cTn>
                              </p:par>
                              <p:par>
                                <p:cTn id="125" presetID="35" presetClass="emph" presetSubtype="0" repeatCount="3000" fill="hold" nodeType="withEffect">
                                  <p:stCondLst>
                                    <p:cond delay="0"/>
                                  </p:stCondLst>
                                  <p:childTnLst>
                                    <p:anim calcmode="discrete" valueType="str">
                                      <p:cBhvr>
                                        <p:cTn id="126" dur="1000" fill="hold"/>
                                        <p:tgtEl>
                                          <p:spTgt spid="374811"/>
                                        </p:tgtEl>
                                        <p:attrNameLst>
                                          <p:attrName>style.visibility</p:attrName>
                                        </p:attrNameLst>
                                      </p:cBhvr>
                                      <p:tavLst>
                                        <p:tav tm="0">
                                          <p:val>
                                            <p:strVal val="hidden"/>
                                          </p:val>
                                        </p:tav>
                                        <p:tav tm="50000">
                                          <p:val>
                                            <p:strVal val="visible"/>
                                          </p:val>
                                        </p:tav>
                                      </p:tavLst>
                                    </p:anim>
                                  </p:childTnLst>
                                </p:cTn>
                              </p:par>
                              <p:par>
                                <p:cTn id="127" presetID="35" presetClass="emph" presetSubtype="0" repeatCount="3000" fill="hold" nodeType="withEffect">
                                  <p:stCondLst>
                                    <p:cond delay="0"/>
                                  </p:stCondLst>
                                  <p:childTnLst>
                                    <p:anim calcmode="discrete" valueType="str">
                                      <p:cBhvr>
                                        <p:cTn id="128" dur="1000" fill="hold"/>
                                        <p:tgtEl>
                                          <p:spTgt spid="374814"/>
                                        </p:tgtEl>
                                        <p:attrNameLst>
                                          <p:attrName>style.visibility</p:attrName>
                                        </p:attrNameLst>
                                      </p:cBhvr>
                                      <p:tavLst>
                                        <p:tav tm="0">
                                          <p:val>
                                            <p:strVal val="hidden"/>
                                          </p:val>
                                        </p:tav>
                                        <p:tav tm="50000">
                                          <p:val>
                                            <p:strVal val="visible"/>
                                          </p:val>
                                        </p:tav>
                                      </p:tavLst>
                                    </p:anim>
                                  </p:childTnLst>
                                </p:cTn>
                              </p:par>
                              <p:par>
                                <p:cTn id="129" presetID="35" presetClass="emph" presetSubtype="0" repeatCount="3000" fill="hold" nodeType="withEffect">
                                  <p:stCondLst>
                                    <p:cond delay="0"/>
                                  </p:stCondLst>
                                  <p:childTnLst>
                                    <p:anim calcmode="discrete" valueType="str">
                                      <p:cBhvr>
                                        <p:cTn id="130" dur="1000" fill="hold"/>
                                        <p:tgtEl>
                                          <p:spTgt spid="374819"/>
                                        </p:tgtEl>
                                        <p:attrNameLst>
                                          <p:attrName>style.visibility</p:attrName>
                                        </p:attrNameLst>
                                      </p:cBhvr>
                                      <p:tavLst>
                                        <p:tav tm="0">
                                          <p:val>
                                            <p:strVal val="hidden"/>
                                          </p:val>
                                        </p:tav>
                                        <p:tav tm="50000">
                                          <p:val>
                                            <p:strVal val="visible"/>
                                          </p:val>
                                        </p:tav>
                                      </p:tavLst>
                                    </p:anim>
                                  </p:childTnLst>
                                </p:cTn>
                              </p:par>
                              <p:par>
                                <p:cTn id="131" presetID="35" presetClass="emph" presetSubtype="0" repeatCount="3000" fill="hold" nodeType="withEffect">
                                  <p:stCondLst>
                                    <p:cond delay="0"/>
                                  </p:stCondLst>
                                  <p:childTnLst>
                                    <p:anim calcmode="discrete" valueType="str">
                                      <p:cBhvr>
                                        <p:cTn id="132" dur="1000" fill="hold"/>
                                        <p:tgtEl>
                                          <p:spTgt spid="3748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25" grpId="0"/>
      <p:bldP spid="37482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9270838C-EA64-440C-A443-DA926441D36E}" type="slidenum">
              <a:rPr lang="en-US" altLang="zh-CN"/>
              <a:pPr/>
              <a:t>78</a:t>
            </a:fld>
            <a:endParaRPr lang="en-US" altLang="zh-CN"/>
          </a:p>
        </p:txBody>
      </p:sp>
      <p:sp>
        <p:nvSpPr>
          <p:cNvPr id="376841" name="Rectangle 9"/>
          <p:cNvSpPr>
            <a:spLocks noGrp="1" noChangeArrowheads="1"/>
          </p:cNvSpPr>
          <p:nvPr>
            <p:ph type="body" idx="1"/>
          </p:nvPr>
        </p:nvSpPr>
        <p:spPr>
          <a:xfrm>
            <a:off x="395288" y="1557338"/>
            <a:ext cx="7848600" cy="4679950"/>
          </a:xfrm>
        </p:spPr>
        <p:txBody>
          <a:bodyPr/>
          <a:lstStyle/>
          <a:p>
            <a:r>
              <a:rPr lang="en-US" altLang="zh-CN" dirty="0">
                <a:latin typeface="Times New Roman" panose="02020603050405020304" pitchFamily="18" charset="0"/>
              </a:rPr>
              <a:t>(1) </a:t>
            </a:r>
            <a:r>
              <a:rPr lang="en-US" altLang="zh-CN" i="1" dirty="0">
                <a:latin typeface="Times New Roman" panose="02020603050405020304" pitchFamily="18" charset="0"/>
              </a:rPr>
              <a:t>D</a:t>
            </a:r>
            <a:r>
              <a:rPr lang="zh-CN" altLang="en-US" dirty="0">
                <a:latin typeface="Times New Roman" panose="02020603050405020304" pitchFamily="18" charset="0"/>
              </a:rPr>
              <a:t>中有几种非同构的圈？</a:t>
            </a:r>
            <a:endParaRPr lang="zh-CN" altLang="en-US" i="1" dirty="0">
              <a:latin typeface="Times New Roman" panose="02020603050405020304" pitchFamily="18" charset="0"/>
            </a:endParaRPr>
          </a:p>
          <a:p>
            <a:r>
              <a:rPr lang="en-US" altLang="zh-CN" dirty="0">
                <a:latin typeface="Times New Roman" panose="02020603050405020304" pitchFamily="18" charset="0"/>
              </a:rPr>
              <a:t>(2)</a:t>
            </a:r>
            <a:r>
              <a:rPr lang="en-US" altLang="zh-CN" i="1" dirty="0">
                <a:latin typeface="Times New Roman" panose="02020603050405020304" pitchFamily="18" charset="0"/>
              </a:rPr>
              <a:t> D</a:t>
            </a:r>
            <a:r>
              <a:rPr lang="zh-CN" altLang="en-US" dirty="0">
                <a:latin typeface="Times New Roman" panose="02020603050405020304" pitchFamily="18" charset="0"/>
              </a:rPr>
              <a:t>中有几种非圈非同构的简单回路？</a:t>
            </a:r>
            <a:endParaRPr lang="zh-CN" altLang="en-US" i="1" dirty="0">
              <a:latin typeface="Times New Roman" panose="02020603050405020304" pitchFamily="18" charset="0"/>
            </a:endParaRPr>
          </a:p>
          <a:p>
            <a:r>
              <a:rPr lang="en-US" altLang="zh-CN" dirty="0">
                <a:latin typeface="Times New Roman" panose="02020603050405020304" pitchFamily="18" charset="0"/>
              </a:rPr>
              <a:t>(3) </a:t>
            </a:r>
            <a:r>
              <a:rPr lang="en-US" altLang="zh-CN" i="1" dirty="0">
                <a:latin typeface="Times New Roman" panose="02020603050405020304" pitchFamily="18" charset="0"/>
              </a:rPr>
              <a:t>D</a:t>
            </a:r>
            <a:r>
              <a:rPr lang="zh-CN" altLang="en-US" dirty="0">
                <a:latin typeface="Times New Roman" panose="02020603050405020304" pitchFamily="18" charset="0"/>
              </a:rPr>
              <a:t>是哪类连通图</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dirty="0">
                <a:latin typeface="Times New Roman" panose="02020603050405020304" pitchFamily="18" charset="0"/>
              </a:rPr>
              <a:t>(4)</a:t>
            </a:r>
            <a:r>
              <a:rPr lang="en-US" altLang="zh-CN" i="1" dirty="0">
                <a:latin typeface="Times New Roman" panose="02020603050405020304" pitchFamily="18" charset="0"/>
              </a:rPr>
              <a:t> D</a:t>
            </a:r>
            <a:r>
              <a:rPr lang="zh-CN" altLang="en-US" dirty="0">
                <a:latin typeface="Times New Roman" panose="02020603050405020304" pitchFamily="18" charset="0"/>
              </a:rPr>
              <a:t>中</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到</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zh-CN" altLang="en-US" dirty="0">
                <a:latin typeface="Times New Roman" panose="02020603050405020304" pitchFamily="18" charset="0"/>
              </a:rPr>
              <a:t>长度为</a:t>
            </a:r>
            <a:r>
              <a:rPr lang="en-US" altLang="zh-CN" dirty="0">
                <a:latin typeface="Times New Roman" panose="02020603050405020304" pitchFamily="18" charset="0"/>
              </a:rPr>
              <a:t>1,2,3,4</a:t>
            </a:r>
            <a:r>
              <a:rPr lang="zh-CN" altLang="en-US" dirty="0">
                <a:latin typeface="Times New Roman" panose="02020603050405020304" pitchFamily="18" charset="0"/>
              </a:rPr>
              <a:t>的通路各多少</a:t>
            </a:r>
          </a:p>
          <a:p>
            <a:r>
              <a:rPr lang="zh-CN" altLang="en-US" dirty="0">
                <a:latin typeface="Times New Roman" panose="02020603050405020304" pitchFamily="18" charset="0"/>
              </a:rPr>
              <a:t>     条？其中几条是非初级的简单通路？</a:t>
            </a:r>
            <a:endParaRPr lang="zh-CN" altLang="en-US" i="1" dirty="0">
              <a:latin typeface="Times New Roman" panose="02020603050405020304" pitchFamily="18" charset="0"/>
            </a:endParaRPr>
          </a:p>
          <a:p>
            <a:r>
              <a:rPr lang="en-US" altLang="zh-CN" dirty="0">
                <a:latin typeface="Times New Roman" panose="02020603050405020304" pitchFamily="18" charset="0"/>
              </a:rPr>
              <a:t>(5) </a:t>
            </a:r>
            <a:r>
              <a:rPr lang="en-US" altLang="zh-CN" i="1" dirty="0">
                <a:latin typeface="Times New Roman" panose="02020603050405020304" pitchFamily="18" charset="0"/>
              </a:rPr>
              <a:t>D</a:t>
            </a:r>
            <a:r>
              <a:rPr lang="zh-CN" altLang="en-US" dirty="0">
                <a:latin typeface="Times New Roman" panose="02020603050405020304" pitchFamily="18" charset="0"/>
              </a:rPr>
              <a:t>中</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到</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长度为</a:t>
            </a:r>
            <a:r>
              <a:rPr lang="en-US" altLang="zh-CN" dirty="0">
                <a:latin typeface="Times New Roman" panose="02020603050405020304" pitchFamily="18" charset="0"/>
              </a:rPr>
              <a:t>1,2,3,4</a:t>
            </a:r>
            <a:r>
              <a:rPr lang="zh-CN" altLang="en-US" dirty="0">
                <a:latin typeface="Times New Roman" panose="02020603050405020304" pitchFamily="18" charset="0"/>
              </a:rPr>
              <a:t>的回路各多少</a:t>
            </a:r>
          </a:p>
          <a:p>
            <a:r>
              <a:rPr lang="zh-CN" altLang="en-US" dirty="0">
                <a:latin typeface="Times New Roman" panose="02020603050405020304" pitchFamily="18" charset="0"/>
              </a:rPr>
              <a:t>     条？讨论它们的类型</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dirty="0">
                <a:latin typeface="Times New Roman" panose="02020603050405020304" pitchFamily="18" charset="0"/>
              </a:rPr>
              <a:t>(6) </a:t>
            </a:r>
            <a:r>
              <a:rPr lang="en-US" altLang="zh-CN" i="1" dirty="0">
                <a:latin typeface="Times New Roman" panose="02020603050405020304" pitchFamily="18" charset="0"/>
              </a:rPr>
              <a:t>D</a:t>
            </a:r>
            <a:r>
              <a:rPr lang="zh-CN" altLang="en-US" dirty="0">
                <a:latin typeface="Times New Roman" panose="02020603050405020304" pitchFamily="18" charset="0"/>
              </a:rPr>
              <a:t>中长度为</a:t>
            </a:r>
            <a:r>
              <a:rPr lang="en-US" altLang="zh-CN" dirty="0">
                <a:latin typeface="Times New Roman" panose="02020603050405020304" pitchFamily="18" charset="0"/>
              </a:rPr>
              <a:t>4</a:t>
            </a:r>
            <a:r>
              <a:rPr lang="zh-CN" altLang="en-US" dirty="0">
                <a:latin typeface="Times New Roman" panose="02020603050405020304" pitchFamily="18" charset="0"/>
              </a:rPr>
              <a:t>的通路（不含回路）有多少条？</a:t>
            </a:r>
            <a:endParaRPr lang="zh-CN" altLang="en-US" i="1" dirty="0">
              <a:latin typeface="Times New Roman" panose="02020603050405020304" pitchFamily="18" charset="0"/>
            </a:endParaRPr>
          </a:p>
          <a:p>
            <a:r>
              <a:rPr lang="en-US" altLang="zh-CN" dirty="0">
                <a:latin typeface="Times New Roman" panose="02020603050405020304" pitchFamily="18" charset="0"/>
              </a:rPr>
              <a:t>(7) </a:t>
            </a:r>
            <a:r>
              <a:rPr lang="en-US" altLang="zh-CN" i="1" dirty="0">
                <a:latin typeface="Times New Roman" panose="02020603050405020304" pitchFamily="18" charset="0"/>
              </a:rPr>
              <a:t>D</a:t>
            </a:r>
            <a:r>
              <a:rPr lang="zh-CN" altLang="en-US" dirty="0">
                <a:latin typeface="Times New Roman" panose="02020603050405020304" pitchFamily="18" charset="0"/>
              </a:rPr>
              <a:t>中长度为</a:t>
            </a:r>
            <a:r>
              <a:rPr lang="en-US" altLang="zh-CN" dirty="0">
                <a:latin typeface="Times New Roman" panose="02020603050405020304" pitchFamily="18" charset="0"/>
              </a:rPr>
              <a:t>4</a:t>
            </a:r>
            <a:r>
              <a:rPr lang="zh-CN" altLang="en-US" dirty="0">
                <a:latin typeface="Times New Roman" panose="02020603050405020304" pitchFamily="18" charset="0"/>
              </a:rPr>
              <a:t>的回路有多少条？</a:t>
            </a:r>
            <a:endParaRPr lang="zh-CN" altLang="en-US" i="1" dirty="0">
              <a:latin typeface="Times New Roman" panose="02020603050405020304" pitchFamily="18" charset="0"/>
            </a:endParaRPr>
          </a:p>
          <a:p>
            <a:r>
              <a:rPr lang="en-US" altLang="zh-CN" dirty="0">
                <a:latin typeface="Times New Roman" panose="02020603050405020304" pitchFamily="18" charset="0"/>
              </a:rPr>
              <a:t>(8) </a:t>
            </a:r>
            <a:r>
              <a:rPr lang="en-US" altLang="zh-CN" i="1" dirty="0">
                <a:latin typeface="Times New Roman" panose="02020603050405020304" pitchFamily="18" charset="0"/>
              </a:rPr>
              <a:t>D</a:t>
            </a:r>
            <a:r>
              <a:rPr lang="zh-CN" altLang="en-US" dirty="0">
                <a:latin typeface="Times New Roman" panose="02020603050405020304" pitchFamily="18" charset="0"/>
              </a:rPr>
              <a:t>中长度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4</a:t>
            </a:r>
            <a:r>
              <a:rPr lang="zh-CN" altLang="en-US" dirty="0">
                <a:latin typeface="Times New Roman" panose="02020603050405020304" pitchFamily="18" charset="0"/>
              </a:rPr>
              <a:t>的通路有多少条？其中有几条是回路？</a:t>
            </a:r>
          </a:p>
          <a:p>
            <a:r>
              <a:rPr lang="en-US" altLang="zh-CN" dirty="0">
                <a:latin typeface="Times New Roman" panose="02020603050405020304" pitchFamily="18" charset="0"/>
              </a:rPr>
              <a:t>(9) </a:t>
            </a:r>
            <a:r>
              <a:rPr lang="zh-CN" altLang="en-US" dirty="0">
                <a:latin typeface="Times New Roman" panose="02020603050405020304" pitchFamily="18" charset="0"/>
              </a:rPr>
              <a:t>写出</a:t>
            </a:r>
            <a:r>
              <a:rPr lang="en-US" altLang="zh-CN" i="1" dirty="0">
                <a:latin typeface="Times New Roman" panose="02020603050405020304" pitchFamily="18" charset="0"/>
              </a:rPr>
              <a:t>D</a:t>
            </a:r>
            <a:r>
              <a:rPr lang="zh-CN" altLang="en-US" dirty="0">
                <a:latin typeface="Times New Roman" panose="02020603050405020304" pitchFamily="18" charset="0"/>
              </a:rPr>
              <a:t>的可达矩阵</a:t>
            </a:r>
            <a:r>
              <a:rPr lang="en-US" altLang="zh-CN" dirty="0">
                <a:latin typeface="Times New Roman" panose="02020603050405020304" pitchFamily="18" charset="0"/>
              </a:rPr>
              <a:t>.</a:t>
            </a:r>
            <a:r>
              <a:rPr lang="en-US" altLang="zh-CN" b="0" dirty="0">
                <a:latin typeface="Times New Roman" panose="02020603050405020304" pitchFamily="18" charset="0"/>
              </a:rPr>
              <a:t> </a:t>
            </a:r>
            <a:endParaRPr lang="en-US" altLang="zh-CN" dirty="0">
              <a:latin typeface="Times New Roman" panose="02020603050405020304" pitchFamily="18" charset="0"/>
            </a:endParaRPr>
          </a:p>
        </p:txBody>
      </p:sp>
      <p:pic>
        <p:nvPicPr>
          <p:cNvPr id="376842" name="Picture 10" descr="14-13"/>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5795963" y="1341438"/>
            <a:ext cx="295116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43" name="Rectangle 11"/>
          <p:cNvSpPr>
            <a:spLocks noChangeArrowheads="1"/>
          </p:cNvSpPr>
          <p:nvPr/>
        </p:nvSpPr>
        <p:spPr bwMode="auto">
          <a:xfrm>
            <a:off x="395288" y="1125538"/>
            <a:ext cx="6840537"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69B3F1"/>
              </a:buClr>
              <a:buFont typeface="Wingdings" panose="05000000000000000000" pitchFamily="2" charset="2"/>
              <a:buNone/>
            </a:pPr>
            <a:r>
              <a:rPr lang="en-US" altLang="zh-CN" b="1">
                <a:latin typeface="Times New Roman" panose="02020603050405020304" pitchFamily="18" charset="0"/>
              </a:rPr>
              <a:t>4</a:t>
            </a:r>
            <a:r>
              <a:rPr lang="zh-CN" altLang="en-US" b="1">
                <a:latin typeface="Times New Roman" panose="02020603050405020304" pitchFamily="18" charset="0"/>
              </a:rPr>
              <a:t>．有向图</a:t>
            </a:r>
            <a:r>
              <a:rPr lang="en-US" altLang="zh-CN" b="1" i="1">
                <a:latin typeface="Times New Roman" panose="02020603050405020304" pitchFamily="18" charset="0"/>
              </a:rPr>
              <a:t>D</a:t>
            </a:r>
            <a:r>
              <a:rPr lang="zh-CN" altLang="en-US" b="1">
                <a:latin typeface="Times New Roman" panose="02020603050405020304" pitchFamily="18" charset="0"/>
              </a:rPr>
              <a:t>如图所示，</a:t>
            </a:r>
            <a:r>
              <a:rPr lang="zh-CN" altLang="en-US" b="1"/>
              <a:t>回答下列诸问：</a:t>
            </a:r>
          </a:p>
          <a:p>
            <a:pPr>
              <a:spcBef>
                <a:spcPct val="20000"/>
              </a:spcBef>
              <a:buClr>
                <a:srgbClr val="69B3F1"/>
              </a:buClr>
              <a:buFont typeface="Wingdings" panose="05000000000000000000" pitchFamily="2" charset="2"/>
              <a:buNone/>
            </a:pPr>
            <a:endParaRPr lang="en-US" altLang="zh-CN" b="1">
              <a:latin typeface="Times New Roman" panose="02020603050405020304" pitchFamily="18" charset="0"/>
            </a:endParaRPr>
          </a:p>
        </p:txBody>
      </p:sp>
      <p:sp>
        <p:nvSpPr>
          <p:cNvPr id="376845" name="Rectangle 13"/>
          <p:cNvSpPr>
            <a:spLocks noGrp="1" noChangeArrowheads="1"/>
          </p:cNvSpPr>
          <p:nvPr>
            <p:ph type="title"/>
          </p:nvPr>
        </p:nvSpPr>
        <p:spPr>
          <a:noFill/>
          <a:ln/>
        </p:spPr>
        <p:txBody>
          <a:bodyPr/>
          <a:lstStyle/>
          <a:p>
            <a:pPr algn="ctr"/>
            <a:r>
              <a:rPr lang="zh-CN" altLang="en-US"/>
              <a:t>练习</a:t>
            </a:r>
            <a:r>
              <a:rPr lang="en-US" altLang="zh-CN" b="0"/>
              <a:t>4</a:t>
            </a:r>
          </a:p>
        </p:txBody>
      </p:sp>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C117BFD3-667A-4258-A80F-1EDDB9E3C8FA}" type="slidenum">
              <a:rPr lang="en-US" altLang="zh-CN"/>
              <a:pPr/>
              <a:t>79</a:t>
            </a:fld>
            <a:endParaRPr lang="en-US" altLang="zh-CN"/>
          </a:p>
        </p:txBody>
      </p:sp>
      <p:sp>
        <p:nvSpPr>
          <p:cNvPr id="380937" name="Rectangle 9"/>
          <p:cNvSpPr>
            <a:spLocks noGrp="1" noChangeArrowheads="1"/>
          </p:cNvSpPr>
          <p:nvPr>
            <p:ph type="title"/>
          </p:nvPr>
        </p:nvSpPr>
        <p:spPr/>
        <p:txBody>
          <a:bodyPr/>
          <a:lstStyle/>
          <a:p>
            <a:pPr algn="ctr"/>
            <a:r>
              <a:rPr lang="zh-CN" altLang="en-US"/>
              <a:t>解答</a:t>
            </a:r>
          </a:p>
        </p:txBody>
      </p:sp>
      <p:sp>
        <p:nvSpPr>
          <p:cNvPr id="380938" name="Rectangle 10"/>
          <p:cNvSpPr>
            <a:spLocks noGrp="1" noChangeArrowheads="1"/>
          </p:cNvSpPr>
          <p:nvPr>
            <p:ph type="body" idx="1"/>
          </p:nvPr>
        </p:nvSpPr>
        <p:spPr>
          <a:xfrm>
            <a:off x="468313" y="981075"/>
            <a:ext cx="8229600" cy="4525963"/>
          </a:xfrm>
        </p:spPr>
        <p:txBody>
          <a:bodyPr/>
          <a:lstStyle/>
          <a:p>
            <a:r>
              <a:rPr lang="en-US" altLang="zh-CN">
                <a:latin typeface="Times New Roman" panose="02020603050405020304" pitchFamily="18" charset="0"/>
              </a:rPr>
              <a:t>(1) </a:t>
            </a:r>
            <a:r>
              <a:rPr lang="en-US" altLang="zh-CN" i="1">
                <a:latin typeface="Times New Roman" panose="02020603050405020304" pitchFamily="18" charset="0"/>
              </a:rPr>
              <a:t>D</a:t>
            </a:r>
            <a:r>
              <a:rPr lang="zh-CN" altLang="en-US">
                <a:latin typeface="Times New Roman" panose="02020603050405020304" pitchFamily="18" charset="0"/>
              </a:rPr>
              <a:t>中有</a:t>
            </a:r>
            <a:r>
              <a:rPr lang="en-US" altLang="zh-CN">
                <a:latin typeface="Times New Roman" panose="02020603050405020304" pitchFamily="18" charset="0"/>
              </a:rPr>
              <a:t>3</a:t>
            </a:r>
            <a:r>
              <a:rPr lang="zh-CN" altLang="en-US">
                <a:latin typeface="Times New Roman" panose="02020603050405020304" pitchFamily="18" charset="0"/>
              </a:rPr>
              <a:t>种非同构的圈，长度分别为</a:t>
            </a:r>
            <a:r>
              <a:rPr lang="en-US" altLang="zh-CN">
                <a:latin typeface="Times New Roman" panose="02020603050405020304" pitchFamily="18" charset="0"/>
              </a:rPr>
              <a:t>1,2,3</a:t>
            </a:r>
            <a:r>
              <a:rPr lang="zh-CN" altLang="en-US">
                <a:latin typeface="Times New Roman" panose="02020603050405020304" pitchFamily="18" charset="0"/>
              </a:rPr>
              <a:t>，请画出它们的图形</a:t>
            </a:r>
            <a:r>
              <a:rPr lang="en-US" altLang="zh-CN">
                <a:latin typeface="Times New Roman" panose="02020603050405020304" pitchFamily="18" charset="0"/>
              </a:rPr>
              <a:t>.</a:t>
            </a:r>
          </a:p>
          <a:p>
            <a:r>
              <a:rPr lang="en-US" altLang="zh-CN">
                <a:latin typeface="Times New Roman" panose="02020603050405020304" pitchFamily="18" charset="0"/>
              </a:rPr>
              <a:t>(2) </a:t>
            </a:r>
            <a:r>
              <a:rPr lang="en-US" altLang="zh-CN" i="1">
                <a:latin typeface="Times New Roman" panose="02020603050405020304" pitchFamily="18" charset="0"/>
              </a:rPr>
              <a:t>D</a:t>
            </a:r>
            <a:r>
              <a:rPr lang="zh-CN" altLang="en-US">
                <a:latin typeface="Times New Roman" panose="02020603050405020304" pitchFamily="18" charset="0"/>
              </a:rPr>
              <a:t>中有</a:t>
            </a:r>
            <a:r>
              <a:rPr lang="en-US" altLang="zh-CN">
                <a:latin typeface="Times New Roman" panose="02020603050405020304" pitchFamily="18" charset="0"/>
              </a:rPr>
              <a:t>3</a:t>
            </a:r>
            <a:r>
              <a:rPr lang="zh-CN" altLang="en-US">
                <a:latin typeface="Times New Roman" panose="02020603050405020304" pitchFamily="18" charset="0"/>
              </a:rPr>
              <a:t>种非圈的非同构的简单回路，它们的长度分别为 </a:t>
            </a:r>
            <a:r>
              <a:rPr lang="en-US" altLang="zh-CN">
                <a:latin typeface="Times New Roman" panose="02020603050405020304" pitchFamily="18" charset="0"/>
              </a:rPr>
              <a:t>4,5,6. </a:t>
            </a:r>
            <a:r>
              <a:rPr lang="zh-CN" altLang="en-US">
                <a:latin typeface="Times New Roman" panose="02020603050405020304" pitchFamily="18" charset="0"/>
              </a:rPr>
              <a:t>请画出它们的图形来</a:t>
            </a:r>
            <a:r>
              <a:rPr lang="en-US" altLang="zh-CN">
                <a:latin typeface="Times New Roman" panose="02020603050405020304" pitchFamily="18" charset="0"/>
              </a:rPr>
              <a:t>.</a:t>
            </a:r>
          </a:p>
          <a:p>
            <a:r>
              <a:rPr lang="en-US" altLang="zh-CN">
                <a:latin typeface="Times New Roman" panose="02020603050405020304" pitchFamily="18" charset="0"/>
              </a:rPr>
              <a:t>(3) </a:t>
            </a:r>
            <a:r>
              <a:rPr lang="en-US" altLang="zh-CN" i="1">
                <a:latin typeface="Times New Roman" panose="02020603050405020304" pitchFamily="18" charset="0"/>
              </a:rPr>
              <a:t>D</a:t>
            </a:r>
            <a:r>
              <a:rPr lang="zh-CN" altLang="en-US">
                <a:latin typeface="Times New Roman" panose="02020603050405020304" pitchFamily="18" charset="0"/>
              </a:rPr>
              <a:t>是强连通的（为什么？）</a:t>
            </a:r>
          </a:p>
          <a:p>
            <a:r>
              <a:rPr lang="zh-CN" altLang="en-US">
                <a:latin typeface="Times New Roman" panose="02020603050405020304" pitchFamily="18" charset="0"/>
              </a:rPr>
              <a:t>为解</a:t>
            </a:r>
            <a:r>
              <a:rPr lang="en-US" altLang="zh-CN">
                <a:latin typeface="Times New Roman" panose="02020603050405020304" pitchFamily="18" charset="0"/>
              </a:rPr>
              <a:t>(4)—(8)</a:t>
            </a:r>
            <a:r>
              <a:rPr lang="zh-CN" altLang="en-US">
                <a:latin typeface="Times New Roman" panose="02020603050405020304" pitchFamily="18" charset="0"/>
              </a:rPr>
              <a:t>，只需先求</a:t>
            </a:r>
            <a:r>
              <a:rPr lang="en-US" altLang="zh-CN" i="1">
                <a:latin typeface="Times New Roman" panose="02020603050405020304" pitchFamily="18" charset="0"/>
              </a:rPr>
              <a:t>D</a:t>
            </a:r>
            <a:r>
              <a:rPr lang="zh-CN" altLang="en-US">
                <a:latin typeface="Times New Roman" panose="02020603050405020304" pitchFamily="18" charset="0"/>
              </a:rPr>
              <a:t>的邻接矩阵的前</a:t>
            </a:r>
            <a:r>
              <a:rPr lang="en-US" altLang="zh-CN">
                <a:latin typeface="Times New Roman" panose="02020603050405020304" pitchFamily="18" charset="0"/>
              </a:rPr>
              <a:t>4</a:t>
            </a:r>
            <a:r>
              <a:rPr lang="zh-CN" altLang="en-US">
                <a:latin typeface="Times New Roman" panose="02020603050405020304" pitchFamily="18" charset="0"/>
              </a:rPr>
              <a:t>次幂</a:t>
            </a:r>
            <a:r>
              <a:rPr lang="en-US" altLang="zh-CN">
                <a:latin typeface="Times New Roman" panose="02020603050405020304" pitchFamily="18" charset="0"/>
              </a:rPr>
              <a:t>.</a:t>
            </a:r>
          </a:p>
          <a:p>
            <a:pPr algn="just"/>
            <a:r>
              <a:rPr lang="en-US" altLang="zh-CN"/>
              <a:t> </a:t>
            </a:r>
          </a:p>
        </p:txBody>
      </p:sp>
      <p:graphicFrame>
        <p:nvGraphicFramePr>
          <p:cNvPr id="380939" name="Object 11"/>
          <p:cNvGraphicFramePr>
            <a:graphicFrameLocks noChangeAspect="1"/>
          </p:cNvGraphicFramePr>
          <p:nvPr/>
        </p:nvGraphicFramePr>
        <p:xfrm>
          <a:off x="1773238" y="3573463"/>
          <a:ext cx="4516437" cy="3016250"/>
        </p:xfrm>
        <a:graphic>
          <a:graphicData uri="http://schemas.openxmlformats.org/presentationml/2006/ole">
            <mc:AlternateContent xmlns:mc="http://schemas.openxmlformats.org/markup-compatibility/2006">
              <mc:Choice xmlns:v="urn:schemas-microsoft-com:vml" Requires="v">
                <p:oleObj spid="_x0000_s381044" name="公式" r:id="rId4" imgW="2781000" imgH="1854000" progId="Equation.3">
                  <p:embed/>
                </p:oleObj>
              </mc:Choice>
              <mc:Fallback>
                <p:oleObj name="公式" r:id="rId4" imgW="2781000" imgH="18540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3573463"/>
                        <a:ext cx="4516437" cy="301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8</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图的邻接矩阵</a:t>
            </a: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14.5</a:t>
            </a:r>
            <a:r>
              <a:rPr lang="en-US" altLang="zh-CN" dirty="0">
                <a:latin typeface="Times New Roman" panose="02020603050405020304" pitchFamily="18" charset="0"/>
              </a:rPr>
              <a:t>  </a:t>
            </a:r>
            <a:r>
              <a:rPr lang="zh-CN" altLang="en-US" dirty="0">
                <a:latin typeface="Times New Roman" panose="02020603050405020304" pitchFamily="18" charset="0"/>
              </a:rPr>
              <a:t>设图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zh-CN" altLang="en-US" dirty="0">
                <a:latin typeface="Times New Roman" panose="02020603050405020304" pitchFamily="18" charset="0"/>
              </a:rPr>
              <a:t>令</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为顶点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到顶点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的边的条数</a:t>
            </a:r>
            <a:r>
              <a:rPr lang="en-US" altLang="zh-CN" dirty="0">
                <a:latin typeface="Times New Roman" panose="02020603050405020304" pitchFamily="18" charset="0"/>
              </a:rPr>
              <a:t>, </a:t>
            </a:r>
            <a:r>
              <a:rPr lang="zh-CN" altLang="en-US" dirty="0">
                <a:latin typeface="Times New Roman" panose="02020603050405020304" pitchFamily="18" charset="0"/>
              </a:rPr>
              <a:t>称</a:t>
            </a:r>
            <a:r>
              <a:rPr lang="en-US" altLang="zh-CN" dirty="0">
                <a:latin typeface="Times New Roman" panose="02020603050405020304" pitchFamily="18" charset="0"/>
              </a:rPr>
              <a:t>(</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rPr>
              <a:t>×</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邻接矩阵</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zh-CN" altLang="en-US" dirty="0">
                <a:latin typeface="Times New Roman" panose="02020603050405020304" pitchFamily="18" charset="0"/>
              </a:rPr>
              <a:t>或简记为</a:t>
            </a:r>
            <a:r>
              <a:rPr lang="en-US" altLang="zh-CN" i="1" dirty="0">
                <a:latin typeface="Times New Roman" panose="02020603050405020304" pitchFamily="18" charset="0"/>
              </a:rPr>
              <a:t>A</a:t>
            </a:r>
            <a:r>
              <a:rPr lang="en-US" altLang="zh-CN" dirty="0">
                <a:latin typeface="Times New Roman" panose="02020603050405020304" pitchFamily="18" charset="0"/>
              </a:rPr>
              <a:t>. </a:t>
            </a:r>
          </a:p>
          <a:p>
            <a:pPr marL="457200" indent="-457200"/>
            <a:endParaRPr lang="en-US" altLang="zh-CN" dirty="0">
              <a:latin typeface="Times New Roman" panose="02020603050405020304" pitchFamily="18" charset="0"/>
            </a:endParaRPr>
          </a:p>
          <a:p>
            <a:pPr marL="457200" indent="-457200" algn="just"/>
            <a:r>
              <a:rPr lang="zh-CN" altLang="en-US" dirty="0"/>
              <a:t> </a:t>
            </a:r>
          </a:p>
        </p:txBody>
      </p:sp>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邻接矩阵为节点到节点的关系</a:t>
            </a:r>
          </a:p>
        </p:txBody>
      </p:sp>
      <p:sp>
        <p:nvSpPr>
          <p:cNvPr id="8" name="文本框 7">
            <a:extLst>
              <a:ext uri="{FF2B5EF4-FFF2-40B4-BE49-F238E27FC236}">
                <a16:creationId xmlns:a16="http://schemas.microsoft.com/office/drawing/2014/main" id="{545363DC-FA0A-4FE1-85CD-2EA75571A67A}"/>
              </a:ext>
            </a:extLst>
          </p:cNvPr>
          <p:cNvSpPr txBox="1"/>
          <p:nvPr/>
        </p:nvSpPr>
        <p:spPr>
          <a:xfrm>
            <a:off x="3745009" y="2016182"/>
            <a:ext cx="453712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更常用于记录简单图上的边权等信息</a:t>
            </a:r>
          </a:p>
        </p:txBody>
      </p:sp>
      <p:sp>
        <p:nvSpPr>
          <p:cNvPr id="11" name="文本框 10">
            <a:extLst>
              <a:ext uri="{FF2B5EF4-FFF2-40B4-BE49-F238E27FC236}">
                <a16:creationId xmlns:a16="http://schemas.microsoft.com/office/drawing/2014/main" id="{6A0FAF3E-64AE-4C4D-9348-A7120AEF3BC1}"/>
              </a:ext>
            </a:extLst>
          </p:cNvPr>
          <p:cNvSpPr txBox="1"/>
          <p:nvPr/>
        </p:nvSpPr>
        <p:spPr>
          <a:xfrm>
            <a:off x="0" y="6141698"/>
            <a:ext cx="5724128"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高效的稀疏图表示：稀疏矩阵的压缩</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交换节点的编号对应邻接矩阵分别交换对应行列</a:t>
            </a:r>
          </a:p>
        </p:txBody>
      </p:sp>
      <p:pic>
        <p:nvPicPr>
          <p:cNvPr id="2" name="图片 1"/>
          <p:cNvPicPr>
            <a:picLocks noChangeAspect="1"/>
          </p:cNvPicPr>
          <p:nvPr/>
        </p:nvPicPr>
        <p:blipFill>
          <a:blip r:embed="rId3"/>
          <a:stretch>
            <a:fillRect/>
          </a:stretch>
        </p:blipFill>
        <p:spPr>
          <a:xfrm>
            <a:off x="1871439" y="3306936"/>
            <a:ext cx="2238095" cy="2304762"/>
          </a:xfrm>
          <a:prstGeom prst="rect">
            <a:avLst/>
          </a:prstGeom>
        </p:spPr>
      </p:pic>
      <p:pic>
        <p:nvPicPr>
          <p:cNvPr id="3" name="图片 2"/>
          <p:cNvPicPr>
            <a:picLocks noChangeAspect="1"/>
          </p:cNvPicPr>
          <p:nvPr/>
        </p:nvPicPr>
        <p:blipFill>
          <a:blip r:embed="rId4"/>
          <a:stretch>
            <a:fillRect/>
          </a:stretch>
        </p:blipFill>
        <p:spPr>
          <a:xfrm>
            <a:off x="5004048" y="3707398"/>
            <a:ext cx="2019048" cy="1485714"/>
          </a:xfrm>
          <a:prstGeom prst="rect">
            <a:avLst/>
          </a:prstGeom>
        </p:spPr>
      </p:pic>
    </p:spTree>
    <p:extLst>
      <p:ext uri="{BB962C8B-B14F-4D97-AF65-F5344CB8AC3E}">
        <p14:creationId xmlns:p14="http://schemas.microsoft.com/office/powerpoint/2010/main" val="3018352137"/>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C215FF7D-C44C-4029-80D0-88B8E0DB015D}" type="slidenum">
              <a:rPr lang="en-US" altLang="zh-CN"/>
              <a:pPr/>
              <a:t>80</a:t>
            </a:fld>
            <a:endParaRPr lang="en-US" altLang="zh-CN"/>
          </a:p>
        </p:txBody>
      </p:sp>
      <p:sp>
        <p:nvSpPr>
          <p:cNvPr id="439300" name="Rectangle 4"/>
          <p:cNvSpPr>
            <a:spLocks noChangeArrowheads="1"/>
          </p:cNvSpPr>
          <p:nvPr/>
        </p:nvSpPr>
        <p:spPr bwMode="auto">
          <a:xfrm>
            <a:off x="323850" y="1196975"/>
            <a:ext cx="8351838"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600" b="1">
                <a:latin typeface="Times New Roman" panose="02020603050405020304" pitchFamily="18" charset="0"/>
              </a:rPr>
              <a:t>(4) </a:t>
            </a:r>
            <a:r>
              <a:rPr lang="en-US" altLang="zh-CN" sz="2600" b="1" i="1">
                <a:latin typeface="Times New Roman" panose="02020603050405020304" pitchFamily="18" charset="0"/>
              </a:rPr>
              <a:t>v</a:t>
            </a:r>
            <a:r>
              <a:rPr lang="en-US" altLang="zh-CN" sz="2600" b="1" baseline="-25000">
                <a:latin typeface="Times New Roman" panose="02020603050405020304" pitchFamily="18" charset="0"/>
              </a:rPr>
              <a:t>1</a:t>
            </a:r>
            <a:r>
              <a:rPr lang="zh-CN" altLang="en-US" sz="2600" b="1">
                <a:latin typeface="Times New Roman" panose="02020603050405020304" pitchFamily="18" charset="0"/>
              </a:rPr>
              <a:t>到</a:t>
            </a:r>
            <a:r>
              <a:rPr lang="en-US" altLang="zh-CN" sz="2600" b="1" i="1">
                <a:latin typeface="Times New Roman" panose="02020603050405020304" pitchFamily="18" charset="0"/>
              </a:rPr>
              <a:t>v</a:t>
            </a:r>
            <a:r>
              <a:rPr lang="en-US" altLang="zh-CN" sz="2600" b="1" baseline="-25000">
                <a:latin typeface="Times New Roman" panose="02020603050405020304" pitchFamily="18" charset="0"/>
              </a:rPr>
              <a:t>4</a:t>
            </a:r>
            <a:r>
              <a:rPr lang="zh-CN" altLang="en-US" sz="2600" b="1">
                <a:latin typeface="Times New Roman" panose="02020603050405020304" pitchFamily="18" charset="0"/>
              </a:rPr>
              <a:t>长度为</a:t>
            </a:r>
            <a:r>
              <a:rPr lang="en-US" altLang="zh-CN" sz="2600" b="1">
                <a:latin typeface="Times New Roman" panose="02020603050405020304" pitchFamily="18" charset="0"/>
              </a:rPr>
              <a:t>1,2,3,4</a:t>
            </a:r>
            <a:r>
              <a:rPr lang="zh-CN" altLang="en-US" sz="2600" b="1">
                <a:latin typeface="Times New Roman" panose="02020603050405020304" pitchFamily="18" charset="0"/>
              </a:rPr>
              <a:t>的通路数分别为</a:t>
            </a:r>
            <a:r>
              <a:rPr lang="en-US" altLang="zh-CN" sz="2600" b="1">
                <a:latin typeface="Times New Roman" panose="02020603050405020304" pitchFamily="18" charset="0"/>
              </a:rPr>
              <a:t>0,0,2,2.  </a:t>
            </a:r>
            <a:r>
              <a:rPr lang="zh-CN" altLang="en-US" sz="2600" b="1">
                <a:latin typeface="Times New Roman" panose="02020603050405020304" pitchFamily="18" charset="0"/>
              </a:rPr>
              <a:t>其中只有长度为</a:t>
            </a:r>
            <a:r>
              <a:rPr lang="en-US" altLang="zh-CN" sz="2600" b="1">
                <a:latin typeface="Times New Roman" panose="02020603050405020304" pitchFamily="18" charset="0"/>
              </a:rPr>
              <a:t>4</a:t>
            </a:r>
            <a:r>
              <a:rPr lang="zh-CN" altLang="en-US" sz="2600" b="1">
                <a:latin typeface="Times New Roman" panose="02020603050405020304" pitchFamily="18" charset="0"/>
              </a:rPr>
              <a:t>的两条是非初级的简单通路（定义意义下），见下图所示</a:t>
            </a:r>
            <a:r>
              <a:rPr lang="en-US" altLang="zh-CN" sz="2600" b="1">
                <a:latin typeface="Times New Roman" panose="02020603050405020304" pitchFamily="18" charset="0"/>
              </a:rPr>
              <a:t>. </a:t>
            </a:r>
          </a:p>
        </p:txBody>
      </p:sp>
      <p:pic>
        <p:nvPicPr>
          <p:cNvPr id="439301" name="Picture 5" descr="14-14"/>
          <p:cNvPicPr>
            <a:picLocks noChangeAspect="1" noChangeArrowheads="1"/>
          </p:cNvPicPr>
          <p:nvPr/>
        </p:nvPicPr>
        <p:blipFill>
          <a:blip r:embed="rId3">
            <a:extLst>
              <a:ext uri="{28A0092B-C50C-407E-A947-70E740481C1C}">
                <a14:useLocalDpi xmlns:a14="http://schemas.microsoft.com/office/drawing/2010/main" val="0"/>
              </a:ext>
            </a:extLst>
          </a:blip>
          <a:srcRect t="6992"/>
          <a:stretch>
            <a:fillRect/>
          </a:stretch>
        </p:blipFill>
        <p:spPr bwMode="auto">
          <a:xfrm>
            <a:off x="827088" y="3068638"/>
            <a:ext cx="684053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302" name="Rectangle 6"/>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解答</a:t>
            </a:r>
          </a:p>
        </p:txBody>
      </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A913C5C-D45D-4621-9346-416E8E330015}" type="slidenum">
              <a:rPr lang="en-US" altLang="zh-CN"/>
              <a:pPr/>
              <a:t>81</a:t>
            </a:fld>
            <a:endParaRPr lang="en-US" altLang="zh-CN"/>
          </a:p>
        </p:txBody>
      </p:sp>
      <p:sp>
        <p:nvSpPr>
          <p:cNvPr id="385031" name="Rectangle 7"/>
          <p:cNvSpPr>
            <a:spLocks noGrp="1" noChangeArrowheads="1"/>
          </p:cNvSpPr>
          <p:nvPr>
            <p:ph type="title"/>
          </p:nvPr>
        </p:nvSpPr>
        <p:spPr/>
        <p:txBody>
          <a:bodyPr/>
          <a:lstStyle/>
          <a:p>
            <a:pPr algn="ctr"/>
            <a:r>
              <a:rPr lang="zh-CN" altLang="en-US"/>
              <a:t>解答</a:t>
            </a:r>
          </a:p>
        </p:txBody>
      </p:sp>
      <p:sp>
        <p:nvSpPr>
          <p:cNvPr id="385032" name="Rectangle 8"/>
          <p:cNvSpPr>
            <a:spLocks noGrp="1" noChangeArrowheads="1"/>
          </p:cNvSpPr>
          <p:nvPr>
            <p:ph type="body" idx="1"/>
          </p:nvPr>
        </p:nvSpPr>
        <p:spPr>
          <a:xfrm>
            <a:off x="468313" y="1196975"/>
            <a:ext cx="8229600" cy="5111750"/>
          </a:xfrm>
        </p:spPr>
        <p:txBody>
          <a:bodyPr/>
          <a:lstStyle/>
          <a:p>
            <a:pPr>
              <a:lnSpc>
                <a:spcPct val="120000"/>
              </a:lnSpc>
            </a:pPr>
            <a:r>
              <a:rPr lang="en-US" altLang="zh-CN">
                <a:latin typeface="Times New Roman" panose="02020603050405020304" pitchFamily="18" charset="0"/>
              </a:rPr>
              <a:t>(5) </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zh-CN" altLang="en-US">
                <a:latin typeface="Times New Roman" panose="02020603050405020304" pitchFamily="18" charset="0"/>
              </a:rPr>
              <a:t>到</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zh-CN" altLang="en-US">
                <a:latin typeface="Times New Roman" panose="02020603050405020304" pitchFamily="18" charset="0"/>
              </a:rPr>
              <a:t>长度为</a:t>
            </a:r>
            <a:r>
              <a:rPr lang="en-US" altLang="zh-CN">
                <a:latin typeface="Times New Roman" panose="02020603050405020304" pitchFamily="18" charset="0"/>
              </a:rPr>
              <a:t>1,2,3,4</a:t>
            </a:r>
            <a:r>
              <a:rPr lang="zh-CN" altLang="en-US">
                <a:latin typeface="Times New Roman" panose="02020603050405020304" pitchFamily="18" charset="0"/>
              </a:rPr>
              <a:t>的回路数分别为</a:t>
            </a:r>
            <a:r>
              <a:rPr lang="en-US" altLang="zh-CN">
                <a:latin typeface="Times New Roman" panose="02020603050405020304" pitchFamily="18" charset="0"/>
              </a:rPr>
              <a:t>1,1,3,5. </a:t>
            </a:r>
            <a:r>
              <a:rPr lang="zh-CN" altLang="en-US">
                <a:latin typeface="Times New Roman" panose="02020603050405020304" pitchFamily="18" charset="0"/>
              </a:rPr>
              <a:t>其中长度为</a:t>
            </a:r>
            <a:r>
              <a:rPr lang="en-US" altLang="zh-CN">
                <a:latin typeface="Times New Roman" panose="02020603050405020304" pitchFamily="18" charset="0"/>
              </a:rPr>
              <a:t>1</a:t>
            </a:r>
            <a:r>
              <a:rPr lang="zh-CN" altLang="en-US">
                <a:latin typeface="Times New Roman" panose="02020603050405020304" pitchFamily="18" charset="0"/>
              </a:rPr>
              <a:t>的是初级的</a:t>
            </a:r>
            <a:r>
              <a:rPr lang="en-US" altLang="zh-CN">
                <a:latin typeface="Times New Roman" panose="02020603050405020304" pitchFamily="18" charset="0"/>
              </a:rPr>
              <a:t>(</a:t>
            </a:r>
            <a:r>
              <a:rPr lang="zh-CN" altLang="en-US">
                <a:latin typeface="Times New Roman" panose="02020603050405020304" pitchFamily="18" charset="0"/>
              </a:rPr>
              <a:t>环</a:t>
            </a:r>
            <a:r>
              <a:rPr lang="en-US" altLang="zh-CN">
                <a:latin typeface="Times New Roman" panose="02020603050405020304" pitchFamily="18" charset="0"/>
              </a:rPr>
              <a:t>)</a:t>
            </a:r>
            <a:r>
              <a:rPr lang="zh-CN" altLang="en-US">
                <a:latin typeface="Times New Roman" panose="02020603050405020304" pitchFamily="18" charset="0"/>
              </a:rPr>
              <a:t>；长度为</a:t>
            </a:r>
            <a:r>
              <a:rPr lang="en-US" altLang="zh-CN">
                <a:latin typeface="Times New Roman" panose="02020603050405020304" pitchFamily="18" charset="0"/>
              </a:rPr>
              <a:t>2</a:t>
            </a:r>
            <a:r>
              <a:rPr lang="zh-CN" altLang="en-US">
                <a:latin typeface="Times New Roman" panose="02020603050405020304" pitchFamily="18" charset="0"/>
              </a:rPr>
              <a:t>的是复杂的；长度为</a:t>
            </a:r>
            <a:r>
              <a:rPr lang="en-US" altLang="zh-CN">
                <a:latin typeface="Times New Roman" panose="02020603050405020304" pitchFamily="18" charset="0"/>
              </a:rPr>
              <a:t>3</a:t>
            </a:r>
            <a:r>
              <a:rPr lang="zh-CN" altLang="en-US">
                <a:latin typeface="Times New Roman" panose="02020603050405020304" pitchFamily="18" charset="0"/>
              </a:rPr>
              <a:t>的中有</a:t>
            </a:r>
            <a:r>
              <a:rPr lang="en-US" altLang="zh-CN">
                <a:latin typeface="Times New Roman" panose="02020603050405020304" pitchFamily="18" charset="0"/>
              </a:rPr>
              <a:t>1</a:t>
            </a:r>
            <a:r>
              <a:rPr lang="zh-CN" altLang="en-US">
                <a:latin typeface="Times New Roman" panose="02020603050405020304" pitchFamily="18" charset="0"/>
              </a:rPr>
              <a:t>条是复杂的，</a:t>
            </a:r>
            <a:r>
              <a:rPr lang="en-US" altLang="zh-CN">
                <a:latin typeface="Times New Roman" panose="02020603050405020304" pitchFamily="18" charset="0"/>
              </a:rPr>
              <a:t>2</a:t>
            </a:r>
            <a:r>
              <a:rPr lang="zh-CN" altLang="en-US">
                <a:latin typeface="Times New Roman" panose="02020603050405020304" pitchFamily="18" charset="0"/>
              </a:rPr>
              <a:t>条是初级的；长度为</a:t>
            </a:r>
            <a:r>
              <a:rPr lang="en-US" altLang="zh-CN">
                <a:latin typeface="Times New Roman" panose="02020603050405020304" pitchFamily="18" charset="0"/>
              </a:rPr>
              <a:t>4</a:t>
            </a:r>
            <a:r>
              <a:rPr lang="zh-CN" altLang="en-US">
                <a:latin typeface="Times New Roman" panose="02020603050405020304" pitchFamily="18" charset="0"/>
              </a:rPr>
              <a:t>的有</a:t>
            </a:r>
            <a:r>
              <a:rPr lang="en-US" altLang="zh-CN">
                <a:latin typeface="Times New Roman" panose="02020603050405020304" pitchFamily="18" charset="0"/>
              </a:rPr>
              <a:t>1</a:t>
            </a:r>
            <a:r>
              <a:rPr lang="zh-CN" altLang="en-US">
                <a:latin typeface="Times New Roman" panose="02020603050405020304" pitchFamily="18" charset="0"/>
              </a:rPr>
              <a:t>条是复杂的，有</a:t>
            </a:r>
            <a:r>
              <a:rPr lang="en-US" altLang="zh-CN">
                <a:latin typeface="Times New Roman" panose="02020603050405020304" pitchFamily="18" charset="0"/>
              </a:rPr>
              <a:t>4</a:t>
            </a:r>
            <a:r>
              <a:rPr lang="zh-CN" altLang="en-US">
                <a:latin typeface="Times New Roman" panose="02020603050405020304" pitchFamily="18" charset="0"/>
              </a:rPr>
              <a:t>条是非初级的简单回路</a:t>
            </a:r>
            <a:r>
              <a:rPr lang="en-US" altLang="zh-CN">
                <a:latin typeface="Times New Roman" panose="02020603050405020304" pitchFamily="18" charset="0"/>
              </a:rPr>
              <a:t>. </a:t>
            </a:r>
            <a:r>
              <a:rPr lang="zh-CN" altLang="en-US">
                <a:latin typeface="Times New Roman" panose="02020603050405020304" pitchFamily="18" charset="0"/>
              </a:rPr>
              <a:t>请在图中行遍以上各回路</a:t>
            </a:r>
            <a:r>
              <a:rPr lang="en-US" altLang="zh-CN">
                <a:latin typeface="Times New Roman" panose="02020603050405020304" pitchFamily="18" charset="0"/>
              </a:rPr>
              <a:t>.</a:t>
            </a:r>
          </a:p>
          <a:p>
            <a:pPr>
              <a:lnSpc>
                <a:spcPct val="120000"/>
              </a:lnSpc>
            </a:pPr>
            <a:r>
              <a:rPr lang="en-US" altLang="zh-CN">
                <a:latin typeface="Times New Roman" panose="02020603050405020304" pitchFamily="18" charset="0"/>
              </a:rPr>
              <a:t>(6) </a:t>
            </a:r>
            <a:r>
              <a:rPr lang="zh-CN" altLang="en-US">
                <a:latin typeface="Times New Roman" panose="02020603050405020304" pitchFamily="18" charset="0"/>
              </a:rPr>
              <a:t>长度为</a:t>
            </a:r>
            <a:r>
              <a:rPr lang="en-US" altLang="zh-CN">
                <a:latin typeface="Times New Roman" panose="02020603050405020304" pitchFamily="18" charset="0"/>
              </a:rPr>
              <a:t>4</a:t>
            </a:r>
            <a:r>
              <a:rPr lang="zh-CN" altLang="en-US">
                <a:latin typeface="Times New Roman" panose="02020603050405020304" pitchFamily="18" charset="0"/>
              </a:rPr>
              <a:t>的通路</a:t>
            </a:r>
            <a:r>
              <a:rPr lang="en-US" altLang="zh-CN">
                <a:latin typeface="Times New Roman" panose="02020603050405020304" pitchFamily="18" charset="0"/>
              </a:rPr>
              <a:t>(</a:t>
            </a:r>
            <a:r>
              <a:rPr lang="zh-CN" altLang="en-US">
                <a:latin typeface="Times New Roman" panose="02020603050405020304" pitchFamily="18" charset="0"/>
              </a:rPr>
              <a:t>不含回路</a:t>
            </a:r>
            <a:r>
              <a:rPr lang="en-US" altLang="zh-CN">
                <a:latin typeface="Times New Roman" panose="02020603050405020304" pitchFamily="18" charset="0"/>
              </a:rPr>
              <a:t>)</a:t>
            </a:r>
            <a:r>
              <a:rPr lang="zh-CN" altLang="en-US">
                <a:latin typeface="Times New Roman" panose="02020603050405020304" pitchFamily="18" charset="0"/>
              </a:rPr>
              <a:t>为</a:t>
            </a:r>
            <a:r>
              <a:rPr lang="en-US" altLang="zh-CN">
                <a:latin typeface="Times New Roman" panose="02020603050405020304" pitchFamily="18" charset="0"/>
              </a:rPr>
              <a:t>33</a:t>
            </a:r>
            <a:r>
              <a:rPr lang="zh-CN" altLang="en-US">
                <a:latin typeface="Times New Roman" panose="02020603050405020304" pitchFamily="18" charset="0"/>
              </a:rPr>
              <a:t>条</a:t>
            </a:r>
            <a:r>
              <a:rPr lang="en-US" altLang="zh-CN">
                <a:latin typeface="Times New Roman" panose="02020603050405020304" pitchFamily="18" charset="0"/>
              </a:rPr>
              <a:t>.</a:t>
            </a:r>
          </a:p>
          <a:p>
            <a:pPr>
              <a:lnSpc>
                <a:spcPct val="120000"/>
              </a:lnSpc>
            </a:pPr>
            <a:r>
              <a:rPr lang="en-US" altLang="zh-CN">
                <a:latin typeface="Times New Roman" panose="02020603050405020304" pitchFamily="18" charset="0"/>
              </a:rPr>
              <a:t>(7) </a:t>
            </a:r>
            <a:r>
              <a:rPr lang="zh-CN" altLang="en-US">
                <a:latin typeface="Times New Roman" panose="02020603050405020304" pitchFamily="18" charset="0"/>
              </a:rPr>
              <a:t>长度为</a:t>
            </a:r>
            <a:r>
              <a:rPr lang="en-US" altLang="zh-CN">
                <a:latin typeface="Times New Roman" panose="02020603050405020304" pitchFamily="18" charset="0"/>
              </a:rPr>
              <a:t>4</a:t>
            </a:r>
            <a:r>
              <a:rPr lang="zh-CN" altLang="en-US">
                <a:latin typeface="Times New Roman" panose="02020603050405020304" pitchFamily="18" charset="0"/>
              </a:rPr>
              <a:t>的回路为</a:t>
            </a:r>
            <a:r>
              <a:rPr lang="en-US" altLang="zh-CN">
                <a:latin typeface="Times New Roman" panose="02020603050405020304" pitchFamily="18" charset="0"/>
              </a:rPr>
              <a:t>11</a:t>
            </a:r>
            <a:r>
              <a:rPr lang="zh-CN" altLang="en-US">
                <a:latin typeface="Times New Roman" panose="02020603050405020304" pitchFamily="18" charset="0"/>
              </a:rPr>
              <a:t>条</a:t>
            </a:r>
            <a:r>
              <a:rPr lang="en-US" altLang="zh-CN">
                <a:latin typeface="Times New Roman" panose="02020603050405020304" pitchFamily="18" charset="0"/>
              </a:rPr>
              <a:t>. </a:t>
            </a:r>
          </a:p>
          <a:p>
            <a:pPr>
              <a:lnSpc>
                <a:spcPct val="120000"/>
              </a:lnSpc>
            </a:pPr>
            <a:r>
              <a:rPr lang="en-US" altLang="zh-CN">
                <a:latin typeface="Times New Roman" panose="02020603050405020304" pitchFamily="18" charset="0"/>
              </a:rPr>
              <a:t>(8) </a:t>
            </a:r>
            <a:r>
              <a:rPr lang="zh-CN" altLang="en-US">
                <a:latin typeface="Times New Roman" panose="02020603050405020304" pitchFamily="18" charset="0"/>
              </a:rPr>
              <a:t>长度</a:t>
            </a:r>
            <a:r>
              <a:rPr lang="zh-CN" altLang="en-US">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4</a:t>
            </a:r>
            <a:r>
              <a:rPr lang="zh-CN" altLang="en-US">
                <a:latin typeface="Times New Roman" panose="02020603050405020304" pitchFamily="18" charset="0"/>
              </a:rPr>
              <a:t>的通路</a:t>
            </a:r>
            <a:r>
              <a:rPr lang="en-US" altLang="zh-CN">
                <a:latin typeface="Times New Roman" panose="02020603050405020304" pitchFamily="18" charset="0"/>
              </a:rPr>
              <a:t>88</a:t>
            </a:r>
            <a:r>
              <a:rPr lang="zh-CN" altLang="en-US">
                <a:latin typeface="Times New Roman" panose="02020603050405020304" pitchFamily="18" charset="0"/>
              </a:rPr>
              <a:t>条，其中</a:t>
            </a:r>
            <a:r>
              <a:rPr lang="en-US" altLang="zh-CN">
                <a:latin typeface="Times New Roman" panose="02020603050405020304" pitchFamily="18" charset="0"/>
              </a:rPr>
              <a:t>22</a:t>
            </a:r>
            <a:r>
              <a:rPr lang="zh-CN" altLang="en-US">
                <a:latin typeface="Times New Roman" panose="02020603050405020304" pitchFamily="18" charset="0"/>
              </a:rPr>
              <a:t>条为回路</a:t>
            </a:r>
            <a:r>
              <a:rPr lang="en-US" altLang="zh-CN">
                <a:latin typeface="Times New Roman" panose="02020603050405020304" pitchFamily="18" charset="0"/>
              </a:rPr>
              <a:t>. </a:t>
            </a:r>
          </a:p>
          <a:p>
            <a:pPr>
              <a:lnSpc>
                <a:spcPct val="120000"/>
              </a:lnSpc>
            </a:pPr>
            <a:r>
              <a:rPr lang="en-US" altLang="zh-CN">
                <a:latin typeface="Times New Roman" panose="02020603050405020304" pitchFamily="18" charset="0"/>
              </a:rPr>
              <a:t>(9) 4</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4</a:t>
            </a:r>
            <a:r>
              <a:rPr lang="zh-CN" altLang="en-US">
                <a:latin typeface="Times New Roman" panose="02020603050405020304" pitchFamily="18" charset="0"/>
              </a:rPr>
              <a:t>的全</a:t>
            </a:r>
            <a:r>
              <a:rPr lang="en-US" altLang="zh-CN">
                <a:latin typeface="Times New Roman" panose="02020603050405020304" pitchFamily="18" charset="0"/>
              </a:rPr>
              <a:t>1</a:t>
            </a:r>
            <a:r>
              <a:rPr lang="zh-CN" altLang="en-US">
                <a:latin typeface="Times New Roman" panose="02020603050405020304" pitchFamily="18" charset="0"/>
              </a:rPr>
              <a:t>矩阵</a:t>
            </a:r>
            <a:r>
              <a:rPr lang="en-US" altLang="zh-CN">
                <a:latin typeface="Times New Roman" panose="02020603050405020304" pitchFamily="18" charset="0"/>
              </a:rPr>
              <a:t>. </a:t>
            </a:r>
          </a:p>
        </p:txBody>
      </p:sp>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88E11-D5C5-4F4D-B991-D1F6912B075A}"/>
              </a:ext>
            </a:extLst>
          </p:cNvPr>
          <p:cNvSpPr>
            <a:spLocks noGrp="1"/>
          </p:cNvSpPr>
          <p:nvPr>
            <p:ph type="title"/>
          </p:nvPr>
        </p:nvSpPr>
        <p:spPr/>
        <p:txBody>
          <a:bodyPr/>
          <a:lstStyle/>
          <a:p>
            <a:pPr algn="ctr"/>
            <a:r>
              <a:rPr lang="zh-CN" altLang="en-US" dirty="0"/>
              <a:t>扩展阅读材料</a:t>
            </a:r>
          </a:p>
        </p:txBody>
      </p:sp>
      <p:sp>
        <p:nvSpPr>
          <p:cNvPr id="3" name="内容占位符 2">
            <a:extLst>
              <a:ext uri="{FF2B5EF4-FFF2-40B4-BE49-F238E27FC236}">
                <a16:creationId xmlns:a16="http://schemas.microsoft.com/office/drawing/2014/main" id="{AE331094-8628-42CF-AED6-C8B293F782E1}"/>
              </a:ext>
            </a:extLst>
          </p:cNvPr>
          <p:cNvSpPr>
            <a:spLocks noGrp="1"/>
          </p:cNvSpPr>
          <p:nvPr>
            <p:ph idx="1"/>
          </p:nvPr>
        </p:nvSpPr>
        <p:spPr/>
        <p:txBody>
          <a:bodyPr/>
          <a:lstStyle/>
          <a:p>
            <a:r>
              <a:rPr lang="en-US" altLang="zh-CN" dirty="0"/>
              <a:t>https://oi-wiki.org/graph/scc/</a:t>
            </a:r>
          </a:p>
          <a:p>
            <a:endParaRPr lang="en-US" altLang="zh-CN" dirty="0"/>
          </a:p>
          <a:p>
            <a:r>
              <a:rPr lang="en-US" altLang="zh-CN" dirty="0"/>
              <a:t>https://www.redblobgames.com/pathfinding/a-star/introduction.html</a:t>
            </a:r>
          </a:p>
        </p:txBody>
      </p:sp>
      <p:sp>
        <p:nvSpPr>
          <p:cNvPr id="4" name="灯片编号占位符 3">
            <a:extLst>
              <a:ext uri="{FF2B5EF4-FFF2-40B4-BE49-F238E27FC236}">
                <a16:creationId xmlns:a16="http://schemas.microsoft.com/office/drawing/2014/main" id="{D04E1B27-93A2-4DCB-B4A7-01C5137F6D29}"/>
              </a:ext>
            </a:extLst>
          </p:cNvPr>
          <p:cNvSpPr>
            <a:spLocks noGrp="1"/>
          </p:cNvSpPr>
          <p:nvPr>
            <p:ph type="sldNum" sz="quarter" idx="12"/>
          </p:nvPr>
        </p:nvSpPr>
        <p:spPr/>
        <p:txBody>
          <a:bodyPr/>
          <a:lstStyle/>
          <a:p>
            <a:pPr>
              <a:defRPr/>
            </a:pPr>
            <a:fld id="{18B00429-19CE-4C2D-A58F-009C5D7921E3}" type="slidenum">
              <a:rPr lang="en-US" altLang="zh-CN" smtClean="0"/>
              <a:pPr>
                <a:defRPr/>
              </a:pPr>
              <a:t>82</a:t>
            </a:fld>
            <a:endParaRPr lang="en-US" altLang="zh-CN"/>
          </a:p>
        </p:txBody>
      </p:sp>
    </p:spTree>
    <p:extLst>
      <p:ext uri="{BB962C8B-B14F-4D97-AF65-F5344CB8AC3E}">
        <p14:creationId xmlns:p14="http://schemas.microsoft.com/office/powerpoint/2010/main" val="258218017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9</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图的邻接表</a:t>
            </a: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14.6</a:t>
            </a:r>
            <a:r>
              <a:rPr lang="en-US" altLang="zh-CN" dirty="0">
                <a:latin typeface="Times New Roman" panose="02020603050405020304" pitchFamily="18" charset="0"/>
              </a:rPr>
              <a:t>  </a:t>
            </a:r>
            <a:r>
              <a:rPr lang="zh-CN" altLang="en-US" dirty="0">
                <a:latin typeface="Times New Roman" panose="02020603050405020304" pitchFamily="18" charset="0"/>
              </a:rPr>
              <a:t>设图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邻接表</a:t>
            </a:r>
            <a:r>
              <a:rPr lang="zh-CN" altLang="en-US" dirty="0">
                <a:latin typeface="Times New Roman" panose="02020603050405020304" pitchFamily="18" charset="0"/>
              </a:rPr>
              <a:t>为</a:t>
            </a:r>
            <a:r>
              <a:rPr lang="en-US" altLang="zh-CN" i="1" dirty="0">
                <a:latin typeface="Times New Roman" panose="02020603050405020304" pitchFamily="18" charset="0"/>
              </a:rPr>
              <a:t>n</a:t>
            </a:r>
            <a:r>
              <a:rPr lang="zh-CN" altLang="en-US" dirty="0">
                <a:latin typeface="Times New Roman" panose="02020603050405020304" pitchFamily="18" charset="0"/>
              </a:rPr>
              <a:t>个序列</a:t>
            </a:r>
            <a:r>
              <a:rPr lang="en-US" altLang="zh-CN" dirty="0">
                <a:latin typeface="Times New Roman" panose="02020603050405020304" pitchFamily="18" charset="0"/>
              </a:rPr>
              <a:t>, </a:t>
            </a:r>
            <a:r>
              <a:rPr lang="zh-CN" altLang="en-US" dirty="0">
                <a:latin typeface="Times New Roman" panose="02020603050405020304" pitchFamily="18" charset="0"/>
              </a:rPr>
              <a:t>其中第</a:t>
            </a:r>
            <a:r>
              <a:rPr lang="en-US" altLang="zh-CN" i="1" dirty="0" err="1">
                <a:latin typeface="Times New Roman" panose="02020603050405020304" pitchFamily="18" charset="0"/>
              </a:rPr>
              <a:t>i</a:t>
            </a:r>
            <a:r>
              <a:rPr lang="zh-CN" altLang="en-US" dirty="0">
                <a:latin typeface="Times New Roman" panose="02020603050405020304" pitchFamily="18" charset="0"/>
              </a:rPr>
              <a:t>个序列记录以</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zh-CN" altLang="en-US" dirty="0">
                <a:latin typeface="Times New Roman" panose="02020603050405020304" pitchFamily="18" charset="0"/>
              </a:rPr>
              <a:t>为起点边的另一个端点的集合</a:t>
            </a:r>
            <a:r>
              <a:rPr lang="en-US" altLang="zh-CN" dirty="0">
                <a:latin typeface="Times New Roman" panose="02020603050405020304" pitchFamily="18" charset="0"/>
              </a:rPr>
              <a:t>.</a:t>
            </a:r>
          </a:p>
          <a:p>
            <a:pPr marL="457200" indent="-457200"/>
            <a:endParaRPr lang="en-US" altLang="zh-CN" dirty="0">
              <a:latin typeface="Times New Roman" panose="02020603050405020304" pitchFamily="18" charset="0"/>
            </a:endParaRPr>
          </a:p>
          <a:p>
            <a:pPr marL="457200" indent="-457200" algn="just"/>
            <a:r>
              <a:rPr lang="zh-CN" altLang="en-US" dirty="0"/>
              <a:t> </a:t>
            </a:r>
          </a:p>
        </p:txBody>
      </p:sp>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邻接表为节点到节点的关系</a:t>
            </a:r>
          </a:p>
        </p:txBody>
      </p:sp>
      <p:pic>
        <p:nvPicPr>
          <p:cNvPr id="4" name="图片 3"/>
          <p:cNvPicPr>
            <a:picLocks noChangeAspect="1"/>
          </p:cNvPicPr>
          <p:nvPr/>
        </p:nvPicPr>
        <p:blipFill>
          <a:blip r:embed="rId3"/>
          <a:stretch>
            <a:fillRect/>
          </a:stretch>
        </p:blipFill>
        <p:spPr>
          <a:xfrm>
            <a:off x="827584" y="2962588"/>
            <a:ext cx="3485714" cy="2885714"/>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034001888"/>
              </p:ext>
            </p:extLst>
          </p:nvPr>
        </p:nvGraphicFramePr>
        <p:xfrm>
          <a:off x="4956389" y="3292925"/>
          <a:ext cx="3162826" cy="2225040"/>
        </p:xfrm>
        <a:graphic>
          <a:graphicData uri="http://schemas.openxmlformats.org/drawingml/2006/table">
            <a:tbl>
              <a:tblPr firstRow="1" bandRow="1">
                <a:tableStyleId>{5940675A-B579-460E-94D1-54222C63F5DA}</a:tableStyleId>
              </a:tblPr>
              <a:tblGrid>
                <a:gridCol w="1581413">
                  <a:extLst>
                    <a:ext uri="{9D8B030D-6E8A-4147-A177-3AD203B41FA5}">
                      <a16:colId xmlns:a16="http://schemas.microsoft.com/office/drawing/2014/main" val="2975067220"/>
                    </a:ext>
                  </a:extLst>
                </a:gridCol>
                <a:gridCol w="1581413">
                  <a:extLst>
                    <a:ext uri="{9D8B030D-6E8A-4147-A177-3AD203B41FA5}">
                      <a16:colId xmlns:a16="http://schemas.microsoft.com/office/drawing/2014/main" val="4284025328"/>
                    </a:ext>
                  </a:extLst>
                </a:gridCol>
              </a:tblGrid>
              <a:tr h="370840">
                <a:tc>
                  <a:txBody>
                    <a:bodyPr/>
                    <a:lstStyle/>
                    <a:p>
                      <a:r>
                        <a:rPr lang="zh-CN" altLang="en-US" dirty="0"/>
                        <a:t>起点</a:t>
                      </a:r>
                    </a:p>
                  </a:txBody>
                  <a:tcPr/>
                </a:tc>
                <a:tc>
                  <a:txBody>
                    <a:bodyPr/>
                    <a:lstStyle/>
                    <a:p>
                      <a:r>
                        <a:rPr lang="zh-CN" altLang="en-US" dirty="0"/>
                        <a:t>终点</a:t>
                      </a:r>
                    </a:p>
                  </a:txBody>
                  <a:tcPr/>
                </a:tc>
                <a:extLst>
                  <a:ext uri="{0D108BD9-81ED-4DB2-BD59-A6C34878D82A}">
                    <a16:rowId xmlns:a16="http://schemas.microsoft.com/office/drawing/2014/main" val="2143187394"/>
                  </a:ext>
                </a:extLst>
              </a:tr>
              <a:tr h="370840">
                <a:tc>
                  <a:txBody>
                    <a:bodyPr/>
                    <a:lstStyle/>
                    <a:p>
                      <a:r>
                        <a:rPr lang="en-US" altLang="zh-CN" dirty="0"/>
                        <a:t>a</a:t>
                      </a:r>
                      <a:endParaRPr lang="zh-CN" altLang="en-US" dirty="0"/>
                    </a:p>
                  </a:txBody>
                  <a:tcPr/>
                </a:tc>
                <a:tc>
                  <a:txBody>
                    <a:bodyPr/>
                    <a:lstStyle/>
                    <a:p>
                      <a:r>
                        <a:rPr lang="en-US" altLang="zh-CN" dirty="0"/>
                        <a:t>b, c, d, e</a:t>
                      </a:r>
                      <a:endParaRPr lang="zh-CN" altLang="en-US" dirty="0"/>
                    </a:p>
                  </a:txBody>
                  <a:tcPr/>
                </a:tc>
                <a:extLst>
                  <a:ext uri="{0D108BD9-81ED-4DB2-BD59-A6C34878D82A}">
                    <a16:rowId xmlns:a16="http://schemas.microsoft.com/office/drawing/2014/main" val="2318642746"/>
                  </a:ext>
                </a:extLst>
              </a:tr>
              <a:tr h="370840">
                <a:tc>
                  <a:txBody>
                    <a:bodyPr/>
                    <a:lstStyle/>
                    <a:p>
                      <a:r>
                        <a:rPr lang="en-US" altLang="zh-CN" dirty="0"/>
                        <a:t>b</a:t>
                      </a:r>
                      <a:endParaRPr lang="zh-CN" altLang="en-US" dirty="0"/>
                    </a:p>
                  </a:txBody>
                  <a:tcPr/>
                </a:tc>
                <a:tc>
                  <a:txBody>
                    <a:bodyPr/>
                    <a:lstStyle/>
                    <a:p>
                      <a:r>
                        <a:rPr lang="en-US" altLang="zh-CN" dirty="0"/>
                        <a:t>b, d</a:t>
                      </a:r>
                      <a:endParaRPr lang="zh-CN" altLang="en-US" dirty="0"/>
                    </a:p>
                  </a:txBody>
                  <a:tcPr/>
                </a:tc>
                <a:extLst>
                  <a:ext uri="{0D108BD9-81ED-4DB2-BD59-A6C34878D82A}">
                    <a16:rowId xmlns:a16="http://schemas.microsoft.com/office/drawing/2014/main" val="3726112903"/>
                  </a:ext>
                </a:extLst>
              </a:tr>
              <a:tr h="370840">
                <a:tc>
                  <a:txBody>
                    <a:bodyPr/>
                    <a:lstStyle/>
                    <a:p>
                      <a:r>
                        <a:rPr lang="en-US" altLang="zh-CN" dirty="0"/>
                        <a:t>c</a:t>
                      </a:r>
                      <a:endParaRPr lang="zh-CN" altLang="en-US" dirty="0"/>
                    </a:p>
                  </a:txBody>
                  <a:tcPr/>
                </a:tc>
                <a:tc>
                  <a:txBody>
                    <a:bodyPr/>
                    <a:lstStyle/>
                    <a:p>
                      <a:r>
                        <a:rPr lang="en-US" altLang="zh-CN" dirty="0"/>
                        <a:t>a, c, e</a:t>
                      </a:r>
                      <a:endParaRPr lang="zh-CN" altLang="en-US" dirty="0"/>
                    </a:p>
                  </a:txBody>
                  <a:tcPr/>
                </a:tc>
                <a:extLst>
                  <a:ext uri="{0D108BD9-81ED-4DB2-BD59-A6C34878D82A}">
                    <a16:rowId xmlns:a16="http://schemas.microsoft.com/office/drawing/2014/main" val="2106240363"/>
                  </a:ext>
                </a:extLst>
              </a:tr>
              <a:tr h="370840">
                <a:tc>
                  <a:txBody>
                    <a:bodyPr/>
                    <a:lstStyle/>
                    <a:p>
                      <a:r>
                        <a:rPr lang="en-US" altLang="zh-CN" dirty="0"/>
                        <a:t>d</a:t>
                      </a:r>
                      <a:endParaRPr lang="zh-CN" altLang="en-US" dirty="0"/>
                    </a:p>
                  </a:txBody>
                  <a:tcPr/>
                </a:tc>
                <a:tc>
                  <a:txBody>
                    <a:bodyPr/>
                    <a:lstStyle/>
                    <a:p>
                      <a:endParaRPr lang="zh-CN" altLang="en-US"/>
                    </a:p>
                  </a:txBody>
                  <a:tcPr/>
                </a:tc>
                <a:extLst>
                  <a:ext uri="{0D108BD9-81ED-4DB2-BD59-A6C34878D82A}">
                    <a16:rowId xmlns:a16="http://schemas.microsoft.com/office/drawing/2014/main" val="1560669040"/>
                  </a:ext>
                </a:extLst>
              </a:tr>
              <a:tr h="370840">
                <a:tc>
                  <a:txBody>
                    <a:bodyPr/>
                    <a:lstStyle/>
                    <a:p>
                      <a:r>
                        <a:rPr lang="en-US" altLang="zh-CN" dirty="0"/>
                        <a:t>e</a:t>
                      </a:r>
                      <a:endParaRPr lang="zh-CN" altLang="en-US" dirty="0"/>
                    </a:p>
                  </a:txBody>
                  <a:tcPr/>
                </a:tc>
                <a:tc>
                  <a:txBody>
                    <a:bodyPr/>
                    <a:lstStyle/>
                    <a:p>
                      <a:r>
                        <a:rPr lang="en-US" altLang="zh-CN" dirty="0"/>
                        <a:t>b, c, d</a:t>
                      </a:r>
                      <a:endParaRPr lang="zh-CN" altLang="en-US" dirty="0"/>
                    </a:p>
                  </a:txBody>
                  <a:tcPr/>
                </a:tc>
                <a:extLst>
                  <a:ext uri="{0D108BD9-81ED-4DB2-BD59-A6C34878D82A}">
                    <a16:rowId xmlns:a16="http://schemas.microsoft.com/office/drawing/2014/main" val="3287167102"/>
                  </a:ext>
                </a:extLst>
              </a:tr>
            </a:tbl>
          </a:graphicData>
        </a:graphic>
      </p:graphicFrame>
    </p:spTree>
    <p:extLst>
      <p:ext uri="{BB962C8B-B14F-4D97-AF65-F5344CB8AC3E}">
        <p14:creationId xmlns:p14="http://schemas.microsoft.com/office/powerpoint/2010/main" val="2115442262"/>
      </p:ext>
    </p:extLst>
  </p:cSld>
  <p:clrMapOvr>
    <a:masterClrMapping/>
  </p:clrMapOvr>
  <p:transition spd="slow">
    <p:fade/>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15050</TotalTime>
  <Words>10125</Words>
  <Application>Microsoft Office PowerPoint</Application>
  <PresentationFormat>全屏显示(4:3)</PresentationFormat>
  <Paragraphs>1225</Paragraphs>
  <Slides>82</Slides>
  <Notes>80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82</vt:i4>
      </vt:variant>
    </vt:vector>
  </HeadingPairs>
  <TitlesOfParts>
    <vt:vector size="96" baseType="lpstr">
      <vt:lpstr>BankGothic Md BT</vt:lpstr>
      <vt:lpstr>黑体</vt:lpstr>
      <vt:lpstr>华文中宋</vt:lpstr>
      <vt:lpstr>宋体</vt:lpstr>
      <vt:lpstr>微软雅黑</vt:lpstr>
      <vt:lpstr>Arial</vt:lpstr>
      <vt:lpstr>Calibri</vt:lpstr>
      <vt:lpstr>Cambria Math</vt:lpstr>
      <vt:lpstr>Symbol</vt:lpstr>
      <vt:lpstr>Times New Roman</vt:lpstr>
      <vt:lpstr>Wingdings</vt:lpstr>
      <vt:lpstr>默认设计模板</vt:lpstr>
      <vt:lpstr>公式</vt:lpstr>
      <vt:lpstr>Microsoft 公式 3.0</vt:lpstr>
      <vt:lpstr>离散数学 （一）</vt:lpstr>
      <vt:lpstr>第五部分 图论</vt:lpstr>
      <vt:lpstr>第十四章 图的基本概念</vt:lpstr>
      <vt:lpstr>14.1 图</vt:lpstr>
      <vt:lpstr>有向图</vt:lpstr>
      <vt:lpstr>14.4  图的矩阵表示</vt:lpstr>
      <vt:lpstr>PowerPoint 演示文稿</vt:lpstr>
      <vt:lpstr>图的邻接矩阵</vt:lpstr>
      <vt:lpstr>图的邻接表</vt:lpstr>
      <vt:lpstr>相关概念</vt:lpstr>
      <vt:lpstr>PowerPoint 演示文稿</vt:lpstr>
      <vt:lpstr>多重图与简单图</vt:lpstr>
      <vt:lpstr>图的运算</vt:lpstr>
      <vt:lpstr>图的运算</vt:lpstr>
      <vt:lpstr>图的运算</vt:lpstr>
      <vt:lpstr>图的运算</vt:lpstr>
      <vt:lpstr>图的运算的应用</vt:lpstr>
      <vt:lpstr>顶点的度数</vt:lpstr>
      <vt:lpstr>图的矩阵表示下度的计算</vt:lpstr>
      <vt:lpstr>PowerPoint 演示文稿</vt:lpstr>
      <vt:lpstr>图的矩阵表示下度的计算</vt:lpstr>
      <vt:lpstr>PowerPoint 演示文稿</vt:lpstr>
      <vt:lpstr>握手定理推论</vt:lpstr>
      <vt:lpstr>握手定理推论</vt:lpstr>
      <vt:lpstr>PowerPoint 演示文稿</vt:lpstr>
      <vt:lpstr>PowerPoint 演示文稿</vt:lpstr>
      <vt:lpstr>图的度数列</vt:lpstr>
      <vt:lpstr>可图化的条件</vt:lpstr>
      <vt:lpstr>简单图度数的性质</vt:lpstr>
      <vt:lpstr>简单图度数的性质</vt:lpstr>
      <vt:lpstr>可简单图化与可图序列</vt:lpstr>
      <vt:lpstr>Havel-Hakimi算法</vt:lpstr>
      <vt:lpstr>n 阶完全图与竞赛图</vt:lpstr>
      <vt:lpstr>n 阶 k 正则图</vt:lpstr>
      <vt:lpstr>Peterson图</vt:lpstr>
      <vt:lpstr>子图</vt:lpstr>
      <vt:lpstr>PowerPoint 演示文稿</vt:lpstr>
      <vt:lpstr>补图</vt:lpstr>
      <vt:lpstr>补图的应用</vt:lpstr>
      <vt:lpstr>图的同构</vt:lpstr>
      <vt:lpstr>图同构的实例</vt:lpstr>
      <vt:lpstr>14.2 通路与回路</vt:lpstr>
      <vt:lpstr>几点说明</vt:lpstr>
      <vt:lpstr>无向图的短程线与距离</vt:lpstr>
      <vt:lpstr>有向图的可达性</vt:lpstr>
      <vt:lpstr>通路与回路的长度</vt:lpstr>
      <vt:lpstr>PowerPoint 演示文稿</vt:lpstr>
      <vt:lpstr>PowerPoint 演示文稿</vt:lpstr>
      <vt:lpstr>PowerPoint 演示文稿</vt:lpstr>
      <vt:lpstr>PowerPoint 演示文稿</vt:lpstr>
      <vt:lpstr>14.3 图的连通性</vt:lpstr>
      <vt:lpstr>无向图的连通度</vt:lpstr>
      <vt:lpstr>点割集与割点</vt:lpstr>
      <vt:lpstr>点连通度与边连通度</vt:lpstr>
      <vt:lpstr>几点说明</vt:lpstr>
      <vt:lpstr>几点说明</vt:lpstr>
      <vt:lpstr>有向图的连通性及分类</vt:lpstr>
      <vt:lpstr>有向图的连通性及分类</vt:lpstr>
      <vt:lpstr>有向图的连通性及分类</vt:lpstr>
      <vt:lpstr>离散数学 （一）</vt:lpstr>
      <vt:lpstr>有向图的连通性及分类</vt:lpstr>
      <vt:lpstr>有向图的连通性及分类</vt:lpstr>
      <vt:lpstr>扩大路径法</vt:lpstr>
      <vt:lpstr>实例</vt:lpstr>
      <vt:lpstr>扩大路径法的应用</vt:lpstr>
      <vt:lpstr>路径的应用</vt:lpstr>
      <vt:lpstr>路径的应用</vt:lpstr>
      <vt:lpstr>路径的应用</vt:lpstr>
      <vt:lpstr>路径的应用</vt:lpstr>
      <vt:lpstr>最短路径算法</vt:lpstr>
      <vt:lpstr>离散数学 （一）</vt:lpstr>
      <vt:lpstr>最短路径算法</vt:lpstr>
      <vt:lpstr>第十四章 习题课</vt:lpstr>
      <vt:lpstr>基本要求</vt:lpstr>
      <vt:lpstr>PowerPoint 演示文稿</vt:lpstr>
      <vt:lpstr>PowerPoint 演示文稿</vt:lpstr>
      <vt:lpstr>PowerPoint 演示文稿</vt:lpstr>
      <vt:lpstr>练习4</vt:lpstr>
      <vt:lpstr>解答</vt:lpstr>
      <vt:lpstr>PowerPoint 演示文稿</vt:lpstr>
      <vt:lpstr>解答</vt:lpstr>
      <vt:lpstr>扩展阅读材料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Amy</dc:creator>
  <cp:lastModifiedBy>szx</cp:lastModifiedBy>
  <cp:revision>585</cp:revision>
  <dcterms:created xsi:type="dcterms:W3CDTF">2007-11-19T20:33:53Z</dcterms:created>
  <dcterms:modified xsi:type="dcterms:W3CDTF">2025-03-21T07:33:11Z</dcterms:modified>
</cp:coreProperties>
</file>